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2" r:id="rId1"/>
    <p:sldMasterId id="2147483777" r:id="rId2"/>
    <p:sldMasterId id="2147483765" r:id="rId3"/>
  </p:sldMasterIdLst>
  <p:notesMasterIdLst>
    <p:notesMasterId r:id="rId49"/>
  </p:notesMasterIdLst>
  <p:handoutMasterIdLst>
    <p:handoutMasterId r:id="rId50"/>
  </p:handoutMasterIdLst>
  <p:sldIdLst>
    <p:sldId id="313" r:id="rId4"/>
    <p:sldId id="257" r:id="rId5"/>
    <p:sldId id="291" r:id="rId6"/>
    <p:sldId id="314" r:id="rId7"/>
    <p:sldId id="292" r:id="rId8"/>
    <p:sldId id="293" r:id="rId9"/>
    <p:sldId id="297" r:id="rId10"/>
    <p:sldId id="300" r:id="rId11"/>
    <p:sldId id="301" r:id="rId12"/>
    <p:sldId id="302" r:id="rId13"/>
    <p:sldId id="303" r:id="rId14"/>
    <p:sldId id="304" r:id="rId15"/>
    <p:sldId id="315" r:id="rId16"/>
    <p:sldId id="264" r:id="rId17"/>
    <p:sldId id="311" r:id="rId18"/>
    <p:sldId id="266" r:id="rId19"/>
    <p:sldId id="317" r:id="rId20"/>
    <p:sldId id="267" r:id="rId21"/>
    <p:sldId id="270" r:id="rId22"/>
    <p:sldId id="271" r:id="rId23"/>
    <p:sldId id="272" r:id="rId24"/>
    <p:sldId id="273" r:id="rId25"/>
    <p:sldId id="274" r:id="rId26"/>
    <p:sldId id="309" r:id="rId27"/>
    <p:sldId id="308" r:id="rId28"/>
    <p:sldId id="310" r:id="rId29"/>
    <p:sldId id="275" r:id="rId30"/>
    <p:sldId id="278" r:id="rId31"/>
    <p:sldId id="279" r:id="rId32"/>
    <p:sldId id="282" r:id="rId33"/>
    <p:sldId id="318" r:id="rId34"/>
    <p:sldId id="283" r:id="rId35"/>
    <p:sldId id="319" r:id="rId36"/>
    <p:sldId id="284" r:id="rId37"/>
    <p:sldId id="320" r:id="rId38"/>
    <p:sldId id="285" r:id="rId39"/>
    <p:sldId id="321" r:id="rId40"/>
    <p:sldId id="286" r:id="rId41"/>
    <p:sldId id="305" r:id="rId42"/>
    <p:sldId id="306" r:id="rId43"/>
    <p:sldId id="287" r:id="rId44"/>
    <p:sldId id="322" r:id="rId45"/>
    <p:sldId id="288" r:id="rId46"/>
    <p:sldId id="323" r:id="rId47"/>
    <p:sldId id="30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A8BB95-DF2F-4648-8FF8-6F5BF2DB9273}" type="datetimeFigureOut">
              <a:rPr lang="en-US" smtClean="0"/>
              <a:t>5/18/2017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D0BF7F-C46F-4F3A-B20F-47FC72229292}" type="slidenum">
              <a:rPr lang="en-US" smtClean="0"/>
              <a:t>‹#›</a:t>
            </a:fld>
            <a:endParaRPr lang="en-US"/>
          </a:p>
        </p:txBody>
      </p:sp>
    </p:spTree>
    <p:extLst>
      <p:ext uri="{BB962C8B-B14F-4D97-AF65-F5344CB8AC3E}">
        <p14:creationId xmlns:p14="http://schemas.microsoft.com/office/powerpoint/2010/main" val="404209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0574F-CE64-4FBB-8CE4-4BCCF79D7088}" type="datetimeFigureOut">
              <a:rPr lang="en-US" smtClean="0"/>
              <a:pPr/>
              <a:t>5/18/2017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FB09D-1F42-4742-B251-B1DB5D136D9E}" type="slidenum">
              <a:rPr lang="en-US" smtClean="0"/>
              <a:pPr/>
              <a:t>‹#›</a:t>
            </a:fld>
            <a:endParaRPr lang="en-US"/>
          </a:p>
        </p:txBody>
      </p:sp>
    </p:spTree>
    <p:extLst>
      <p:ext uri="{BB962C8B-B14F-4D97-AF65-F5344CB8AC3E}">
        <p14:creationId xmlns:p14="http://schemas.microsoft.com/office/powerpoint/2010/main" val="37443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44773E-F438-4A6A-8D4B-6ABBC29ED4C5}" type="datetime1">
              <a:rPr lang="en-US" smtClean="0"/>
              <a:t>5/18/2017</a:t>
            </a:fld>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EBB7FC-535F-4642-A5E7-AB62FD94590A}" type="datetime1">
              <a:rPr lang="en-US" smtClean="0"/>
              <a:t>5/18/2017</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r>
              <a:rPr lang="en-US" smtClean="0"/>
              <a:t>By: Asst. Prof. Raj Kumar Chaulagain, TC, IOE, TU</a:t>
            </a:r>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CAE39-87BA-4A55-9029-6A48F962D8FD}" type="datetime1">
              <a:rPr lang="en-US" smtClean="0"/>
              <a:t>5/18/2017</a:t>
            </a:fld>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F3B3EFF9-5C52-47C2-80CC-819D36CDD411}" type="datetime1">
              <a:rPr lang="en-US" smtClean="0"/>
              <a:t>5/18/2017</a:t>
            </a:fld>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smtClean="0"/>
              <a:t>By: Asst. Prof. Raj Kumar Chaulagain, TC, IOE, TU</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63D4247F-B967-4C1B-B677-68F5AF92E971}" type="slidenum">
              <a:rPr lang="en-US"/>
              <a:pPr/>
              <a:t>‹#›</a:t>
            </a:fld>
            <a:endParaRPr lang="en-US"/>
          </a:p>
        </p:txBody>
      </p:sp>
    </p:spTree>
    <p:extLst>
      <p:ext uri="{BB962C8B-B14F-4D97-AF65-F5344CB8AC3E}">
        <p14:creationId xmlns:p14="http://schemas.microsoft.com/office/powerpoint/2010/main" val="2528983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E22244-B36F-4FD8-B5DC-0F0FA5E3BBDA}"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581774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22244-B36F-4FD8-B5DC-0F0FA5E3BBDA}"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88129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22244-B36F-4FD8-B5DC-0F0FA5E3BBDA}"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2191092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E22244-B36F-4FD8-B5DC-0F0FA5E3BBDA}"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2028108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E22244-B36F-4FD8-B5DC-0F0FA5E3BBDA}" type="datetimeFigureOut">
              <a:rPr lang="en-US" smtClean="0"/>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1993291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E22244-B36F-4FD8-B5DC-0F0FA5E3BBDA}" type="datetimeFigureOut">
              <a:rPr lang="en-US" smtClean="0"/>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1794068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22244-B36F-4FD8-B5DC-0F0FA5E3BBDA}" type="datetimeFigureOut">
              <a:rPr lang="en-US" smtClean="0"/>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344282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500"/>
            </a:lvl1pPr>
            <a:lvl2pPr>
              <a:defRPr sz="2500"/>
            </a:lvl2pPr>
            <a:lvl3pPr>
              <a:defRPr sz="2500"/>
            </a:lvl3pPr>
            <a:lvl4pPr>
              <a:defRPr sz="2500"/>
            </a:lvl4pPr>
            <a:lvl5pPr>
              <a:defRPr sz="2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E38F5BC-27A9-4CDA-94E3-53F12A690986}" type="datetime1">
              <a:rPr lang="en-US" smtClean="0"/>
              <a:t>5/18/2017</a:t>
            </a:fld>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22244-B36F-4FD8-B5DC-0F0FA5E3BBDA}"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2734927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22244-B36F-4FD8-B5DC-0F0FA5E3BBDA}"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4253618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22244-B36F-4FD8-B5DC-0F0FA5E3BBDA}"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2940759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22244-B36F-4FD8-B5DC-0F0FA5E3BBDA}"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A011-86F3-426F-967D-4AB364F6427F}" type="slidenum">
              <a:rPr lang="en-US" smtClean="0"/>
              <a:t>‹#›</a:t>
            </a:fld>
            <a:endParaRPr lang="en-US"/>
          </a:p>
        </p:txBody>
      </p:sp>
    </p:spTree>
    <p:extLst>
      <p:ext uri="{BB962C8B-B14F-4D97-AF65-F5344CB8AC3E}">
        <p14:creationId xmlns:p14="http://schemas.microsoft.com/office/powerpoint/2010/main" val="3370954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D21010-D961-4CB1-B8EF-02B1142AFCF8}" type="datetime1">
              <a:rPr lang="en-US" smtClean="0"/>
              <a:t>5/18/2017</a:t>
            </a:fld>
            <a:endParaRPr lang="en-US"/>
          </a:p>
        </p:txBody>
      </p:sp>
      <p:sp>
        <p:nvSpPr>
          <p:cNvPr id="5" name="Footer Placeholder 4"/>
          <p:cNvSpPr>
            <a:spLocks noGrp="1"/>
          </p:cNvSpPr>
          <p:nvPr>
            <p:ph type="ftr" sz="quarter" idx="11"/>
          </p:nvPr>
        </p:nvSpPr>
        <p:spPr/>
        <p:txBody>
          <a:bodyPr/>
          <a:lstStyle/>
          <a:p>
            <a:r>
              <a:rPr lang="en-US" smtClean="0"/>
              <a:t>By: Asst. Prof. Raj Kumar Chaulagain, TC, IOE, TU</a:t>
            </a:r>
            <a:endParaRPr lang="en-US"/>
          </a:p>
        </p:txBody>
      </p:sp>
      <p:sp>
        <p:nvSpPr>
          <p:cNvPr id="6" name="Slide Number Placeholder 5"/>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33042361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0B699-E947-454B-92F2-223501F8DF6A}" type="datetime1">
              <a:rPr lang="en-US" smtClean="0"/>
              <a:t>5/18/2017</a:t>
            </a:fld>
            <a:endParaRPr lang="en-US"/>
          </a:p>
        </p:txBody>
      </p:sp>
      <p:sp>
        <p:nvSpPr>
          <p:cNvPr id="5" name="Footer Placeholder 4"/>
          <p:cNvSpPr>
            <a:spLocks noGrp="1"/>
          </p:cNvSpPr>
          <p:nvPr>
            <p:ph type="ftr" sz="quarter" idx="11"/>
          </p:nvPr>
        </p:nvSpPr>
        <p:spPr/>
        <p:txBody>
          <a:bodyPr/>
          <a:lstStyle/>
          <a:p>
            <a:r>
              <a:rPr lang="en-US" smtClean="0"/>
              <a:t>By: Asst. Prof. Raj Kumar Chaulagain, TC, IOE, TU</a:t>
            </a:r>
            <a:endParaRPr lang="en-US"/>
          </a:p>
        </p:txBody>
      </p:sp>
      <p:sp>
        <p:nvSpPr>
          <p:cNvPr id="6" name="Slide Number Placeholder 5"/>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1022560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97F238-A8B1-4FEB-B967-A06E399399FC}" type="datetime1">
              <a:rPr lang="en-US" smtClean="0"/>
              <a:t>5/18/2017</a:t>
            </a:fld>
            <a:endParaRPr lang="en-US"/>
          </a:p>
        </p:txBody>
      </p:sp>
      <p:sp>
        <p:nvSpPr>
          <p:cNvPr id="5" name="Footer Placeholder 4"/>
          <p:cNvSpPr>
            <a:spLocks noGrp="1"/>
          </p:cNvSpPr>
          <p:nvPr>
            <p:ph type="ftr" sz="quarter" idx="11"/>
          </p:nvPr>
        </p:nvSpPr>
        <p:spPr/>
        <p:txBody>
          <a:bodyPr/>
          <a:lstStyle/>
          <a:p>
            <a:r>
              <a:rPr lang="en-US" smtClean="0"/>
              <a:t>By: Asst. Prof. Raj Kumar Chaulagain, TC, IOE, TU</a:t>
            </a:r>
            <a:endParaRPr lang="en-US"/>
          </a:p>
        </p:txBody>
      </p:sp>
      <p:sp>
        <p:nvSpPr>
          <p:cNvPr id="6" name="Slide Number Placeholder 5"/>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29794008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AB28A6-8DE0-40E7-BD1A-B4F4C620D0E3}" type="datetime1">
              <a:rPr lang="en-US" smtClean="0"/>
              <a:t>5/18/2017</a:t>
            </a:fld>
            <a:endParaRPr lang="en-US"/>
          </a:p>
        </p:txBody>
      </p:sp>
      <p:sp>
        <p:nvSpPr>
          <p:cNvPr id="6" name="Footer Placeholder 5"/>
          <p:cNvSpPr>
            <a:spLocks noGrp="1"/>
          </p:cNvSpPr>
          <p:nvPr>
            <p:ph type="ftr" sz="quarter" idx="11"/>
          </p:nvPr>
        </p:nvSpPr>
        <p:spPr/>
        <p:txBody>
          <a:bodyPr/>
          <a:lstStyle/>
          <a:p>
            <a:r>
              <a:rPr lang="en-US" smtClean="0"/>
              <a:t>By: Asst. Prof. Raj Kumar Chaulagain, TC, IOE, TU</a:t>
            </a:r>
            <a:endParaRPr lang="en-US"/>
          </a:p>
        </p:txBody>
      </p:sp>
      <p:sp>
        <p:nvSpPr>
          <p:cNvPr id="7" name="Slide Number Placeholder 6"/>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1322188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0CE89C-753B-4A2C-B69A-4DC4B265BD8E}" type="datetime1">
              <a:rPr lang="en-US" smtClean="0"/>
              <a:t>5/18/2017</a:t>
            </a:fld>
            <a:endParaRPr lang="en-US"/>
          </a:p>
        </p:txBody>
      </p:sp>
      <p:sp>
        <p:nvSpPr>
          <p:cNvPr id="8" name="Footer Placeholder 7"/>
          <p:cNvSpPr>
            <a:spLocks noGrp="1"/>
          </p:cNvSpPr>
          <p:nvPr>
            <p:ph type="ftr" sz="quarter" idx="11"/>
          </p:nvPr>
        </p:nvSpPr>
        <p:spPr/>
        <p:txBody>
          <a:bodyPr/>
          <a:lstStyle/>
          <a:p>
            <a:r>
              <a:rPr lang="en-US" smtClean="0"/>
              <a:t>By: Asst. Prof. Raj Kumar Chaulagain, TC, IOE, TU</a:t>
            </a:r>
            <a:endParaRPr lang="en-US"/>
          </a:p>
        </p:txBody>
      </p:sp>
      <p:sp>
        <p:nvSpPr>
          <p:cNvPr id="9" name="Slide Number Placeholder 8"/>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42289475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6CB739-1CBD-49DC-BC35-E0A1C728F086}" type="datetime1">
              <a:rPr lang="en-US" smtClean="0"/>
              <a:t>5/18/2017</a:t>
            </a:fld>
            <a:endParaRPr lang="en-US"/>
          </a:p>
        </p:txBody>
      </p:sp>
      <p:sp>
        <p:nvSpPr>
          <p:cNvPr id="5" name="Slide Number Placeholder 4"/>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71732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1580C1-0C18-4ACE-A849-CA6A6AD5A2BE}" type="datetime1">
              <a:rPr lang="en-US" smtClean="0"/>
              <a:t>5/18/2017</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r>
              <a:rPr lang="en-US" dirty="0" smtClean="0"/>
              <a:t>By: Asst. Prof. Raj Kumar </a:t>
            </a:r>
            <a:r>
              <a:rPr lang="en-US" dirty="0" err="1" smtClean="0"/>
              <a:t>Chaulagain</a:t>
            </a:r>
            <a:r>
              <a:rPr lang="en-US" dirty="0" smtClean="0"/>
              <a:t>, TC, IOE, TU</a:t>
            </a:r>
            <a:endParaRPr lang="en-US" dirty="0"/>
          </a:p>
        </p:txBody>
      </p:sp>
      <p:sp>
        <p:nvSpPr>
          <p:cNvPr id="6" name="Slide Number Placeholder 5"/>
          <p:cNvSpPr>
            <a:spLocks noGrp="1"/>
          </p:cNvSpPr>
          <p:nvPr>
            <p:ph type="sldNum" sz="quarter" idx="12"/>
          </p:nvPr>
        </p:nvSpPr>
        <p:spPr/>
        <p:txBody>
          <a:bodyPr/>
          <a:lstStyle/>
          <a:p>
            <a:fld id="{28A7318E-570B-4574-A069-6A7F29A2DBC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7C683-62B8-4463-A18D-448F140E6AE9}" type="datetime1">
              <a:rPr lang="en-US" smtClean="0"/>
              <a:t>5/18/2017</a:t>
            </a:fld>
            <a:endParaRPr lang="en-US"/>
          </a:p>
        </p:txBody>
      </p:sp>
      <p:sp>
        <p:nvSpPr>
          <p:cNvPr id="3" name="Footer Placeholder 2"/>
          <p:cNvSpPr>
            <a:spLocks noGrp="1"/>
          </p:cNvSpPr>
          <p:nvPr>
            <p:ph type="ftr" sz="quarter" idx="11"/>
          </p:nvPr>
        </p:nvSpPr>
        <p:spPr/>
        <p:txBody>
          <a:bodyPr/>
          <a:lstStyle/>
          <a:p>
            <a:r>
              <a:rPr lang="en-US" smtClean="0"/>
              <a:t>By: Asst. Prof. Raj Kumar Chaulagain, TC, IOE, TU</a:t>
            </a:r>
            <a:endParaRPr lang="en-US"/>
          </a:p>
        </p:txBody>
      </p:sp>
      <p:sp>
        <p:nvSpPr>
          <p:cNvPr id="4" name="Slide Number Placeholder 3"/>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14398691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2A5D5F-E91C-471E-88C4-4B9C1BEEAC32}" type="datetime1">
              <a:rPr lang="en-US" smtClean="0"/>
              <a:t>5/18/2017</a:t>
            </a:fld>
            <a:endParaRPr lang="en-US"/>
          </a:p>
        </p:txBody>
      </p:sp>
      <p:sp>
        <p:nvSpPr>
          <p:cNvPr id="6" name="Footer Placeholder 5"/>
          <p:cNvSpPr>
            <a:spLocks noGrp="1"/>
          </p:cNvSpPr>
          <p:nvPr>
            <p:ph type="ftr" sz="quarter" idx="11"/>
          </p:nvPr>
        </p:nvSpPr>
        <p:spPr/>
        <p:txBody>
          <a:bodyPr/>
          <a:lstStyle/>
          <a:p>
            <a:r>
              <a:rPr lang="en-US" smtClean="0"/>
              <a:t>By: Asst. Prof. Raj Kumar Chaulagain, TC, IOE, TU</a:t>
            </a:r>
            <a:endParaRPr lang="en-US"/>
          </a:p>
        </p:txBody>
      </p:sp>
      <p:sp>
        <p:nvSpPr>
          <p:cNvPr id="7" name="Slide Number Placeholder 6"/>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5954874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32EE39-6BEF-489F-BFCC-153B89DDBC7C}" type="datetime1">
              <a:rPr lang="en-US" smtClean="0"/>
              <a:t>5/18/2017</a:t>
            </a:fld>
            <a:endParaRPr lang="en-US"/>
          </a:p>
        </p:txBody>
      </p:sp>
      <p:sp>
        <p:nvSpPr>
          <p:cNvPr id="7" name="Slide Number Placeholder 6"/>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274340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51A28E-1AF8-4823-A0F2-669D27B6029B}" type="datetime1">
              <a:rPr lang="en-US" smtClean="0"/>
              <a:t>5/18/2017</a:t>
            </a:fld>
            <a:endParaRPr lang="en-US"/>
          </a:p>
        </p:txBody>
      </p:sp>
      <p:sp>
        <p:nvSpPr>
          <p:cNvPr id="6" name="Slide Number Placeholder 5"/>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39722578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EBC67D-E777-4326-9207-3618A2C5E012}" type="datetime1">
              <a:rPr lang="en-US" smtClean="0"/>
              <a:t>5/18/2017</a:t>
            </a:fld>
            <a:endParaRPr lang="en-US"/>
          </a:p>
        </p:txBody>
      </p:sp>
      <p:sp>
        <p:nvSpPr>
          <p:cNvPr id="6" name="Slide Number Placeholder 5"/>
          <p:cNvSpPr>
            <a:spLocks noGrp="1"/>
          </p:cNvSpPr>
          <p:nvPr>
            <p:ph type="sldNum" sz="quarter" idx="12"/>
          </p:nvPr>
        </p:nvSpPr>
        <p:spPr/>
        <p:txBody>
          <a:bodyPr/>
          <a:lstStyle/>
          <a:p>
            <a:fld id="{9C73FC0F-35FC-4937-9A03-AA748FD7DE58}" type="slidenum">
              <a:rPr lang="en-US" smtClean="0"/>
              <a:t>‹#›</a:t>
            </a:fld>
            <a:endParaRPr lang="en-US"/>
          </a:p>
        </p:txBody>
      </p:sp>
    </p:spTree>
    <p:extLst>
      <p:ext uri="{BB962C8B-B14F-4D97-AF65-F5344CB8AC3E}">
        <p14:creationId xmlns:p14="http://schemas.microsoft.com/office/powerpoint/2010/main" val="410737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1D700A-EE31-4931-BE40-55B0E57E7C96}" type="datetime1">
              <a:rPr lang="en-US" smtClean="0"/>
              <a:t>5/18/2017</a:t>
            </a:fld>
            <a:endParaRPr lang="en-US"/>
          </a:p>
        </p:txBody>
      </p:sp>
      <p:sp>
        <p:nvSpPr>
          <p:cNvPr id="7" name="Slide Number Placeholder 6"/>
          <p:cNvSpPr>
            <a:spLocks noGrp="1"/>
          </p:cNvSpPr>
          <p:nvPr>
            <p:ph type="sldNum" sz="quarter" idx="12"/>
          </p:nvPr>
        </p:nvSpPr>
        <p:spPr/>
        <p:txBody>
          <a:bodyPr/>
          <a:lstStyle/>
          <a:p>
            <a:fld id="{28A7318E-570B-4574-A069-6A7F29A2DB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A0D189-7D69-4629-AE36-D1A1D4371978}" type="datetime1">
              <a:rPr lang="en-US" smtClean="0"/>
              <a:t>5/18/2017</a:t>
            </a:fld>
            <a:endParaRPr lang="en-US"/>
          </a:p>
        </p:txBody>
      </p:sp>
      <p:sp>
        <p:nvSpPr>
          <p:cNvPr id="8" name="Footer Placeholder 7"/>
          <p:cNvSpPr>
            <a:spLocks noGrp="1"/>
          </p:cNvSpPr>
          <p:nvPr>
            <p:ph type="ftr" sz="quarter" idx="11"/>
          </p:nvPr>
        </p:nvSpPr>
        <p:spPr>
          <a:xfrm rot="16200000">
            <a:off x="7586910" y="4048760"/>
            <a:ext cx="2367281" cy="365760"/>
          </a:xfrm>
          <a:prstGeom prst="rect">
            <a:avLst/>
          </a:prstGeom>
        </p:spPr>
        <p:txBody>
          <a:bodyPr/>
          <a:lstStyle/>
          <a:p>
            <a:r>
              <a:rPr lang="en-US" smtClean="0"/>
              <a:t>By: Asst. Prof. Raj Kumar Chaulagain, TC, IOE, TU</a:t>
            </a:r>
            <a:endParaRPr lang="en-US"/>
          </a:p>
        </p:txBody>
      </p:sp>
      <p:sp>
        <p:nvSpPr>
          <p:cNvPr id="9" name="Slide Number Placeholder 8"/>
          <p:cNvSpPr>
            <a:spLocks noGrp="1"/>
          </p:cNvSpPr>
          <p:nvPr>
            <p:ph type="sldNum" sz="quarter" idx="12"/>
          </p:nvPr>
        </p:nvSpPr>
        <p:spPr/>
        <p:txBody>
          <a:bodyPr/>
          <a:lstStyle/>
          <a:p>
            <a:fld id="{28A7318E-570B-4574-A069-6A7F29A2DB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C9BE4-6D63-4B24-8E55-6612CDFE022A}" type="datetime1">
              <a:rPr lang="en-US" smtClean="0"/>
              <a:t>5/18/2017</a:t>
            </a:fld>
            <a:endParaRPr lang="en-US"/>
          </a:p>
        </p:txBody>
      </p:sp>
      <p:sp>
        <p:nvSpPr>
          <p:cNvPr id="4" name="Footer Placeholder 3"/>
          <p:cNvSpPr>
            <a:spLocks noGrp="1"/>
          </p:cNvSpPr>
          <p:nvPr>
            <p:ph type="ftr" sz="quarter" idx="11"/>
          </p:nvPr>
        </p:nvSpPr>
        <p:spPr>
          <a:xfrm rot="16200000">
            <a:off x="7586910" y="4048760"/>
            <a:ext cx="2367281" cy="365760"/>
          </a:xfrm>
          <a:prstGeom prst="rect">
            <a:avLst/>
          </a:prstGeom>
        </p:spPr>
        <p:txBody>
          <a:bodyPr/>
          <a:lstStyle/>
          <a:p>
            <a:r>
              <a:rPr lang="en-US" smtClean="0"/>
              <a:t>By: Asst. Prof. Raj Kumar Chaulagain, TC, IOE, TU</a:t>
            </a:r>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61287-00FE-45A8-8E27-FF076D8210AF}" type="datetime1">
              <a:rPr lang="en-US" smtClean="0"/>
              <a:t>5/18/2017</a:t>
            </a:fld>
            <a:endParaRPr lang="en-US"/>
          </a:p>
        </p:txBody>
      </p:sp>
      <p:sp>
        <p:nvSpPr>
          <p:cNvPr id="3" name="Footer Placeholder 2"/>
          <p:cNvSpPr>
            <a:spLocks noGrp="1"/>
          </p:cNvSpPr>
          <p:nvPr>
            <p:ph type="ftr" sz="quarter" idx="11"/>
          </p:nvPr>
        </p:nvSpPr>
        <p:spPr>
          <a:xfrm rot="16200000">
            <a:off x="7586910" y="4048760"/>
            <a:ext cx="2367281" cy="365760"/>
          </a:xfrm>
          <a:prstGeom prst="rect">
            <a:avLst/>
          </a:prstGeom>
        </p:spPr>
        <p:txBody>
          <a:bodyPr/>
          <a:lstStyle/>
          <a:p>
            <a:r>
              <a:rPr lang="en-US" smtClean="0"/>
              <a:t>By: Asst. Prof. Raj Kumar Chaulagain, TC, IOE, TU</a:t>
            </a:r>
            <a:endParaRPr lang="en-US"/>
          </a:p>
        </p:txBody>
      </p:sp>
      <p:sp>
        <p:nvSpPr>
          <p:cNvPr id="4" name="Slide Number Placeholder 3"/>
          <p:cNvSpPr>
            <a:spLocks noGrp="1"/>
          </p:cNvSpPr>
          <p:nvPr>
            <p:ph type="sldNum" sz="quarter" idx="12"/>
          </p:nvPr>
        </p:nvSpPr>
        <p:spPr/>
        <p:txBody>
          <a:bodyPr/>
          <a:lstStyle/>
          <a:p>
            <a:fld id="{28A7318E-570B-4574-A069-6A7F29A2DB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2C8C3-8D1D-47D2-976C-28E00BCCA318}" type="datetime1">
              <a:rPr lang="en-US" smtClean="0"/>
              <a:t>5/18/2017</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r>
              <a:rPr lang="en-US" smtClean="0"/>
              <a:t>By: Asst. Prof. Raj Kumar Chaulagain, TC, IOE, TU</a:t>
            </a:r>
            <a:endParaRPr lang="en-US"/>
          </a:p>
        </p:txBody>
      </p:sp>
      <p:sp>
        <p:nvSpPr>
          <p:cNvPr id="7" name="Slide Number Placeholder 6"/>
          <p:cNvSpPr>
            <a:spLocks noGrp="1"/>
          </p:cNvSpPr>
          <p:nvPr>
            <p:ph type="sldNum" sz="quarter" idx="12"/>
          </p:nvPr>
        </p:nvSpPr>
        <p:spPr/>
        <p:txBody>
          <a:bodyPr/>
          <a:lstStyle/>
          <a:p>
            <a:fld id="{28A7318E-570B-4574-A069-6A7F29A2DBC0}"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D4DA1FF-96B7-416C-BDF5-023CC175AFD8}" type="datetime1">
              <a:rPr lang="en-US" smtClean="0"/>
              <a:t>5/18/2017</a:t>
            </a:fld>
            <a:endParaRPr lang="en-US"/>
          </a:p>
        </p:txBody>
      </p:sp>
      <p:sp>
        <p:nvSpPr>
          <p:cNvPr id="9" name="Slide Number Placeholder 8"/>
          <p:cNvSpPr>
            <a:spLocks noGrp="1"/>
          </p:cNvSpPr>
          <p:nvPr>
            <p:ph type="sldNum" sz="quarter" idx="11"/>
          </p:nvPr>
        </p:nvSpPr>
        <p:spPr/>
        <p:txBody>
          <a:bodyPr/>
          <a:lstStyle/>
          <a:p>
            <a:fld id="{28A7318E-570B-4574-A069-6A7F29A2DB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8A7318E-570B-4574-A069-6A7F29A2DBC0}" type="slidenum">
              <a:rPr lang="en-US" smtClean="0"/>
              <a:pPr/>
              <a:t>‹#›</a:t>
            </a:fld>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DE2E7DD-86C0-4424-BFEF-572E4C15953B}" type="datetime1">
              <a:rPr lang="en-US" smtClean="0"/>
              <a:t>5/18/2017</a:t>
            </a:fld>
            <a:endParaRPr 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22244-B36F-4FD8-B5DC-0F0FA5E3BBDA}" type="datetimeFigureOut">
              <a:rPr lang="en-US" smtClean="0"/>
              <a:t>5/18/2017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BA011-86F3-426F-967D-4AB364F6427F}" type="slidenum">
              <a:rPr lang="en-US" smtClean="0"/>
              <a:t>‹#›</a:t>
            </a:fld>
            <a:endParaRPr lang="en-US"/>
          </a:p>
        </p:txBody>
      </p:sp>
    </p:spTree>
    <p:extLst>
      <p:ext uri="{BB962C8B-B14F-4D97-AF65-F5344CB8AC3E}">
        <p14:creationId xmlns:p14="http://schemas.microsoft.com/office/powerpoint/2010/main" val="412307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F7835-B8DB-4D43-93DD-B71E492A88A4}" type="datetime1">
              <a:rPr lang="en-US" smtClean="0"/>
              <a:t>5/18/2017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Asst. Prof. Raj Kumar Chaulagain, TC, IOE, TU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3FC0F-35FC-4937-9A03-AA748FD7DE58}" type="slidenum">
              <a:rPr lang="en-US" smtClean="0"/>
              <a:t>‹#›</a:t>
            </a:fld>
            <a:endParaRPr lang="en-US"/>
          </a:p>
        </p:txBody>
      </p:sp>
    </p:spTree>
    <p:extLst>
      <p:ext uri="{BB962C8B-B14F-4D97-AF65-F5344CB8AC3E}">
        <p14:creationId xmlns:p14="http://schemas.microsoft.com/office/powerpoint/2010/main" val="215786150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162800" cy="1904999"/>
          </a:xfrm>
        </p:spPr>
        <p:txBody>
          <a:bodyPr>
            <a:noAutofit/>
          </a:bodyPr>
          <a:lstStyle/>
          <a:p>
            <a:pPr lvl="0" algn="ctr"/>
            <a:r>
              <a:rPr lang="en-US" sz="2900" dirty="0">
                <a:latin typeface="Times New Roman" pitchFamily="18" charset="0"/>
                <a:cs typeface="Times New Roman" pitchFamily="18" charset="0"/>
              </a:rPr>
              <a:t>THEORY OF </a:t>
            </a:r>
            <a:r>
              <a:rPr lang="en-US" sz="2900" dirty="0" smtClean="0">
                <a:latin typeface="Times New Roman" pitchFamily="18" charset="0"/>
                <a:cs typeface="Times New Roman" pitchFamily="18" charset="0"/>
              </a:rPr>
              <a:t>MECHANISMS </a:t>
            </a:r>
            <a:br>
              <a:rPr lang="en-US" sz="2900" dirty="0" smtClean="0">
                <a:latin typeface="Times New Roman" pitchFamily="18" charset="0"/>
                <a:cs typeface="Times New Roman" pitchFamily="18" charset="0"/>
              </a:rPr>
            </a:br>
            <a:r>
              <a:rPr lang="en-US" sz="2900" dirty="0" smtClean="0">
                <a:latin typeface="Times New Roman" pitchFamily="18" charset="0"/>
                <a:cs typeface="Times New Roman" pitchFamily="18" charset="0"/>
              </a:rPr>
              <a:t>AND </a:t>
            </a:r>
            <a:r>
              <a:rPr lang="en-US" sz="2900" dirty="0">
                <a:latin typeface="Times New Roman" pitchFamily="18" charset="0"/>
                <a:cs typeface="Times New Roman" pitchFamily="18" charset="0"/>
              </a:rPr>
              <a:t/>
            </a:r>
            <a:br>
              <a:rPr lang="en-US" sz="2900" dirty="0">
                <a:latin typeface="Times New Roman" pitchFamily="18" charset="0"/>
                <a:cs typeface="Times New Roman" pitchFamily="18" charset="0"/>
              </a:rPr>
            </a:b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MACHINES </a:t>
            </a:r>
            <a:br>
              <a:rPr lang="en-US" sz="2900" dirty="0" smtClean="0">
                <a:latin typeface="Times New Roman" pitchFamily="18" charset="0"/>
                <a:cs typeface="Times New Roman" pitchFamily="18" charset="0"/>
              </a:rPr>
            </a:br>
            <a:r>
              <a:rPr lang="en-US" sz="2900" dirty="0" smtClean="0">
                <a:solidFill>
                  <a:schemeClr val="tx1"/>
                </a:solidFill>
                <a:latin typeface="Times New Roman" pitchFamily="18" charset="0"/>
                <a:cs typeface="Times New Roman" pitchFamily="18" charset="0"/>
              </a:rPr>
              <a:t>(Chapter one: Introduction)</a:t>
            </a:r>
            <a:endParaRPr lang="en-US" sz="2900" dirty="0">
              <a:solidFill>
                <a:schemeClr val="tx1"/>
              </a:solidFill>
            </a:endParaRPr>
          </a:p>
        </p:txBody>
      </p:sp>
      <p:sp>
        <p:nvSpPr>
          <p:cNvPr id="3" name="Subtitle 2"/>
          <p:cNvSpPr>
            <a:spLocks noGrp="1"/>
          </p:cNvSpPr>
          <p:nvPr>
            <p:ph type="subTitle" idx="1"/>
          </p:nvPr>
        </p:nvSpPr>
        <p:spPr>
          <a:xfrm>
            <a:off x="3048000" y="4724400"/>
            <a:ext cx="4800600" cy="1447800"/>
          </a:xfrm>
        </p:spPr>
        <p:txBody>
          <a:bodyPr>
            <a:normAutofit fontScale="25000" lnSpcReduction="20000"/>
          </a:bodyPr>
          <a:lstStyle/>
          <a:p>
            <a:pPr lvl="0">
              <a:defRPr/>
            </a:pPr>
            <a:endParaRPr lang="en-US" b="1" dirty="0">
              <a:solidFill>
                <a:schemeClr val="tx1"/>
              </a:solidFill>
              <a:latin typeface="Times New Roman" pitchFamily="18" charset="0"/>
              <a:cs typeface="Times New Roman" pitchFamily="18" charset="0"/>
            </a:endParaRPr>
          </a:p>
          <a:p>
            <a:pPr lvl="0">
              <a:defRPr/>
            </a:pPr>
            <a:r>
              <a:rPr lang="en-US" sz="8600" b="1" u="sng" dirty="0" smtClean="0">
                <a:solidFill>
                  <a:schemeClr val="tx1"/>
                </a:solidFill>
                <a:latin typeface="Times New Roman" pitchFamily="18" charset="0"/>
                <a:cs typeface="Times New Roman" pitchFamily="18" charset="0"/>
              </a:rPr>
              <a:t>Prepared </a:t>
            </a:r>
            <a:r>
              <a:rPr lang="en-US" sz="8600" b="1" u="sng" dirty="0">
                <a:solidFill>
                  <a:schemeClr val="tx1"/>
                </a:solidFill>
                <a:latin typeface="Times New Roman" pitchFamily="18" charset="0"/>
                <a:cs typeface="Times New Roman" pitchFamily="18" charset="0"/>
              </a:rPr>
              <a:t>by</a:t>
            </a:r>
          </a:p>
          <a:p>
            <a:pPr lvl="0">
              <a:defRPr/>
            </a:pPr>
            <a:r>
              <a:rPr lang="en-US" sz="8600" b="1" dirty="0" smtClean="0">
                <a:solidFill>
                  <a:schemeClr val="tx1"/>
                </a:solidFill>
                <a:latin typeface="Times New Roman" pitchFamily="18" charset="0"/>
                <a:cs typeface="Times New Roman" pitchFamily="18" charset="0"/>
              </a:rPr>
              <a:t>	Bipin Tiwari</a:t>
            </a:r>
            <a:endParaRPr lang="en-US" sz="8600" b="1" dirty="0">
              <a:solidFill>
                <a:schemeClr val="tx1"/>
              </a:solidFill>
              <a:latin typeface="Times New Roman" pitchFamily="18" charset="0"/>
              <a:cs typeface="Times New Roman" pitchFamily="18" charset="0"/>
            </a:endParaRPr>
          </a:p>
          <a:p>
            <a:pPr lvl="0">
              <a:defRPr/>
            </a:pPr>
            <a:r>
              <a:rPr lang="en-US" sz="8600" dirty="0" smtClean="0">
                <a:solidFill>
                  <a:schemeClr val="tx1"/>
                </a:solidFill>
                <a:latin typeface="Times New Roman" pitchFamily="18" charset="0"/>
                <a:cs typeface="Times New Roman" pitchFamily="18" charset="0"/>
              </a:rPr>
              <a:t>	Asst. Lecturer </a:t>
            </a:r>
            <a:endParaRPr lang="en-US" sz="8600" dirty="0">
              <a:solidFill>
                <a:schemeClr val="tx1"/>
              </a:solidFill>
              <a:latin typeface="Times New Roman" pitchFamily="18" charset="0"/>
              <a:cs typeface="Times New Roman" pitchFamily="18" charset="0"/>
            </a:endParaRPr>
          </a:p>
          <a:p>
            <a:pPr lvl="0">
              <a:defRPr/>
            </a:pPr>
            <a:r>
              <a:rPr lang="en-US" sz="8600" dirty="0" smtClean="0">
                <a:solidFill>
                  <a:schemeClr val="tx1"/>
                </a:solidFill>
                <a:latin typeface="Times New Roman" pitchFamily="18" charset="0"/>
                <a:cs typeface="Times New Roman" pitchFamily="18" charset="0"/>
              </a:rPr>
              <a:t>	</a:t>
            </a:r>
            <a:r>
              <a:rPr lang="en-US" sz="8600" dirty="0" err="1" smtClean="0">
                <a:solidFill>
                  <a:schemeClr val="tx1"/>
                </a:solidFill>
                <a:latin typeface="Times New Roman" pitchFamily="18" charset="0"/>
                <a:cs typeface="Times New Roman" pitchFamily="18" charset="0"/>
              </a:rPr>
              <a:t>Thapathali</a:t>
            </a:r>
            <a:r>
              <a:rPr lang="en-US" sz="8600" dirty="0" smtClean="0">
                <a:solidFill>
                  <a:schemeClr val="tx1"/>
                </a:solidFill>
                <a:latin typeface="Times New Roman" pitchFamily="18" charset="0"/>
                <a:cs typeface="Times New Roman" pitchFamily="18" charset="0"/>
              </a:rPr>
              <a:t> </a:t>
            </a:r>
            <a:r>
              <a:rPr lang="en-US" sz="8600" dirty="0">
                <a:solidFill>
                  <a:schemeClr val="tx1"/>
                </a:solidFill>
                <a:latin typeface="Times New Roman" pitchFamily="18" charset="0"/>
                <a:cs typeface="Times New Roman" pitchFamily="18" charset="0"/>
              </a:rPr>
              <a:t>Campus, IOE, TU</a:t>
            </a:r>
          </a:p>
          <a:p>
            <a:endParaRPr lang="en-US" dirty="0"/>
          </a:p>
        </p:txBody>
      </p:sp>
      <p:sp>
        <p:nvSpPr>
          <p:cNvPr id="6" name="Subtitle 2"/>
          <p:cNvSpPr txBox="1">
            <a:spLocks/>
          </p:cNvSpPr>
          <p:nvPr/>
        </p:nvSpPr>
        <p:spPr>
          <a:xfrm>
            <a:off x="0" y="3962400"/>
            <a:ext cx="3581400" cy="2057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28600"/>
            <a:ext cx="1524000" cy="1447800"/>
          </a:xfrm>
          <a:prstGeom prst="rect">
            <a:avLst/>
          </a:prstGeom>
          <a:noFill/>
        </p:spPr>
      </p:pic>
    </p:spTree>
    <p:extLst>
      <p:ext uri="{BB962C8B-B14F-4D97-AF65-F5344CB8AC3E}">
        <p14:creationId xmlns:p14="http://schemas.microsoft.com/office/powerpoint/2010/main" val="3494070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smtClean="0"/>
              <a:t>inematics of motion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sz="2900" dirty="0" smtClean="0"/>
              <a:t>IT deals with the geometric aspects of motion (Constraints) without considering  any forces.</a:t>
            </a:r>
          </a:p>
          <a:p>
            <a:pPr algn="just"/>
            <a:r>
              <a:rPr lang="en-US" sz="2900" dirty="0" smtClean="0"/>
              <a:t>In other words, kinematics deal with the </a:t>
            </a:r>
          </a:p>
          <a:p>
            <a:pPr algn="just">
              <a:buNone/>
            </a:pPr>
            <a:r>
              <a:rPr lang="en-US" sz="2900" dirty="0" smtClean="0"/>
              <a:t>   geometry of motion and concepts like displacement, velocity and acceleration considered as functions of time.</a:t>
            </a:r>
          </a:p>
          <a:p>
            <a:pPr algn="just">
              <a:buNone/>
            </a:pPr>
            <a:endParaRPr lang="en-US" sz="2900" dirty="0" smtClean="0"/>
          </a:p>
          <a:p>
            <a:pPr algn="just">
              <a:buNone/>
            </a:pPr>
            <a:r>
              <a:rPr lang="en-US" sz="2900" b="1" dirty="0"/>
              <a:t>Plane Motion</a:t>
            </a:r>
          </a:p>
          <a:p>
            <a:pPr lvl="1" algn="just"/>
            <a:r>
              <a:rPr lang="en-US" sz="2900" dirty="0"/>
              <a:t>When the motion of a body is confined to only one plane, the motion is said to be plane motion. </a:t>
            </a:r>
          </a:p>
          <a:p>
            <a:pPr lvl="1" algn="just"/>
            <a:r>
              <a:rPr lang="en-US" sz="2900" dirty="0"/>
              <a:t>The plane motion may be either rectilinear or curvilinear.</a:t>
            </a:r>
          </a:p>
          <a:p>
            <a:pPr algn="just">
              <a:buNone/>
            </a:pPr>
            <a:endParaRPr lang="en-US" sz="2900" dirty="0"/>
          </a:p>
        </p:txBody>
      </p:sp>
      <p:sp>
        <p:nvSpPr>
          <p:cNvPr id="4" name="Date Placeholder 3"/>
          <p:cNvSpPr>
            <a:spLocks noGrp="1"/>
          </p:cNvSpPr>
          <p:nvPr>
            <p:ph type="dt" sz="half" idx="10"/>
          </p:nvPr>
        </p:nvSpPr>
        <p:spPr/>
        <p:txBody>
          <a:bodyPr/>
          <a:lstStyle/>
          <a:p>
            <a:fld id="{6AC5782F-825A-496D-AEE7-0B31D24D5A67}"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10</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Rectilinear Motion</a:t>
            </a:r>
          </a:p>
          <a:p>
            <a:pPr lvl="1" algn="just"/>
            <a:r>
              <a:rPr lang="en-US" dirty="0" smtClean="0"/>
              <a:t>It is the simplest type of motion and is along a </a:t>
            </a:r>
            <a:r>
              <a:rPr lang="en-US" i="1" dirty="0" smtClean="0"/>
              <a:t>straight line path</a:t>
            </a:r>
            <a:r>
              <a:rPr lang="en-US" dirty="0" smtClean="0"/>
              <a:t>. Such a motion is also known as translation motion.</a:t>
            </a:r>
          </a:p>
          <a:p>
            <a:pPr lvl="2" algn="just"/>
            <a:r>
              <a:rPr lang="en-US" dirty="0" smtClean="0"/>
              <a:t>Rectilinear Translation </a:t>
            </a:r>
          </a:p>
          <a:p>
            <a:pPr marL="411480" lvl="1" indent="0" algn="just">
              <a:buNone/>
            </a:pPr>
            <a:endParaRPr lang="en-US" dirty="0" smtClean="0"/>
          </a:p>
          <a:p>
            <a:pPr algn="just"/>
            <a:r>
              <a:rPr lang="en-US" b="1" dirty="0" smtClean="0"/>
              <a:t>Curvilinear Motion</a:t>
            </a:r>
          </a:p>
          <a:p>
            <a:pPr lvl="1" algn="just"/>
            <a:r>
              <a:rPr lang="en-US" dirty="0" smtClean="0"/>
              <a:t>It is the motion along a </a:t>
            </a:r>
            <a:r>
              <a:rPr lang="en-US" i="1" dirty="0" smtClean="0"/>
              <a:t>curved path</a:t>
            </a:r>
            <a:r>
              <a:rPr lang="en-US" dirty="0" smtClean="0"/>
              <a:t>. Such a motion, when confined to one plane, is called plane curvilinear motion.</a:t>
            </a:r>
          </a:p>
          <a:p>
            <a:pPr lvl="2" algn="just"/>
            <a:r>
              <a:rPr lang="en-US" dirty="0" smtClean="0"/>
              <a:t>Curvilinear Translation</a:t>
            </a:r>
          </a:p>
          <a:p>
            <a:pPr lvl="2" algn="just"/>
            <a:r>
              <a:rPr lang="en-US" dirty="0" smtClean="0"/>
              <a:t>Curvilinear Rotation</a:t>
            </a:r>
          </a:p>
          <a:p>
            <a:pPr marL="777240" lvl="2" indent="0" algn="just">
              <a:buNone/>
            </a:pPr>
            <a:endParaRPr lang="en-US" dirty="0" smtClean="0"/>
          </a:p>
          <a:p>
            <a:pPr algn="just"/>
            <a:r>
              <a:rPr lang="en-US" dirty="0" smtClean="0"/>
              <a:t>When all the particles of a body travel in concentric circular paths of constant radii (about the axis of rotation perpendicular to the plane of motion) such as a pulley rotating about a fixed shaft or a shaft rotating about its own axis, then the motion is said to be a </a:t>
            </a:r>
            <a:r>
              <a:rPr lang="en-US" i="1" dirty="0" smtClean="0"/>
              <a:t>plane rotational motion</a:t>
            </a:r>
            <a:r>
              <a:rPr lang="en-US" b="1" i="1" dirty="0" smtClean="0"/>
              <a:t>.</a:t>
            </a:r>
            <a:endParaRPr lang="en-US" dirty="0"/>
          </a:p>
        </p:txBody>
      </p:sp>
      <p:sp>
        <p:nvSpPr>
          <p:cNvPr id="4" name="Date Placeholder 3"/>
          <p:cNvSpPr>
            <a:spLocks noGrp="1"/>
          </p:cNvSpPr>
          <p:nvPr>
            <p:ph type="dt" sz="half" idx="10"/>
          </p:nvPr>
        </p:nvSpPr>
        <p:spPr/>
        <p:txBody>
          <a:bodyPr/>
          <a:lstStyle/>
          <a:p>
            <a:fld id="{310A6160-5067-4BE7-90C6-98923895E323}"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11</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 configurations</a:t>
            </a:r>
            <a:endParaRPr lang="en-US" dirty="0"/>
          </a:p>
        </p:txBody>
      </p:sp>
      <p:sp>
        <p:nvSpPr>
          <p:cNvPr id="3" name="Content Placeholder 2"/>
          <p:cNvSpPr>
            <a:spLocks noGrp="1"/>
          </p:cNvSpPr>
          <p:nvPr>
            <p:ph idx="1"/>
          </p:nvPr>
        </p:nvSpPr>
        <p:spPr/>
        <p:txBody>
          <a:bodyPr>
            <a:normAutofit/>
          </a:bodyPr>
          <a:lstStyle/>
          <a:p>
            <a:pPr algn="just"/>
            <a:r>
              <a:rPr lang="en-US" sz="2400" b="1" dirty="0" smtClean="0"/>
              <a:t>Link ( Kinematic element): </a:t>
            </a:r>
            <a:endParaRPr lang="en-US" sz="2400" b="1" dirty="0"/>
          </a:p>
          <a:p>
            <a:pPr marL="411480" lvl="1" indent="0" algn="just">
              <a:buNone/>
            </a:pPr>
            <a:r>
              <a:rPr lang="en-US" b="1" dirty="0" smtClean="0"/>
              <a:t>It is defined as a member or combination of members of a mechanism, connecting other members and having relative motion to them.</a:t>
            </a:r>
          </a:p>
          <a:p>
            <a:pPr algn="just">
              <a:buNone/>
            </a:pPr>
            <a:r>
              <a:rPr lang="en-US" sz="2400" dirty="0" smtClean="0"/>
              <a:t>	It is an (assumed) </a:t>
            </a:r>
            <a:r>
              <a:rPr lang="en-US" sz="2400" b="1" dirty="0" smtClean="0"/>
              <a:t>rigid body </a:t>
            </a:r>
            <a:r>
              <a:rPr lang="en-US" sz="2400" dirty="0" smtClean="0"/>
              <a:t>which possesses at least two </a:t>
            </a:r>
            <a:r>
              <a:rPr lang="en-US" sz="2400" b="1" dirty="0" smtClean="0"/>
              <a:t>nodes</a:t>
            </a:r>
            <a:r>
              <a:rPr lang="en-US" sz="2400" dirty="0" smtClean="0"/>
              <a:t> which are points for attachment to other links.</a:t>
            </a:r>
          </a:p>
          <a:p>
            <a:pPr algn="just">
              <a:buNone/>
            </a:pPr>
            <a:endParaRPr lang="en-US" sz="2400" dirty="0" smtClean="0"/>
          </a:p>
        </p:txBody>
      </p:sp>
      <p:sp>
        <p:nvSpPr>
          <p:cNvPr id="4" name="Date Placeholder 3"/>
          <p:cNvSpPr>
            <a:spLocks noGrp="1"/>
          </p:cNvSpPr>
          <p:nvPr>
            <p:ph type="dt" sz="half" idx="10"/>
          </p:nvPr>
        </p:nvSpPr>
        <p:spPr/>
        <p:txBody>
          <a:bodyPr/>
          <a:lstStyle/>
          <a:p>
            <a:fld id="{F409FBDF-2B67-4F52-AB75-56D7A60753D5}"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12</a:t>
            </a:fld>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r>
              <a:rPr lang="en-US" sz="2800" b="1" dirty="0"/>
              <a:t>Joint </a:t>
            </a:r>
            <a:r>
              <a:rPr lang="en-US" sz="2800" dirty="0"/>
              <a:t>(</a:t>
            </a:r>
            <a:r>
              <a:rPr lang="en-US" sz="2800" b="1" dirty="0"/>
              <a:t>kinematic pairs</a:t>
            </a:r>
            <a:r>
              <a:rPr lang="en-US" sz="2800" dirty="0"/>
              <a:t>)</a:t>
            </a:r>
            <a:r>
              <a:rPr lang="en-US" sz="2800" b="1" dirty="0"/>
              <a:t>:</a:t>
            </a:r>
          </a:p>
          <a:p>
            <a:pPr algn="just">
              <a:buNone/>
            </a:pPr>
            <a:r>
              <a:rPr lang="en-US" sz="2800" dirty="0"/>
              <a:t>	It  is a connection between two or more links (at their nodes), which allows some motion, or potential motion, between the connected links. </a:t>
            </a:r>
          </a:p>
          <a:p>
            <a:pPr algn="just"/>
            <a:endParaRPr lang="en-US" sz="2800" b="1" dirty="0" smtClean="0"/>
          </a:p>
          <a:p>
            <a:pPr algn="just"/>
            <a:r>
              <a:rPr lang="en-US" sz="2800" b="1" dirty="0" smtClean="0"/>
              <a:t>Kinematic </a:t>
            </a:r>
            <a:r>
              <a:rPr lang="en-US" sz="2800" b="1" dirty="0"/>
              <a:t>chain</a:t>
            </a:r>
            <a:r>
              <a:rPr lang="en-US" sz="2800" dirty="0"/>
              <a:t>:</a:t>
            </a:r>
          </a:p>
          <a:p>
            <a:pPr algn="just">
              <a:buNone/>
            </a:pPr>
            <a:r>
              <a:rPr lang="en-US" sz="2800" dirty="0"/>
              <a:t>	An assemblage of links and joints, interconnected in a way to provide a controlled output motion in response to a supplied input motion.</a:t>
            </a:r>
          </a:p>
          <a:p>
            <a:endParaRPr lang="en-US" dirty="0"/>
          </a:p>
        </p:txBody>
      </p:sp>
      <p:sp>
        <p:nvSpPr>
          <p:cNvPr id="4" name="Date Placeholder 3"/>
          <p:cNvSpPr>
            <a:spLocks noGrp="1"/>
          </p:cNvSpPr>
          <p:nvPr>
            <p:ph type="dt" sz="half" idx="10"/>
          </p:nvPr>
        </p:nvSpPr>
        <p:spPr/>
        <p:txBody>
          <a:bodyPr/>
          <a:lstStyle/>
          <a:p>
            <a:fld id="{DE38F5BC-27A9-4CDA-94E3-53F12A690986}"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13</a:t>
            </a:fld>
            <a:endParaRPr lang="en-US"/>
          </a:p>
        </p:txBody>
      </p:sp>
    </p:spTree>
    <p:extLst>
      <p:ext uri="{BB962C8B-B14F-4D97-AF65-F5344CB8AC3E}">
        <p14:creationId xmlns:p14="http://schemas.microsoft.com/office/powerpoint/2010/main" val="84855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t>LINKS</a:t>
            </a:r>
          </a:p>
        </p:txBody>
      </p:sp>
      <p:sp>
        <p:nvSpPr>
          <p:cNvPr id="3" name="Content Placeholder 2"/>
          <p:cNvSpPr>
            <a:spLocks noGrp="1"/>
          </p:cNvSpPr>
          <p:nvPr>
            <p:ph idx="1"/>
          </p:nvPr>
        </p:nvSpPr>
        <p:spPr>
          <a:xfrm>
            <a:off x="990600" y="1524000"/>
            <a:ext cx="7696200" cy="4846320"/>
          </a:xfrm>
        </p:spPr>
        <p:txBody>
          <a:bodyPr>
            <a:normAutofit/>
          </a:bodyPr>
          <a:lstStyle/>
          <a:p>
            <a:pPr algn="just"/>
            <a:r>
              <a:rPr lang="en-US" b="1" dirty="0" smtClean="0"/>
              <a:t>Binary link</a:t>
            </a:r>
            <a:r>
              <a:rPr lang="en-US" dirty="0" smtClean="0"/>
              <a:t> - </a:t>
            </a:r>
            <a:r>
              <a:rPr lang="en-US" i="1" dirty="0" smtClean="0"/>
              <a:t>one with two nodes.</a:t>
            </a:r>
          </a:p>
          <a:p>
            <a:pPr algn="just"/>
            <a:r>
              <a:rPr lang="en-US" b="1" dirty="0" smtClean="0"/>
              <a:t>Ternary link</a:t>
            </a:r>
            <a:r>
              <a:rPr lang="en-US" dirty="0" smtClean="0"/>
              <a:t> - </a:t>
            </a:r>
            <a:r>
              <a:rPr lang="en-US" i="1" dirty="0" smtClean="0"/>
              <a:t>one with three nodes.</a:t>
            </a:r>
          </a:p>
          <a:p>
            <a:pPr algn="just"/>
            <a:r>
              <a:rPr lang="en-US" b="1" dirty="0" smtClean="0"/>
              <a:t>Quaternary link</a:t>
            </a:r>
            <a:r>
              <a:rPr lang="en-US" dirty="0" smtClean="0"/>
              <a:t> - </a:t>
            </a:r>
            <a:r>
              <a:rPr lang="en-US" i="1" dirty="0" smtClean="0"/>
              <a:t>one with four nodes.</a:t>
            </a:r>
          </a:p>
          <a:p>
            <a:pPr algn="just"/>
            <a:r>
              <a:rPr lang="en-GB" b="1" i="1" dirty="0" err="1" smtClean="0"/>
              <a:t>Pentagonals</a:t>
            </a:r>
            <a:r>
              <a:rPr lang="en-GB" i="1" dirty="0" smtClean="0"/>
              <a:t> – one with five nodes.</a:t>
            </a:r>
          </a:p>
          <a:p>
            <a:pPr algn="just"/>
            <a:r>
              <a:rPr lang="en-GB" b="1" i="1" dirty="0" err="1" smtClean="0"/>
              <a:t>Hexagonals</a:t>
            </a:r>
            <a:r>
              <a:rPr lang="en-GB" i="1" dirty="0" smtClean="0"/>
              <a:t> – one with six nodes</a:t>
            </a:r>
            <a:endParaRPr lang="en-US" i="1" dirty="0" smtClean="0"/>
          </a:p>
          <a:p>
            <a:pPr algn="just"/>
            <a:endParaRPr lang="en-US" dirty="0"/>
          </a:p>
        </p:txBody>
      </p:sp>
      <p:sp>
        <p:nvSpPr>
          <p:cNvPr id="7" name="Date Placeholder 6"/>
          <p:cNvSpPr>
            <a:spLocks noGrp="1"/>
          </p:cNvSpPr>
          <p:nvPr>
            <p:ph type="dt" sz="half" idx="10"/>
          </p:nvPr>
        </p:nvSpPr>
        <p:spPr/>
        <p:txBody>
          <a:bodyPr/>
          <a:lstStyle/>
          <a:p>
            <a:fld id="{B20FEBD3-19FC-45C5-A577-F6DE09E42DCE}"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14</a:t>
            </a:fld>
            <a:endParaRPr lang="en-US"/>
          </a:p>
        </p:txBody>
      </p:sp>
      <p:pic>
        <p:nvPicPr>
          <p:cNvPr id="5" name="Picture 2"/>
          <p:cNvPicPr>
            <a:picLocks noChangeAspect="1" noChangeArrowheads="1"/>
          </p:cNvPicPr>
          <p:nvPr/>
        </p:nvPicPr>
        <p:blipFill>
          <a:blip r:embed="rId2"/>
          <a:srcRect/>
          <a:stretch>
            <a:fillRect/>
          </a:stretch>
        </p:blipFill>
        <p:spPr bwMode="auto">
          <a:xfrm>
            <a:off x="1066800" y="4495800"/>
            <a:ext cx="6324600" cy="1965377"/>
          </a:xfrm>
          <a:prstGeom prst="rect">
            <a:avLst/>
          </a:prstGeom>
          <a:noFill/>
          <a:ln w="9525">
            <a:noFill/>
            <a:miter lim="800000"/>
            <a:headEnd/>
            <a:tailEnd/>
          </a:ln>
          <a:effectLst/>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8872" indent="0">
              <a:buNone/>
            </a:pPr>
            <a:r>
              <a:rPr lang="en-US" dirty="0" smtClean="0"/>
              <a:t>Joints can be classified on following basis</a:t>
            </a:r>
          </a:p>
          <a:p>
            <a:pPr marL="633222" indent="-514350" algn="just">
              <a:buFont typeface="+mj-lt"/>
              <a:buAutoNum type="arabicPeriod"/>
            </a:pPr>
            <a:r>
              <a:rPr lang="en-US" dirty="0" smtClean="0"/>
              <a:t>Type </a:t>
            </a:r>
            <a:r>
              <a:rPr lang="en-US" dirty="0"/>
              <a:t>of </a:t>
            </a:r>
            <a:r>
              <a:rPr lang="en-US" dirty="0" smtClean="0"/>
              <a:t>Contact</a:t>
            </a:r>
          </a:p>
          <a:p>
            <a:pPr marL="633222" indent="-514350" algn="just">
              <a:buFont typeface="+mj-lt"/>
              <a:buAutoNum type="arabicPeriod"/>
            </a:pPr>
            <a:r>
              <a:rPr lang="en-US" dirty="0"/>
              <a:t>Number of Degrees of Freedom allowed at the </a:t>
            </a:r>
            <a:r>
              <a:rPr lang="en-US" dirty="0" smtClean="0"/>
              <a:t>joint</a:t>
            </a:r>
          </a:p>
          <a:p>
            <a:pPr marL="633222" indent="-514350" algn="just">
              <a:buFont typeface="+mj-lt"/>
              <a:buAutoNum type="arabicPeriod"/>
            </a:pPr>
            <a:r>
              <a:rPr lang="en-US" dirty="0"/>
              <a:t>Type of Physical Closure of the Joint</a:t>
            </a:r>
          </a:p>
          <a:p>
            <a:pPr marL="633222" indent="-514350" algn="just">
              <a:buFont typeface="+mj-lt"/>
              <a:buAutoNum type="arabicPeriod"/>
            </a:pPr>
            <a:r>
              <a:rPr lang="en-US" dirty="0"/>
              <a:t>Order of Joints</a:t>
            </a:r>
            <a:endParaRPr lang="en-US" dirty="0" smtClean="0"/>
          </a:p>
          <a:p>
            <a:pPr marL="633222" indent="-514350" algn="just">
              <a:buFont typeface="+mj-lt"/>
              <a:buAutoNum type="arabicPeriod"/>
            </a:pPr>
            <a:endParaRPr lang="en-US" b="1" dirty="0"/>
          </a:p>
          <a:p>
            <a:pPr marL="633222" indent="-514350">
              <a:buFont typeface="+mj-lt"/>
              <a:buAutoNum type="arabicPeriod"/>
            </a:pPr>
            <a:endParaRPr lang="en-US" dirty="0"/>
          </a:p>
        </p:txBody>
      </p:sp>
      <p:sp>
        <p:nvSpPr>
          <p:cNvPr id="4" name="Date Placeholder 3"/>
          <p:cNvSpPr>
            <a:spLocks noGrp="1"/>
          </p:cNvSpPr>
          <p:nvPr>
            <p:ph type="dt" sz="half" idx="10"/>
          </p:nvPr>
        </p:nvSpPr>
        <p:spPr/>
        <p:txBody>
          <a:bodyPr/>
          <a:lstStyle/>
          <a:p>
            <a:fld id="{3A51217F-D79C-405B-9B02-3AFE516DC171}" type="datetime1">
              <a:rPr lang="en-US" smtClean="0"/>
              <a:t>5/18/2017</a:t>
            </a:fld>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15</a:t>
            </a:fld>
            <a:endParaRPr lang="en-US"/>
          </a:p>
        </p:txBody>
      </p:sp>
      <p:sp>
        <p:nvSpPr>
          <p:cNvPr id="7" name="Title 1"/>
          <p:cNvSpPr txBox="1">
            <a:spLocks/>
          </p:cNvSpPr>
          <p:nvPr/>
        </p:nvSpPr>
        <p:spPr>
          <a:xfrm>
            <a:off x="304800" y="22860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JOINTS</a:t>
            </a:r>
          </a:p>
        </p:txBody>
      </p:sp>
    </p:spTree>
    <p:extLst>
      <p:ext uri="{BB962C8B-B14F-4D97-AF65-F5344CB8AC3E}">
        <p14:creationId xmlns:p14="http://schemas.microsoft.com/office/powerpoint/2010/main" val="2559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7696200" cy="4846320"/>
          </a:xfrm>
        </p:spPr>
        <p:txBody>
          <a:bodyPr>
            <a:normAutofit fontScale="92500" lnSpcReduction="10000"/>
          </a:bodyPr>
          <a:lstStyle/>
          <a:p>
            <a:pPr algn="just">
              <a:buNone/>
            </a:pPr>
            <a:r>
              <a:rPr lang="en-US" sz="2500" b="1" dirty="0" smtClean="0"/>
              <a:t>1. Type of Contact</a:t>
            </a:r>
          </a:p>
          <a:p>
            <a:pPr algn="just"/>
            <a:r>
              <a:rPr lang="en-GB" sz="2500" b="1" dirty="0" smtClean="0"/>
              <a:t>Lower Pair</a:t>
            </a:r>
          </a:p>
          <a:p>
            <a:pPr marL="411480" lvl="1" indent="0" algn="just">
              <a:buNone/>
            </a:pPr>
            <a:r>
              <a:rPr lang="en-GB" sz="2300" dirty="0" smtClean="0"/>
              <a:t>If joints have surface or area contact, they are called </a:t>
            </a:r>
            <a:r>
              <a:rPr lang="en-GB" sz="2300" b="1" dirty="0" smtClean="0"/>
              <a:t>Lower pair</a:t>
            </a:r>
            <a:r>
              <a:rPr lang="en-GB" sz="2300" dirty="0" smtClean="0"/>
              <a:t> (</a:t>
            </a:r>
            <a:r>
              <a:rPr lang="en-US" sz="2300" dirty="0" smtClean="0"/>
              <a:t>as with a pin surrounded by a hole</a:t>
            </a:r>
            <a:r>
              <a:rPr lang="en-GB" sz="2300" dirty="0" smtClean="0"/>
              <a:t>). </a:t>
            </a:r>
          </a:p>
          <a:p>
            <a:pPr marL="411480" lvl="1" indent="0" algn="just">
              <a:buNone/>
            </a:pPr>
            <a:r>
              <a:rPr lang="en-GB" sz="2300" dirty="0" err="1" smtClean="0"/>
              <a:t>e.g</a:t>
            </a:r>
            <a:r>
              <a:rPr lang="en-GB" sz="2300" dirty="0" smtClean="0"/>
              <a:t>, Nut turning on a screw, shaft rotating in a bearing, </a:t>
            </a:r>
            <a:r>
              <a:rPr lang="en-GB" sz="2300" dirty="0" err="1" smtClean="0"/>
              <a:t>etc</a:t>
            </a:r>
            <a:endParaRPr lang="en-GB" sz="2300" dirty="0" smtClean="0"/>
          </a:p>
          <a:p>
            <a:pPr algn="just"/>
            <a:r>
              <a:rPr lang="en-GB" sz="2500" b="1" dirty="0" smtClean="0"/>
              <a:t>Higher Pairs </a:t>
            </a:r>
          </a:p>
          <a:p>
            <a:pPr lvl="1" algn="just">
              <a:buNone/>
            </a:pPr>
            <a:r>
              <a:rPr lang="en-US" sz="2300" dirty="0" smtClean="0"/>
              <a:t>If joints have point or line contact, they are called </a:t>
            </a:r>
            <a:r>
              <a:rPr lang="en-US" sz="2300" b="1" dirty="0" smtClean="0"/>
              <a:t>Higher pair</a:t>
            </a:r>
            <a:r>
              <a:rPr lang="en-US" sz="2300" dirty="0" smtClean="0"/>
              <a:t>.</a:t>
            </a:r>
          </a:p>
          <a:p>
            <a:pPr lvl="1" algn="just">
              <a:buNone/>
            </a:pPr>
            <a:r>
              <a:rPr lang="en-US" sz="2300" dirty="0" err="1" smtClean="0"/>
              <a:t>e.g</a:t>
            </a:r>
            <a:r>
              <a:rPr lang="en-US" sz="2300" dirty="0" smtClean="0"/>
              <a:t>, cam and follower, Tooth Gears, </a:t>
            </a:r>
            <a:r>
              <a:rPr lang="en-US" sz="2300" dirty="0" err="1" smtClean="0"/>
              <a:t>etc</a:t>
            </a:r>
            <a:endParaRPr lang="en-US" sz="2300" dirty="0" smtClean="0"/>
          </a:p>
          <a:p>
            <a:pPr algn="just"/>
            <a:r>
              <a:rPr lang="en-US" sz="2500" dirty="0" smtClean="0"/>
              <a:t>Wrapping Pairs</a:t>
            </a:r>
          </a:p>
          <a:p>
            <a:pPr lvl="1" algn="just"/>
            <a:r>
              <a:rPr lang="en-US" sz="2300" dirty="0" smtClean="0"/>
              <a:t>Belt and pulley, Chain and Sprocket</a:t>
            </a:r>
          </a:p>
          <a:p>
            <a:pPr algn="just"/>
            <a:r>
              <a:rPr lang="en-US" sz="2500" dirty="0" smtClean="0"/>
              <a:t>The main practical advantage of lower pairs over higher pairs is their better ability to trap lubricant between their enveloping surfaces.</a:t>
            </a:r>
          </a:p>
          <a:p>
            <a:pPr algn="just"/>
            <a:endParaRPr lang="en-US" sz="2500" dirty="0" smtClean="0"/>
          </a:p>
          <a:p>
            <a:pPr algn="just"/>
            <a:endParaRPr lang="en-US" sz="2500" i="1" dirty="0" smtClean="0"/>
          </a:p>
          <a:p>
            <a:pPr algn="just"/>
            <a:endParaRPr lang="en-US" dirty="0"/>
          </a:p>
        </p:txBody>
      </p:sp>
      <p:sp>
        <p:nvSpPr>
          <p:cNvPr id="6" name="Date Placeholder 5"/>
          <p:cNvSpPr>
            <a:spLocks noGrp="1"/>
          </p:cNvSpPr>
          <p:nvPr>
            <p:ph type="dt" sz="half" idx="10"/>
          </p:nvPr>
        </p:nvSpPr>
        <p:spPr/>
        <p:txBody>
          <a:bodyPr/>
          <a:lstStyle/>
          <a:p>
            <a:fld id="{CEF22F01-E856-41B8-8727-DDC8B61BA79A}"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16</a:t>
            </a:fld>
            <a:endParaRPr lang="en-US"/>
          </a:p>
        </p:txBody>
      </p:sp>
      <p:sp>
        <p:nvSpPr>
          <p:cNvPr id="5" name="Title 1"/>
          <p:cNvSpPr txBox="1">
            <a:spLocks/>
          </p:cNvSpPr>
          <p:nvPr/>
        </p:nvSpPr>
        <p:spPr>
          <a:xfrm>
            <a:off x="609600" y="22860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JOINTS</a:t>
            </a: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545" y="1676400"/>
            <a:ext cx="7696200" cy="4846320"/>
          </a:xfrm>
        </p:spPr>
        <p:txBody>
          <a:bodyPr>
            <a:normAutofit fontScale="92500" lnSpcReduction="20000"/>
          </a:bodyPr>
          <a:lstStyle/>
          <a:p>
            <a:pPr algn="just">
              <a:buNone/>
            </a:pPr>
            <a:r>
              <a:rPr lang="en-US" b="1" dirty="0" smtClean="0"/>
              <a:t>2. Number of Degrees of Freedom allowed at the joint</a:t>
            </a:r>
          </a:p>
          <a:p>
            <a:pPr algn="just">
              <a:buNone/>
            </a:pPr>
            <a:endParaRPr lang="en-US" b="1" dirty="0" smtClean="0"/>
          </a:p>
          <a:p>
            <a:pPr algn="just">
              <a:buNone/>
            </a:pPr>
            <a:r>
              <a:rPr lang="en-US" b="1" dirty="0" smtClean="0"/>
              <a:t>    </a:t>
            </a:r>
            <a:r>
              <a:rPr lang="en-US" dirty="0" smtClean="0"/>
              <a:t>The number of independent co-ordinates that are needed to describe the relative movement permitted in a kinematic pair.</a:t>
            </a:r>
          </a:p>
          <a:p>
            <a:pPr algn="just">
              <a:buNone/>
            </a:pPr>
            <a:r>
              <a:rPr lang="en-GB" dirty="0" smtClean="0"/>
              <a:t>	</a:t>
            </a:r>
          </a:p>
          <a:p>
            <a:pPr algn="just"/>
            <a:r>
              <a:rPr lang="en-GB" dirty="0" smtClean="0"/>
              <a:t>One freedom joints (</a:t>
            </a:r>
            <a:r>
              <a:rPr lang="en-GB" b="1" dirty="0" smtClean="0"/>
              <a:t>Full Joints):</a:t>
            </a:r>
            <a:r>
              <a:rPr lang="en-GB" dirty="0" smtClean="0"/>
              <a:t>  </a:t>
            </a:r>
            <a:r>
              <a:rPr lang="en-GB" dirty="0" err="1" smtClean="0"/>
              <a:t>eg</a:t>
            </a:r>
            <a:r>
              <a:rPr lang="en-GB" dirty="0" smtClean="0"/>
              <a:t>. a rotating pin joint (R) and a translating slider Joint (P).</a:t>
            </a:r>
          </a:p>
          <a:p>
            <a:pPr algn="just">
              <a:buNone/>
            </a:pPr>
            <a:endParaRPr lang="en-GB" dirty="0" smtClean="0"/>
          </a:p>
          <a:p>
            <a:pPr algn="just"/>
            <a:r>
              <a:rPr lang="en-GB" dirty="0" smtClean="0"/>
              <a:t>Two freedom joints (</a:t>
            </a:r>
            <a:r>
              <a:rPr lang="en-GB" b="1" dirty="0" smtClean="0"/>
              <a:t>Half Joints)</a:t>
            </a:r>
            <a:r>
              <a:rPr lang="en-GB" dirty="0" smtClean="0"/>
              <a:t>: </a:t>
            </a:r>
            <a:r>
              <a:rPr lang="en-GB" dirty="0" err="1" smtClean="0"/>
              <a:t>eg</a:t>
            </a:r>
            <a:r>
              <a:rPr lang="en-GB" dirty="0" smtClean="0"/>
              <a:t>. link against plane and a pin in slot.</a:t>
            </a:r>
          </a:p>
          <a:p>
            <a:pPr algn="just">
              <a:buNone/>
            </a:pPr>
            <a:endParaRPr lang="en-GB" dirty="0" smtClean="0"/>
          </a:p>
          <a:p>
            <a:pPr algn="just"/>
            <a:r>
              <a:rPr lang="en-GB" dirty="0" smtClean="0"/>
              <a:t>Three freedom joints: </a:t>
            </a:r>
            <a:r>
              <a:rPr lang="en-GB" dirty="0" err="1" smtClean="0"/>
              <a:t>eg</a:t>
            </a:r>
            <a:r>
              <a:rPr lang="en-GB" dirty="0" smtClean="0"/>
              <a:t>. a spherical, or ball-and-socket joints.</a:t>
            </a:r>
          </a:p>
          <a:p>
            <a:pPr algn="just"/>
            <a:endParaRPr lang="en-US" dirty="0" smtClean="0"/>
          </a:p>
          <a:p>
            <a:pPr algn="just"/>
            <a:endParaRPr lang="en-US" i="1" dirty="0" smtClean="0"/>
          </a:p>
          <a:p>
            <a:pPr algn="just"/>
            <a:endParaRPr lang="en-US" dirty="0"/>
          </a:p>
        </p:txBody>
      </p:sp>
      <p:sp>
        <p:nvSpPr>
          <p:cNvPr id="5" name="Date Placeholder 4"/>
          <p:cNvSpPr>
            <a:spLocks noGrp="1"/>
          </p:cNvSpPr>
          <p:nvPr>
            <p:ph type="dt" sz="half" idx="10"/>
          </p:nvPr>
        </p:nvSpPr>
        <p:spPr/>
        <p:txBody>
          <a:bodyPr/>
          <a:lstStyle/>
          <a:p>
            <a:fld id="{DB7D0051-7374-48F9-8B41-5C0D4B45A570}"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17</a:t>
            </a:fld>
            <a:endParaRPr lang="en-US"/>
          </a:p>
        </p:txBody>
      </p:sp>
      <p:sp>
        <p:nvSpPr>
          <p:cNvPr id="6" name="Title 1"/>
          <p:cNvSpPr txBox="1">
            <a:spLocks/>
          </p:cNvSpPr>
          <p:nvPr/>
        </p:nvSpPr>
        <p:spPr>
          <a:xfrm>
            <a:off x="533400" y="22860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JOINTS</a:t>
            </a: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extLst>
      <p:ext uri="{BB962C8B-B14F-4D97-AF65-F5344CB8AC3E}">
        <p14:creationId xmlns:p14="http://schemas.microsoft.com/office/powerpoint/2010/main" val="3238814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305800" cy="4846320"/>
          </a:xfrm>
        </p:spPr>
        <p:txBody>
          <a:bodyPr>
            <a:normAutofit/>
          </a:bodyPr>
          <a:lstStyle/>
          <a:p>
            <a:r>
              <a:rPr lang="en-US" dirty="0" smtClean="0"/>
              <a:t>The six possible lower pairs</a:t>
            </a:r>
            <a:endParaRPr lang="en-US" i="1" dirty="0" smtClean="0"/>
          </a:p>
          <a:p>
            <a:pPr algn="just"/>
            <a:endParaRPr lang="en-US" dirty="0"/>
          </a:p>
        </p:txBody>
      </p:sp>
      <p:sp>
        <p:nvSpPr>
          <p:cNvPr id="14" name="Date Placeholder 13"/>
          <p:cNvSpPr>
            <a:spLocks noGrp="1"/>
          </p:cNvSpPr>
          <p:nvPr>
            <p:ph type="dt" sz="half" idx="10"/>
          </p:nvPr>
        </p:nvSpPr>
        <p:spPr/>
        <p:txBody>
          <a:bodyPr/>
          <a:lstStyle/>
          <a:p>
            <a:fld id="{B8EDC94C-8685-4743-90A4-5AFD809FCC54}"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18</a:t>
            </a:fld>
            <a:endParaRPr lang="en-US"/>
          </a:p>
        </p:txBody>
      </p:sp>
      <p:pic>
        <p:nvPicPr>
          <p:cNvPr id="7" name="Picture 3"/>
          <p:cNvPicPr>
            <a:picLocks noChangeAspect="1" noChangeArrowheads="1"/>
          </p:cNvPicPr>
          <p:nvPr/>
        </p:nvPicPr>
        <p:blipFill>
          <a:blip r:embed="rId2"/>
          <a:srcRect/>
          <a:stretch>
            <a:fillRect/>
          </a:stretch>
        </p:blipFill>
        <p:spPr bwMode="auto">
          <a:xfrm>
            <a:off x="228600" y="1949792"/>
            <a:ext cx="2438400" cy="1935873"/>
          </a:xfrm>
          <a:prstGeom prst="rect">
            <a:avLst/>
          </a:prstGeom>
          <a:noFill/>
          <a:ln w="9525">
            <a:noFill/>
            <a:miter lim="800000"/>
            <a:headEnd/>
            <a:tailEnd/>
          </a:ln>
          <a:effectLst/>
        </p:spPr>
      </p:pic>
      <p:pic>
        <p:nvPicPr>
          <p:cNvPr id="8" name="Picture 4"/>
          <p:cNvPicPr>
            <a:picLocks noChangeAspect="1" noChangeArrowheads="1"/>
          </p:cNvPicPr>
          <p:nvPr/>
        </p:nvPicPr>
        <p:blipFill>
          <a:blip r:embed="rId3"/>
          <a:srcRect/>
          <a:stretch>
            <a:fillRect/>
          </a:stretch>
        </p:blipFill>
        <p:spPr bwMode="auto">
          <a:xfrm>
            <a:off x="3124200" y="2133601"/>
            <a:ext cx="2392771" cy="1828800"/>
          </a:xfrm>
          <a:prstGeom prst="rect">
            <a:avLst/>
          </a:prstGeom>
          <a:noFill/>
          <a:ln w="9525">
            <a:noFill/>
            <a:miter lim="800000"/>
            <a:headEnd/>
            <a:tailEnd/>
          </a:ln>
          <a:effectLst/>
        </p:spPr>
      </p:pic>
      <p:sp>
        <p:nvSpPr>
          <p:cNvPr id="9" name="Title 1"/>
          <p:cNvSpPr txBox="1">
            <a:spLocks/>
          </p:cNvSpPr>
          <p:nvPr/>
        </p:nvSpPr>
        <p:spPr>
          <a:xfrm>
            <a:off x="609600" y="22860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JOINTS</a:t>
            </a:r>
          </a:p>
        </p:txBody>
      </p:sp>
      <p:pic>
        <p:nvPicPr>
          <p:cNvPr id="10" name="Picture 2"/>
          <p:cNvPicPr>
            <a:picLocks noChangeAspect="1" noChangeArrowheads="1"/>
          </p:cNvPicPr>
          <p:nvPr/>
        </p:nvPicPr>
        <p:blipFill>
          <a:blip r:embed="rId4"/>
          <a:srcRect/>
          <a:stretch>
            <a:fillRect/>
          </a:stretch>
        </p:blipFill>
        <p:spPr bwMode="auto">
          <a:xfrm>
            <a:off x="5791200" y="1676400"/>
            <a:ext cx="2880360" cy="2247456"/>
          </a:xfrm>
          <a:prstGeom prst="rect">
            <a:avLst/>
          </a:prstGeom>
          <a:noFill/>
          <a:ln w="9525">
            <a:noFill/>
            <a:miter lim="800000"/>
            <a:headEnd/>
            <a:tailEnd/>
          </a:ln>
          <a:effectLst/>
        </p:spPr>
      </p:pic>
      <p:pic>
        <p:nvPicPr>
          <p:cNvPr id="11" name="Picture 5"/>
          <p:cNvPicPr>
            <a:picLocks noChangeAspect="1" noChangeArrowheads="1"/>
          </p:cNvPicPr>
          <p:nvPr/>
        </p:nvPicPr>
        <p:blipFill>
          <a:blip r:embed="rId5"/>
          <a:srcRect/>
          <a:stretch>
            <a:fillRect/>
          </a:stretch>
        </p:blipFill>
        <p:spPr bwMode="auto">
          <a:xfrm>
            <a:off x="228600" y="4343400"/>
            <a:ext cx="2660609" cy="1828800"/>
          </a:xfrm>
          <a:prstGeom prst="rect">
            <a:avLst/>
          </a:prstGeom>
          <a:noFill/>
          <a:ln w="9525">
            <a:noFill/>
            <a:miter lim="800000"/>
            <a:headEnd/>
            <a:tailEnd/>
          </a:ln>
          <a:effectLst/>
        </p:spPr>
      </p:pic>
      <p:pic>
        <p:nvPicPr>
          <p:cNvPr id="12" name="Picture 6"/>
          <p:cNvPicPr>
            <a:picLocks noChangeAspect="1" noChangeArrowheads="1"/>
          </p:cNvPicPr>
          <p:nvPr/>
        </p:nvPicPr>
        <p:blipFill>
          <a:blip r:embed="rId6"/>
          <a:srcRect/>
          <a:stretch>
            <a:fillRect/>
          </a:stretch>
        </p:blipFill>
        <p:spPr bwMode="auto">
          <a:xfrm>
            <a:off x="3276600" y="4267200"/>
            <a:ext cx="2130686" cy="1949148"/>
          </a:xfrm>
          <a:prstGeom prst="rect">
            <a:avLst/>
          </a:prstGeom>
          <a:noFill/>
          <a:ln w="9525">
            <a:noFill/>
            <a:miter lim="800000"/>
            <a:headEnd/>
            <a:tailEnd/>
          </a:ln>
          <a:effectLst/>
        </p:spPr>
      </p:pic>
      <p:pic>
        <p:nvPicPr>
          <p:cNvPr id="13" name="Picture 8"/>
          <p:cNvPicPr>
            <a:picLocks noChangeAspect="1" noChangeArrowheads="1"/>
          </p:cNvPicPr>
          <p:nvPr/>
        </p:nvPicPr>
        <p:blipFill>
          <a:blip r:embed="rId7"/>
          <a:srcRect/>
          <a:stretch>
            <a:fillRect/>
          </a:stretch>
        </p:blipFill>
        <p:spPr bwMode="auto">
          <a:xfrm>
            <a:off x="5715000" y="4191000"/>
            <a:ext cx="2583180" cy="2057400"/>
          </a:xfrm>
          <a:prstGeom prst="rect">
            <a:avLst/>
          </a:prstGeom>
          <a:noFill/>
          <a:ln w="9525">
            <a:noFill/>
            <a:miter lim="800000"/>
            <a:headEnd/>
            <a:tailEnd/>
          </a:ln>
          <a:effectLst/>
        </p:spPr>
      </p:pic>
      <p:pic>
        <p:nvPicPr>
          <p:cNvPr id="16" name="Picture 15"/>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344584" y="1532158"/>
            <a:ext cx="2880360" cy="973029"/>
          </a:xfrm>
          <a:prstGeom prst="rect">
            <a:avLst/>
          </a:prstGeom>
          <a:noFill/>
          <a:ln w="9525">
            <a:noFill/>
            <a:miter lim="800000"/>
            <a:headEnd/>
            <a:tailEnd/>
          </a:ln>
          <a:effectLst/>
        </p:spPr>
      </p:pic>
      <p:sp>
        <p:nvSpPr>
          <p:cNvPr id="15" name="Date Placeholder 14"/>
          <p:cNvSpPr>
            <a:spLocks noGrp="1"/>
          </p:cNvSpPr>
          <p:nvPr>
            <p:ph type="dt" sz="half" idx="10"/>
          </p:nvPr>
        </p:nvSpPr>
        <p:spPr/>
        <p:txBody>
          <a:bodyPr/>
          <a:lstStyle/>
          <a:p>
            <a:fld id="{2172B05D-F0EB-4980-B985-6F5867CB5A9C}"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19</a:t>
            </a:fld>
            <a:endParaRPr lang="en-US"/>
          </a:p>
        </p:txBody>
      </p:sp>
      <p:pic>
        <p:nvPicPr>
          <p:cNvPr id="6147" name="Picture 3"/>
          <p:cNvPicPr>
            <a:picLocks noChangeAspect="1" noChangeArrowheads="1"/>
          </p:cNvPicPr>
          <p:nvPr/>
        </p:nvPicPr>
        <p:blipFill>
          <a:blip r:embed="rId3"/>
          <a:srcRect/>
          <a:stretch>
            <a:fillRect/>
          </a:stretch>
        </p:blipFill>
        <p:spPr bwMode="auto">
          <a:xfrm>
            <a:off x="5225328" y="1522026"/>
            <a:ext cx="2880360" cy="1051634"/>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303020" y="2573660"/>
            <a:ext cx="2880360" cy="584735"/>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5204546" y="2692163"/>
            <a:ext cx="2880360" cy="447787"/>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3429000" y="3139950"/>
            <a:ext cx="2880360" cy="578100"/>
          </a:xfrm>
          <a:prstGeom prst="rect">
            <a:avLst/>
          </a:prstGeom>
          <a:noFill/>
          <a:ln w="9525">
            <a:noFill/>
            <a:miter lim="800000"/>
            <a:headEnd/>
            <a:tailEnd/>
          </a:ln>
          <a:effectLst/>
        </p:spPr>
      </p:pic>
      <p:pic>
        <p:nvPicPr>
          <p:cNvPr id="10" name="Picture 10"/>
          <p:cNvPicPr>
            <a:picLocks noChangeAspect="1" noChangeArrowheads="1"/>
          </p:cNvPicPr>
          <p:nvPr/>
        </p:nvPicPr>
        <p:blipFill>
          <a:blip r:embed="rId7"/>
          <a:srcRect/>
          <a:stretch>
            <a:fillRect/>
          </a:stretch>
        </p:blipFill>
        <p:spPr bwMode="auto">
          <a:xfrm>
            <a:off x="583276" y="3408218"/>
            <a:ext cx="2880360" cy="2070074"/>
          </a:xfrm>
          <a:prstGeom prst="rect">
            <a:avLst/>
          </a:prstGeom>
          <a:noFill/>
          <a:ln w="9525">
            <a:noFill/>
            <a:miter lim="800000"/>
            <a:headEnd/>
            <a:tailEnd/>
          </a:ln>
          <a:effectLst/>
        </p:spPr>
      </p:pic>
      <p:pic>
        <p:nvPicPr>
          <p:cNvPr id="11" name="Picture 11"/>
          <p:cNvPicPr>
            <a:picLocks noChangeAspect="1" noChangeArrowheads="1"/>
          </p:cNvPicPr>
          <p:nvPr/>
        </p:nvPicPr>
        <p:blipFill>
          <a:blip r:embed="rId8"/>
          <a:srcRect/>
          <a:stretch>
            <a:fillRect/>
          </a:stretch>
        </p:blipFill>
        <p:spPr bwMode="auto">
          <a:xfrm>
            <a:off x="5140036" y="4068987"/>
            <a:ext cx="2880360" cy="1317716"/>
          </a:xfrm>
          <a:prstGeom prst="rect">
            <a:avLst/>
          </a:prstGeom>
          <a:noFill/>
          <a:ln w="9525">
            <a:noFill/>
            <a:miter lim="800000"/>
            <a:headEnd/>
            <a:tailEnd/>
          </a:ln>
          <a:effectLst/>
        </p:spPr>
      </p:pic>
      <p:pic>
        <p:nvPicPr>
          <p:cNvPr id="12" name="Picture 12"/>
          <p:cNvPicPr>
            <a:picLocks noChangeAspect="1" noChangeArrowheads="1"/>
          </p:cNvPicPr>
          <p:nvPr/>
        </p:nvPicPr>
        <p:blipFill>
          <a:blip r:embed="rId9"/>
          <a:srcRect/>
          <a:stretch>
            <a:fillRect/>
          </a:stretch>
        </p:blipFill>
        <p:spPr bwMode="auto">
          <a:xfrm>
            <a:off x="1066800" y="5410200"/>
            <a:ext cx="2880360" cy="614599"/>
          </a:xfrm>
          <a:prstGeom prst="rect">
            <a:avLst/>
          </a:prstGeom>
          <a:noFill/>
          <a:ln w="9525">
            <a:noFill/>
            <a:miter lim="800000"/>
            <a:headEnd/>
            <a:tailEnd/>
          </a:ln>
          <a:effectLst/>
        </p:spPr>
      </p:pic>
      <p:pic>
        <p:nvPicPr>
          <p:cNvPr id="13" name="Picture 13"/>
          <p:cNvPicPr>
            <a:picLocks noChangeAspect="1" noChangeArrowheads="1"/>
          </p:cNvPicPr>
          <p:nvPr/>
        </p:nvPicPr>
        <p:blipFill>
          <a:blip r:embed="rId10"/>
          <a:srcRect/>
          <a:stretch>
            <a:fillRect/>
          </a:stretch>
        </p:blipFill>
        <p:spPr bwMode="auto">
          <a:xfrm>
            <a:off x="6019800" y="5257800"/>
            <a:ext cx="1666875" cy="781050"/>
          </a:xfrm>
          <a:prstGeom prst="rect">
            <a:avLst/>
          </a:prstGeom>
          <a:noFill/>
          <a:ln w="9525">
            <a:noFill/>
            <a:miter lim="800000"/>
            <a:headEnd/>
            <a:tailEnd/>
          </a:ln>
          <a:effectLst/>
        </p:spPr>
      </p:pic>
      <p:pic>
        <p:nvPicPr>
          <p:cNvPr id="14" name="Picture 14"/>
          <p:cNvPicPr>
            <a:picLocks noChangeAspect="1" noChangeArrowheads="1"/>
          </p:cNvPicPr>
          <p:nvPr/>
        </p:nvPicPr>
        <p:blipFill>
          <a:blip r:embed="rId11"/>
          <a:srcRect/>
          <a:stretch>
            <a:fillRect/>
          </a:stretch>
        </p:blipFill>
        <p:spPr bwMode="auto">
          <a:xfrm>
            <a:off x="2023456" y="6038850"/>
            <a:ext cx="5448300" cy="552450"/>
          </a:xfrm>
          <a:prstGeom prst="rect">
            <a:avLst/>
          </a:prstGeom>
          <a:noFill/>
          <a:ln w="9525">
            <a:noFill/>
            <a:miter lim="800000"/>
            <a:headEnd/>
            <a:tailEnd/>
          </a:ln>
          <a:effectLst/>
        </p:spPr>
      </p:pic>
      <p:sp>
        <p:nvSpPr>
          <p:cNvPr id="16" name="Title 1"/>
          <p:cNvSpPr txBox="1">
            <a:spLocks/>
          </p:cNvSpPr>
          <p:nvPr/>
        </p:nvSpPr>
        <p:spPr>
          <a:xfrm>
            <a:off x="533400" y="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JOINTS </a:t>
            </a:r>
          </a:p>
        </p:txBody>
      </p:sp>
      <p:pic>
        <p:nvPicPr>
          <p:cNvPr id="18" name="Picture 17"/>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Chapter over view</a:t>
            </a:r>
            <a:br>
              <a:rPr lang="en-US" dirty="0" smtClean="0"/>
            </a:br>
            <a:r>
              <a:rPr lang="en-US" b="1" dirty="0" smtClean="0"/>
              <a:t>Introduction (2 hrs)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800" dirty="0" smtClean="0"/>
              <a:t>Mechanisms and machine : Basic definitions</a:t>
            </a:r>
          </a:p>
          <a:p>
            <a:r>
              <a:rPr lang="en-US" sz="2800" dirty="0" smtClean="0"/>
              <a:t>Mechanism configurations: </a:t>
            </a:r>
          </a:p>
          <a:p>
            <a:pPr lvl="1"/>
            <a:r>
              <a:rPr lang="en-US" sz="2800" dirty="0" smtClean="0"/>
              <a:t>Links</a:t>
            </a:r>
          </a:p>
          <a:p>
            <a:pPr lvl="1"/>
            <a:r>
              <a:rPr lang="en-US" sz="2800" dirty="0" smtClean="0"/>
              <a:t>Joints</a:t>
            </a:r>
          </a:p>
          <a:p>
            <a:pPr lvl="1"/>
            <a:r>
              <a:rPr lang="en-US" sz="2800" dirty="0" smtClean="0"/>
              <a:t>Kinematic Chains</a:t>
            </a:r>
            <a:endParaRPr lang="en-US" sz="2800" dirty="0"/>
          </a:p>
          <a:p>
            <a:pPr lvl="1"/>
            <a:r>
              <a:rPr lang="en-US" sz="2800" dirty="0" smtClean="0"/>
              <a:t>Inversions of mechanism</a:t>
            </a:r>
            <a:endParaRPr lang="en-US" sz="2800" dirty="0"/>
          </a:p>
          <a:p>
            <a:r>
              <a:rPr lang="en-US" sz="2800" dirty="0" smtClean="0"/>
              <a:t>Mobility or </a:t>
            </a:r>
            <a:r>
              <a:rPr lang="en-US" sz="2800" dirty="0"/>
              <a:t>Degree of </a:t>
            </a:r>
            <a:r>
              <a:rPr lang="en-US" sz="2800" dirty="0" smtClean="0"/>
              <a:t>freedom: </a:t>
            </a:r>
            <a:r>
              <a:rPr lang="en-US" sz="2800" dirty="0" err="1" smtClean="0"/>
              <a:t>Grubler’s</a:t>
            </a:r>
            <a:r>
              <a:rPr lang="en-US" sz="2800" dirty="0" smtClean="0"/>
              <a:t> criterion</a:t>
            </a:r>
          </a:p>
          <a:p>
            <a:r>
              <a:rPr lang="en-GB" sz="2800" dirty="0"/>
              <a:t>Mechanisms and Structures</a:t>
            </a:r>
            <a:endParaRPr lang="en-US" sz="2800" dirty="0"/>
          </a:p>
          <a:p>
            <a:pPr>
              <a:buNone/>
            </a:pPr>
            <a:endParaRPr lang="en-US" dirty="0"/>
          </a:p>
        </p:txBody>
      </p:sp>
      <p:sp>
        <p:nvSpPr>
          <p:cNvPr id="4" name="Date Placeholder 3"/>
          <p:cNvSpPr>
            <a:spLocks noGrp="1"/>
          </p:cNvSpPr>
          <p:nvPr>
            <p:ph type="dt" sz="half" idx="10"/>
          </p:nvPr>
        </p:nvSpPr>
        <p:spPr/>
        <p:txBody>
          <a:bodyPr/>
          <a:lstStyle/>
          <a:p>
            <a:fld id="{8DBF7A2A-8EC5-4F3C-93BF-2F5106F6D4CB}"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676400"/>
            <a:ext cx="7696200" cy="4846320"/>
          </a:xfrm>
        </p:spPr>
        <p:txBody>
          <a:bodyPr>
            <a:normAutofit/>
          </a:bodyPr>
          <a:lstStyle/>
          <a:p>
            <a:pPr algn="just">
              <a:buNone/>
            </a:pPr>
            <a:r>
              <a:rPr lang="en-US" b="1" dirty="0" smtClean="0"/>
              <a:t>3. Type of Physical Closure of the Joint</a:t>
            </a:r>
          </a:p>
          <a:p>
            <a:pPr algn="just">
              <a:buNone/>
            </a:pPr>
            <a:r>
              <a:rPr lang="en-GB" dirty="0" smtClean="0"/>
              <a:t>	</a:t>
            </a:r>
          </a:p>
          <a:p>
            <a:pPr algn="just"/>
            <a:r>
              <a:rPr lang="en-US" dirty="0" smtClean="0"/>
              <a:t>A </a:t>
            </a:r>
            <a:r>
              <a:rPr lang="en-US" b="1" dirty="0" smtClean="0"/>
              <a:t>form-closed</a:t>
            </a:r>
            <a:r>
              <a:rPr lang="en-US" dirty="0" smtClean="0"/>
              <a:t> joint is kept together or </a:t>
            </a:r>
            <a:r>
              <a:rPr lang="en-US" i="1" dirty="0" smtClean="0"/>
              <a:t>closed by its geometry. A pin in a hole or a slider in </a:t>
            </a:r>
            <a:r>
              <a:rPr lang="en-US" dirty="0" smtClean="0"/>
              <a:t>a two-sided slot are form closed. </a:t>
            </a:r>
          </a:p>
          <a:p>
            <a:pPr algn="just"/>
            <a:r>
              <a:rPr lang="en-US" dirty="0" smtClean="0"/>
              <a:t>A </a:t>
            </a:r>
            <a:r>
              <a:rPr lang="en-US" b="1" dirty="0" smtClean="0"/>
              <a:t>force-closed</a:t>
            </a:r>
            <a:r>
              <a:rPr lang="en-US" dirty="0" smtClean="0"/>
              <a:t> joint, such as a pin in a half-bearing or a slider on a surface, </a:t>
            </a:r>
            <a:r>
              <a:rPr lang="en-US" i="1" dirty="0" smtClean="0"/>
              <a:t>requires some external force to keep it together or closed. This force could be supplied by gravity, a spring, or any external means.</a:t>
            </a:r>
          </a:p>
          <a:p>
            <a:pPr algn="just">
              <a:buNone/>
            </a:pPr>
            <a:endParaRPr lang="en-US" dirty="0" smtClean="0"/>
          </a:p>
          <a:p>
            <a:pPr algn="just"/>
            <a:endParaRPr lang="en-US" i="1" dirty="0" smtClean="0"/>
          </a:p>
          <a:p>
            <a:pPr algn="just"/>
            <a:endParaRPr lang="en-US" dirty="0"/>
          </a:p>
        </p:txBody>
      </p:sp>
      <p:sp>
        <p:nvSpPr>
          <p:cNvPr id="5" name="Date Placeholder 4"/>
          <p:cNvSpPr>
            <a:spLocks noGrp="1"/>
          </p:cNvSpPr>
          <p:nvPr>
            <p:ph type="dt" sz="half" idx="10"/>
          </p:nvPr>
        </p:nvSpPr>
        <p:spPr/>
        <p:txBody>
          <a:bodyPr/>
          <a:lstStyle/>
          <a:p>
            <a:fld id="{5347195C-4686-4FCF-BDE8-1CAD2E78EBCE}"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20</a:t>
            </a:fld>
            <a:endParaRPr lang="en-US"/>
          </a:p>
        </p:txBody>
      </p:sp>
      <p:sp>
        <p:nvSpPr>
          <p:cNvPr id="6" name="Title 1"/>
          <p:cNvSpPr txBox="1">
            <a:spLocks/>
          </p:cNvSpPr>
          <p:nvPr/>
        </p:nvSpPr>
        <p:spPr>
          <a:xfrm>
            <a:off x="381000" y="30480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JOINTS </a:t>
            </a: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2600"/>
            <a:ext cx="7696200" cy="4846320"/>
          </a:xfrm>
        </p:spPr>
        <p:txBody>
          <a:bodyPr>
            <a:normAutofit/>
          </a:bodyPr>
          <a:lstStyle/>
          <a:p>
            <a:pPr algn="just">
              <a:buNone/>
            </a:pPr>
            <a:r>
              <a:rPr lang="en-US" b="1" dirty="0" smtClean="0"/>
              <a:t>4. Order of Joints</a:t>
            </a:r>
          </a:p>
          <a:p>
            <a:pPr algn="just">
              <a:buNone/>
            </a:pPr>
            <a:r>
              <a:rPr lang="en-GB" dirty="0" smtClean="0"/>
              <a:t>	We can classify Joints by the order of joints as </a:t>
            </a:r>
            <a:r>
              <a:rPr lang="en-GB" b="1" dirty="0" smtClean="0"/>
              <a:t>1</a:t>
            </a:r>
            <a:r>
              <a:rPr lang="en-GB" b="1" baseline="30000" dirty="0" smtClean="0"/>
              <a:t>st</a:t>
            </a:r>
            <a:r>
              <a:rPr lang="en-GB" b="1" dirty="0" smtClean="0"/>
              <a:t> order</a:t>
            </a:r>
            <a:r>
              <a:rPr lang="en-GB" dirty="0" smtClean="0"/>
              <a:t>, </a:t>
            </a:r>
            <a:r>
              <a:rPr lang="en-GB" b="1" dirty="0" smtClean="0"/>
              <a:t>2</a:t>
            </a:r>
            <a:r>
              <a:rPr lang="en-GB" b="1" baseline="30000" dirty="0" smtClean="0"/>
              <a:t>nd</a:t>
            </a:r>
            <a:r>
              <a:rPr lang="en-GB" b="1" dirty="0" smtClean="0"/>
              <a:t> order</a:t>
            </a:r>
            <a:r>
              <a:rPr lang="en-GB" dirty="0" smtClean="0"/>
              <a:t> and so on. </a:t>
            </a:r>
            <a:endParaRPr lang="en-US" dirty="0" smtClean="0"/>
          </a:p>
          <a:p>
            <a:pPr algn="just"/>
            <a:r>
              <a:rPr lang="en-GB" b="1" i="1" dirty="0" smtClean="0"/>
              <a:t>Order</a:t>
            </a:r>
            <a:r>
              <a:rPr lang="en-GB" i="1" dirty="0" smtClean="0"/>
              <a:t> is defined as </a:t>
            </a:r>
            <a:r>
              <a:rPr lang="en-US" i="1" dirty="0" smtClean="0"/>
              <a:t>the number of links joined minus one.</a:t>
            </a:r>
          </a:p>
          <a:p>
            <a:pPr algn="just"/>
            <a:endParaRPr lang="en-US" i="1" dirty="0" smtClean="0"/>
          </a:p>
          <a:p>
            <a:pPr algn="just"/>
            <a:r>
              <a:rPr lang="en-US" dirty="0" smtClean="0"/>
              <a:t>It takes two links to make a single joint; thus the simplest joint combination of two links has order one.</a:t>
            </a:r>
          </a:p>
          <a:p>
            <a:pPr algn="just"/>
            <a:r>
              <a:rPr lang="en-US" dirty="0" smtClean="0"/>
              <a:t>Joint order has significance in the proper determination of overall degree of freedom for the assembly.</a:t>
            </a:r>
          </a:p>
          <a:p>
            <a:pPr algn="just"/>
            <a:endParaRPr lang="en-US" i="1" dirty="0" smtClean="0"/>
          </a:p>
          <a:p>
            <a:pPr algn="just"/>
            <a:endParaRPr lang="en-US" i="1" dirty="0" smtClean="0"/>
          </a:p>
          <a:p>
            <a:pPr algn="just"/>
            <a:endParaRPr lang="en-US" dirty="0"/>
          </a:p>
        </p:txBody>
      </p:sp>
      <p:sp>
        <p:nvSpPr>
          <p:cNvPr id="5" name="Date Placeholder 4"/>
          <p:cNvSpPr>
            <a:spLocks noGrp="1"/>
          </p:cNvSpPr>
          <p:nvPr>
            <p:ph type="dt" sz="half" idx="10"/>
          </p:nvPr>
        </p:nvSpPr>
        <p:spPr/>
        <p:txBody>
          <a:bodyPr/>
          <a:lstStyle/>
          <a:p>
            <a:fld id="{A9C83550-B6F6-4DA2-B784-BC6350B015D1}"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21</a:t>
            </a:fld>
            <a:endParaRPr lang="en-US"/>
          </a:p>
        </p:txBody>
      </p:sp>
      <p:sp>
        <p:nvSpPr>
          <p:cNvPr id="6" name="Title 1"/>
          <p:cNvSpPr txBox="1">
            <a:spLocks/>
          </p:cNvSpPr>
          <p:nvPr/>
        </p:nvSpPr>
        <p:spPr>
          <a:xfrm>
            <a:off x="685800" y="22860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JOINTS</a:t>
            </a: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11062" y="2286000"/>
            <a:ext cx="3851338" cy="28194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AF9DB1F2-4542-4DDC-9680-01A9072F2D7A}"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22</a:t>
            </a:fld>
            <a:endParaRPr lang="en-US"/>
          </a:p>
        </p:txBody>
      </p:sp>
      <p:pic>
        <p:nvPicPr>
          <p:cNvPr id="7171" name="Picture 3"/>
          <p:cNvPicPr>
            <a:picLocks noChangeAspect="1" noChangeArrowheads="1"/>
          </p:cNvPicPr>
          <p:nvPr/>
        </p:nvPicPr>
        <p:blipFill>
          <a:blip r:embed="rId3"/>
          <a:srcRect/>
          <a:stretch>
            <a:fillRect/>
          </a:stretch>
        </p:blipFill>
        <p:spPr bwMode="auto">
          <a:xfrm>
            <a:off x="4191000" y="2514600"/>
            <a:ext cx="4495800" cy="2971906"/>
          </a:xfrm>
          <a:prstGeom prst="rect">
            <a:avLst/>
          </a:prstGeom>
          <a:noFill/>
          <a:ln w="9525">
            <a:noFill/>
            <a:miter lim="800000"/>
            <a:headEnd/>
            <a:tailEnd/>
          </a:ln>
          <a:effectLst/>
        </p:spPr>
      </p:pic>
      <p:sp>
        <p:nvSpPr>
          <p:cNvPr id="7" name="Title 1"/>
          <p:cNvSpPr txBox="1">
            <a:spLocks/>
          </p:cNvSpPr>
          <p:nvPr/>
        </p:nvSpPr>
        <p:spPr>
          <a:xfrm>
            <a:off x="457200" y="22860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JOINTS </a:t>
            </a:r>
          </a:p>
        </p:txBody>
      </p:sp>
      <p:pic>
        <p:nvPicPr>
          <p:cNvPr id="9" name="Picture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0"/>
            <a:ext cx="7467600" cy="4953000"/>
          </a:xfrm>
        </p:spPr>
        <p:txBody>
          <a:bodyPr>
            <a:normAutofit fontScale="92500" lnSpcReduction="20000"/>
          </a:bodyPr>
          <a:lstStyle/>
          <a:p>
            <a:pPr algn="just">
              <a:buNone/>
            </a:pPr>
            <a:endParaRPr lang="en-US" b="1" dirty="0" smtClean="0"/>
          </a:p>
          <a:p>
            <a:pPr algn="just"/>
            <a:r>
              <a:rPr lang="en-US" dirty="0" smtClean="0"/>
              <a:t>A kinematic chain is defined as:</a:t>
            </a:r>
          </a:p>
          <a:p>
            <a:pPr algn="just">
              <a:buNone/>
            </a:pPr>
            <a:r>
              <a:rPr lang="en-US" dirty="0" smtClean="0"/>
              <a:t>	An assemblage of links and joints, interconnected in a way to provide a controlled output motion in response to a supplied input motion.</a:t>
            </a:r>
          </a:p>
          <a:p>
            <a:pPr algn="just">
              <a:buNone/>
            </a:pPr>
            <a:endParaRPr lang="en-US" dirty="0" smtClean="0"/>
          </a:p>
          <a:p>
            <a:pPr algn="just"/>
            <a:r>
              <a:rPr lang="en-US" dirty="0" smtClean="0"/>
              <a:t>A mechanism is defined as:</a:t>
            </a:r>
          </a:p>
          <a:p>
            <a:pPr algn="just">
              <a:buNone/>
            </a:pPr>
            <a:r>
              <a:rPr lang="en-US" dirty="0" smtClean="0"/>
              <a:t>	A kinematic chain in which at least one link has been "grounded," or attached, to the frame of reference (which itself may be in motion).</a:t>
            </a:r>
          </a:p>
          <a:p>
            <a:pPr algn="just">
              <a:buNone/>
            </a:pPr>
            <a:endParaRPr lang="en-US" dirty="0" smtClean="0"/>
          </a:p>
          <a:p>
            <a:pPr algn="just"/>
            <a:r>
              <a:rPr lang="en-US" dirty="0" smtClean="0"/>
              <a:t>A machine is defined as:</a:t>
            </a:r>
          </a:p>
          <a:p>
            <a:pPr algn="just">
              <a:buNone/>
            </a:pPr>
            <a:r>
              <a:rPr lang="en-US" dirty="0" smtClean="0"/>
              <a:t>	A combination of resistant bodies arranged to compel the mechanical forces of nature to do work accompanied by determinate motions.</a:t>
            </a:r>
          </a:p>
          <a:p>
            <a:pPr algn="just"/>
            <a:endParaRPr lang="en-US" b="1" dirty="0" smtClean="0"/>
          </a:p>
          <a:p>
            <a:pPr algn="just">
              <a:buNone/>
            </a:pPr>
            <a:endParaRPr lang="en-US" dirty="0"/>
          </a:p>
        </p:txBody>
      </p:sp>
      <p:sp>
        <p:nvSpPr>
          <p:cNvPr id="5" name="Date Placeholder 4"/>
          <p:cNvSpPr>
            <a:spLocks noGrp="1"/>
          </p:cNvSpPr>
          <p:nvPr>
            <p:ph type="dt" sz="half" idx="10"/>
          </p:nvPr>
        </p:nvSpPr>
        <p:spPr/>
        <p:txBody>
          <a:bodyPr/>
          <a:lstStyle/>
          <a:p>
            <a:fld id="{FFD59074-2046-4EC0-BDA6-3A0AF9D092BA}"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23</a:t>
            </a:fld>
            <a:endParaRPr lang="en-US"/>
          </a:p>
        </p:txBody>
      </p:sp>
      <p:sp>
        <p:nvSpPr>
          <p:cNvPr id="6" name="Title 1"/>
          <p:cNvSpPr txBox="1">
            <a:spLocks/>
          </p:cNvSpPr>
          <p:nvPr/>
        </p:nvSpPr>
        <p:spPr>
          <a:xfrm>
            <a:off x="685800" y="22860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KINEMATIC CHAINS</a:t>
            </a: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CONTD…</a:t>
            </a:r>
            <a:endParaRPr lang="en-US" sz="4400" dirty="0"/>
          </a:p>
        </p:txBody>
      </p:sp>
      <p:sp>
        <p:nvSpPr>
          <p:cNvPr id="3" name="Content Placeholder 2"/>
          <p:cNvSpPr>
            <a:spLocks noGrp="1"/>
          </p:cNvSpPr>
          <p:nvPr>
            <p:ph idx="1"/>
          </p:nvPr>
        </p:nvSpPr>
        <p:spPr/>
        <p:txBody>
          <a:bodyPr>
            <a:normAutofit/>
          </a:bodyPr>
          <a:lstStyle/>
          <a:p>
            <a:r>
              <a:rPr lang="en-US" dirty="0" smtClean="0"/>
              <a:t>The most important kinematic chains are those which consist of four lower pairs, each pair being a sliding pair or a turning pair. </a:t>
            </a:r>
          </a:p>
          <a:p>
            <a:pPr>
              <a:buNone/>
            </a:pPr>
            <a:endParaRPr lang="en-US" dirty="0" smtClean="0"/>
          </a:p>
          <a:p>
            <a:r>
              <a:rPr lang="en-US" dirty="0" smtClean="0"/>
              <a:t>The following three types of kinematic chains with four lower pairs are important.</a:t>
            </a:r>
          </a:p>
          <a:p>
            <a:pPr>
              <a:buNone/>
            </a:pPr>
            <a:endParaRPr lang="en-US" dirty="0" smtClean="0"/>
          </a:p>
          <a:p>
            <a:pPr>
              <a:buNone/>
            </a:pPr>
            <a:r>
              <a:rPr lang="en-US" dirty="0" smtClean="0"/>
              <a:t>1. Four bar chain or quadric cyclic chain</a:t>
            </a:r>
          </a:p>
          <a:p>
            <a:pPr>
              <a:buNone/>
            </a:pPr>
            <a:r>
              <a:rPr lang="en-US" dirty="0" smtClean="0"/>
              <a:t>2. Single slider crank chain</a:t>
            </a:r>
          </a:p>
          <a:p>
            <a:pPr>
              <a:buNone/>
            </a:pPr>
            <a:r>
              <a:rPr lang="en-US" dirty="0" smtClean="0"/>
              <a:t>3. Double slider crank chain</a:t>
            </a:r>
            <a:endParaRPr lang="en-US" dirty="0"/>
          </a:p>
        </p:txBody>
      </p:sp>
      <p:sp>
        <p:nvSpPr>
          <p:cNvPr id="4" name="Date Placeholder 3"/>
          <p:cNvSpPr>
            <a:spLocks noGrp="1"/>
          </p:cNvSpPr>
          <p:nvPr>
            <p:ph type="dt" sz="half" idx="10"/>
          </p:nvPr>
        </p:nvSpPr>
        <p:spPr/>
        <p:txBody>
          <a:bodyPr/>
          <a:lstStyle/>
          <a:p>
            <a:fld id="{13A7CC80-A5A3-4E37-8939-596F7E24F56B}"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24</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Inversion of Mechanism</a:t>
            </a:r>
            <a:endParaRPr lang="en-US" sz="4400" dirty="0"/>
          </a:p>
        </p:txBody>
      </p:sp>
      <p:sp>
        <p:nvSpPr>
          <p:cNvPr id="3" name="Content Placeholder 2"/>
          <p:cNvSpPr>
            <a:spLocks noGrp="1"/>
          </p:cNvSpPr>
          <p:nvPr>
            <p:ph idx="1"/>
          </p:nvPr>
        </p:nvSpPr>
        <p:spPr/>
        <p:txBody>
          <a:bodyPr>
            <a:normAutofit lnSpcReduction="10000"/>
          </a:bodyPr>
          <a:lstStyle/>
          <a:p>
            <a:pPr algn="just"/>
            <a:r>
              <a:rPr lang="en-US" dirty="0" smtClean="0"/>
              <a:t>When one of links is fixed in a kinematic chain, it is called a mechanism. </a:t>
            </a:r>
          </a:p>
          <a:p>
            <a:pPr algn="just"/>
            <a:endParaRPr lang="en-US" dirty="0" smtClean="0"/>
          </a:p>
          <a:p>
            <a:pPr algn="just"/>
            <a:r>
              <a:rPr lang="en-US" dirty="0" smtClean="0"/>
              <a:t>The method of obtaining different mechanisms by fixing different links in a kinematic chain, is known as </a:t>
            </a:r>
            <a:r>
              <a:rPr lang="en-US" b="1" i="1" dirty="0" smtClean="0"/>
              <a:t>inversion of the mechanism.</a:t>
            </a:r>
          </a:p>
          <a:p>
            <a:pPr algn="just"/>
            <a:endParaRPr lang="en-US" b="1" i="1" dirty="0" smtClean="0"/>
          </a:p>
          <a:p>
            <a:pPr algn="just"/>
            <a:r>
              <a:rPr lang="en-US" dirty="0" smtClean="0"/>
              <a:t>It may be noted that the relative motions between the various links is not changed in any manner through the process of inversion, but their absolute motions (those measured with respect to the fixed link) may be changed drastically.</a:t>
            </a:r>
          </a:p>
          <a:p>
            <a:pPr algn="just"/>
            <a:endParaRPr lang="en-US" dirty="0" smtClean="0"/>
          </a:p>
        </p:txBody>
      </p:sp>
      <p:sp>
        <p:nvSpPr>
          <p:cNvPr id="4" name="Date Placeholder 3"/>
          <p:cNvSpPr>
            <a:spLocks noGrp="1"/>
          </p:cNvSpPr>
          <p:nvPr>
            <p:ph type="dt" sz="half" idx="10"/>
          </p:nvPr>
        </p:nvSpPr>
        <p:spPr/>
        <p:txBody>
          <a:bodyPr/>
          <a:lstStyle/>
          <a:p>
            <a:fld id="{F7FB01D5-DE13-45C1-9247-BB0181275D93}"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25</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part of a mechanism which initially moves with respect to the frame or fixed link is called </a:t>
            </a:r>
            <a:r>
              <a:rPr lang="en-US" i="1" dirty="0" smtClean="0"/>
              <a:t>driver and </a:t>
            </a:r>
            <a:r>
              <a:rPr lang="en-US" dirty="0" smtClean="0"/>
              <a:t>that part of the mechanism to which motion is transmitted is called </a:t>
            </a:r>
            <a:r>
              <a:rPr lang="en-US" i="1" dirty="0" smtClean="0"/>
              <a:t>follower.</a:t>
            </a:r>
          </a:p>
          <a:p>
            <a:pPr marL="114300" indent="0" algn="just">
              <a:buNone/>
            </a:pPr>
            <a:r>
              <a:rPr lang="en-US" i="1" dirty="0" smtClean="0"/>
              <a:t> </a:t>
            </a:r>
          </a:p>
          <a:p>
            <a:pPr algn="just"/>
            <a:r>
              <a:rPr lang="en-US" b="1" i="1" dirty="0" smtClean="0"/>
              <a:t>Most of the mechanisms are </a:t>
            </a:r>
            <a:r>
              <a:rPr lang="en-US" dirty="0" smtClean="0"/>
              <a:t>reversible, so that same link can play the role of a driver and follower at different times. </a:t>
            </a:r>
          </a:p>
          <a:p>
            <a:pPr marL="114300" indent="0" algn="just">
              <a:buNone/>
            </a:pPr>
            <a:endParaRPr lang="en-US" dirty="0" smtClean="0"/>
          </a:p>
          <a:p>
            <a:pPr algn="just"/>
            <a:r>
              <a:rPr lang="en-US" dirty="0" smtClean="0"/>
              <a:t>For example, in a reciprocating steam engine, the piston is the driver and flywheel is a follower while in a reciprocating air compressor, the flywheel is a driver.</a:t>
            </a:r>
            <a:endParaRPr lang="en-US" dirty="0"/>
          </a:p>
        </p:txBody>
      </p:sp>
      <p:sp>
        <p:nvSpPr>
          <p:cNvPr id="4" name="Date Placeholder 3"/>
          <p:cNvSpPr>
            <a:spLocks noGrp="1"/>
          </p:cNvSpPr>
          <p:nvPr>
            <p:ph type="dt" sz="half" idx="10"/>
          </p:nvPr>
        </p:nvSpPr>
        <p:spPr/>
        <p:txBody>
          <a:bodyPr/>
          <a:lstStyle/>
          <a:p>
            <a:fld id="{D78D8B55-9E35-4CFE-BFD1-72151B11217A}"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26</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61655"/>
            <a:ext cx="7696200" cy="5334000"/>
          </a:xfrm>
        </p:spPr>
        <p:txBody>
          <a:bodyPr>
            <a:normAutofit/>
          </a:bodyPr>
          <a:lstStyle/>
          <a:p>
            <a:pPr algn="just"/>
            <a:r>
              <a:rPr lang="en-US" b="1" dirty="0" smtClean="0"/>
              <a:t>Ground</a:t>
            </a:r>
          </a:p>
          <a:p>
            <a:pPr algn="just">
              <a:buNone/>
            </a:pPr>
            <a:r>
              <a:rPr lang="en-US" dirty="0" smtClean="0"/>
              <a:t>	Any link or links that are fixed with respect to the reference frame</a:t>
            </a:r>
          </a:p>
          <a:p>
            <a:pPr algn="just"/>
            <a:r>
              <a:rPr lang="en-US" b="1" dirty="0" smtClean="0"/>
              <a:t>Crank</a:t>
            </a:r>
          </a:p>
          <a:p>
            <a:pPr algn="just">
              <a:buNone/>
            </a:pPr>
            <a:r>
              <a:rPr lang="en-US" dirty="0" smtClean="0"/>
              <a:t>	A link which makes a complete </a:t>
            </a:r>
          </a:p>
          <a:p>
            <a:pPr algn="just">
              <a:buNone/>
            </a:pPr>
            <a:r>
              <a:rPr lang="en-US" dirty="0" smtClean="0"/>
              <a:t>    revolution and is pivoted to ground</a:t>
            </a:r>
          </a:p>
          <a:p>
            <a:pPr algn="just"/>
            <a:r>
              <a:rPr lang="en-US" b="1" dirty="0" smtClean="0"/>
              <a:t>Rocker</a:t>
            </a:r>
            <a:r>
              <a:rPr lang="en-US" dirty="0" smtClean="0"/>
              <a:t> </a:t>
            </a:r>
            <a:endParaRPr lang="en-US" b="1" dirty="0" smtClean="0"/>
          </a:p>
          <a:p>
            <a:pPr algn="just">
              <a:buNone/>
            </a:pPr>
            <a:r>
              <a:rPr lang="en-US" dirty="0" smtClean="0"/>
              <a:t>	A link which has oscillatory (back and forth) rotation and pivoted to ground</a:t>
            </a:r>
          </a:p>
          <a:p>
            <a:pPr algn="just"/>
            <a:r>
              <a:rPr lang="en-US" b="1" dirty="0" smtClean="0"/>
              <a:t>Coupler (connecting Rod)</a:t>
            </a:r>
          </a:p>
          <a:p>
            <a:pPr algn="just">
              <a:buNone/>
            </a:pPr>
            <a:r>
              <a:rPr lang="en-US" dirty="0" smtClean="0"/>
              <a:t>	A link which has complex motion and is pivoted to ground</a:t>
            </a:r>
            <a:endParaRPr lang="en-US" dirty="0"/>
          </a:p>
        </p:txBody>
      </p:sp>
      <p:sp>
        <p:nvSpPr>
          <p:cNvPr id="11" name="Date Placeholder 10"/>
          <p:cNvSpPr>
            <a:spLocks noGrp="1"/>
          </p:cNvSpPr>
          <p:nvPr>
            <p:ph type="dt" sz="half" idx="10"/>
          </p:nvPr>
        </p:nvSpPr>
        <p:spPr/>
        <p:txBody>
          <a:bodyPr/>
          <a:lstStyle/>
          <a:p>
            <a:fld id="{5F53A128-DADB-4FB0-87B3-363E90DEF4FA}"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27</a:t>
            </a:fld>
            <a:endParaRPr lang="en-US"/>
          </a:p>
        </p:txBody>
      </p:sp>
      <p:pic>
        <p:nvPicPr>
          <p:cNvPr id="6" name="Picture 2"/>
          <p:cNvPicPr>
            <a:picLocks noChangeAspect="1" noChangeArrowheads="1"/>
          </p:cNvPicPr>
          <p:nvPr/>
        </p:nvPicPr>
        <p:blipFill>
          <a:blip r:embed="rId2"/>
          <a:srcRect/>
          <a:stretch>
            <a:fillRect/>
          </a:stretch>
        </p:blipFill>
        <p:spPr bwMode="auto">
          <a:xfrm>
            <a:off x="5304378" y="2345045"/>
            <a:ext cx="2948511" cy="1344264"/>
          </a:xfrm>
          <a:prstGeom prst="rect">
            <a:avLst/>
          </a:prstGeom>
          <a:noFill/>
          <a:ln w="9525">
            <a:noFill/>
            <a:miter lim="800000"/>
            <a:headEnd/>
            <a:tailEnd/>
          </a:ln>
          <a:effectLst/>
        </p:spPr>
      </p:pic>
      <p:sp>
        <p:nvSpPr>
          <p:cNvPr id="7" name="Title 1"/>
          <p:cNvSpPr txBox="1">
            <a:spLocks/>
          </p:cNvSpPr>
          <p:nvPr/>
        </p:nvSpPr>
        <p:spPr>
          <a:xfrm>
            <a:off x="1219200" y="228600"/>
            <a:ext cx="79248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CONTD…</a:t>
            </a:r>
          </a:p>
        </p:txBody>
      </p:sp>
      <p:sp>
        <p:nvSpPr>
          <p:cNvPr id="8" name="Rectangle 7"/>
          <p:cNvSpPr/>
          <p:nvPr/>
        </p:nvSpPr>
        <p:spPr>
          <a:xfrm>
            <a:off x="5715000" y="2819400"/>
            <a:ext cx="351378" cy="369332"/>
          </a:xfrm>
          <a:prstGeom prst="rect">
            <a:avLst/>
          </a:prstGeom>
        </p:spPr>
        <p:txBody>
          <a:bodyPr wrap="none">
            <a:spAutoFit/>
          </a:bodyPr>
          <a:lstStyle/>
          <a:p>
            <a:r>
              <a:rPr lang="en-US" dirty="0" smtClean="0"/>
              <a:t>C</a:t>
            </a:r>
            <a:endParaRPr lang="en-US" dirty="0"/>
          </a:p>
        </p:txBody>
      </p:sp>
      <p:sp>
        <p:nvSpPr>
          <p:cNvPr id="9" name="Rectangle 8"/>
          <p:cNvSpPr/>
          <p:nvPr/>
        </p:nvSpPr>
        <p:spPr>
          <a:xfrm>
            <a:off x="6858000" y="2514600"/>
            <a:ext cx="492443" cy="369332"/>
          </a:xfrm>
          <a:prstGeom prst="rect">
            <a:avLst/>
          </a:prstGeom>
        </p:spPr>
        <p:txBody>
          <a:bodyPr wrap="none">
            <a:spAutoFit/>
          </a:bodyPr>
          <a:lstStyle/>
          <a:p>
            <a:r>
              <a:rPr lang="en-US" dirty="0" smtClean="0"/>
              <a:t>CR</a:t>
            </a:r>
            <a:endParaRPr lang="en-US" dirty="0"/>
          </a:p>
        </p:txBody>
      </p:sp>
      <p:sp>
        <p:nvSpPr>
          <p:cNvPr id="10" name="Rectangle 9"/>
          <p:cNvSpPr/>
          <p:nvPr/>
        </p:nvSpPr>
        <p:spPr>
          <a:xfrm>
            <a:off x="8077200" y="3276600"/>
            <a:ext cx="351378" cy="369332"/>
          </a:xfrm>
          <a:prstGeom prst="rect">
            <a:avLst/>
          </a:prstGeom>
        </p:spPr>
        <p:txBody>
          <a:bodyPr wrap="none">
            <a:spAutoFit/>
          </a:bodyPr>
          <a:lstStyle/>
          <a:p>
            <a:r>
              <a:rPr lang="en-US" dirty="0" smtClean="0"/>
              <a:t>R</a:t>
            </a:r>
            <a:endParaRPr lang="en-US" dirty="0"/>
          </a:p>
        </p:txBody>
      </p:sp>
      <p:pic>
        <p:nvPicPr>
          <p:cNvPr id="13" name="Picture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620000" cy="1143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GB" sz="4400" dirty="0" smtClean="0"/>
              <a:t>Degree of Freedom</a:t>
            </a:r>
          </a:p>
        </p:txBody>
      </p:sp>
      <p:sp>
        <p:nvSpPr>
          <p:cNvPr id="25" name="Content Placeholder 24"/>
          <p:cNvSpPr>
            <a:spLocks noGrp="1"/>
          </p:cNvSpPr>
          <p:nvPr>
            <p:ph idx="1"/>
          </p:nvPr>
        </p:nvSpPr>
        <p:spPr>
          <a:xfrm>
            <a:off x="381000" y="1420091"/>
            <a:ext cx="7620000" cy="4931736"/>
          </a:xfrm>
        </p:spPr>
        <p:txBody>
          <a:bodyPr>
            <a:normAutofit/>
          </a:bodyPr>
          <a:lstStyle/>
          <a:p>
            <a:pPr algn="just"/>
            <a:r>
              <a:rPr lang="en-US" b="1" dirty="0" smtClean="0"/>
              <a:t>Degree of freedom </a:t>
            </a:r>
            <a:r>
              <a:rPr lang="en-US" dirty="0" smtClean="0"/>
              <a:t>(</a:t>
            </a:r>
            <a:r>
              <a:rPr lang="en-US" b="1" dirty="0" smtClean="0"/>
              <a:t>mobility</a:t>
            </a:r>
            <a:r>
              <a:rPr lang="en-US" dirty="0" smtClean="0"/>
              <a:t> </a:t>
            </a:r>
            <a:r>
              <a:rPr lang="en-US" i="1" dirty="0" smtClean="0"/>
              <a:t>M):</a:t>
            </a:r>
          </a:p>
          <a:p>
            <a:pPr algn="just">
              <a:buNone/>
            </a:pPr>
            <a:r>
              <a:rPr lang="en-US" i="1" dirty="0" smtClean="0"/>
              <a:t>	It is the number of inputs which need to be provided in order to create a predictable output or the number of independent coordinates required to define its position.</a:t>
            </a:r>
          </a:p>
          <a:p>
            <a:pPr marL="274320" lvl="1" indent="-274320" algn="just">
              <a:spcBef>
                <a:spcPts val="600"/>
              </a:spcBef>
              <a:buClr>
                <a:schemeClr val="tx2"/>
              </a:buClr>
              <a:buSzPct val="73000"/>
              <a:buFont typeface="Wingdings" pitchFamily="2" charset="2"/>
              <a:buChar char="Ø"/>
            </a:pPr>
            <a:endParaRPr lang="en-GB" sz="2400" b="1" dirty="0" smtClean="0">
              <a:solidFill>
                <a:schemeClr val="tx1"/>
              </a:solidFill>
            </a:endParaRPr>
          </a:p>
          <a:p>
            <a:pPr marL="274320" lvl="1" algn="just">
              <a:spcBef>
                <a:spcPts val="600"/>
              </a:spcBef>
              <a:buClr>
                <a:schemeClr val="tx2"/>
              </a:buClr>
              <a:buSzPct val="73000"/>
            </a:pPr>
            <a:r>
              <a:rPr lang="en-GB" sz="2400" b="1" dirty="0" smtClean="0">
                <a:solidFill>
                  <a:schemeClr val="tx1"/>
                </a:solidFill>
              </a:rPr>
              <a:t>Degree of Freedom in Planar Mechanisms</a:t>
            </a:r>
          </a:p>
          <a:p>
            <a:pPr algn="just">
              <a:buNone/>
            </a:pPr>
            <a:r>
              <a:rPr lang="en-GB" i="1" dirty="0" smtClean="0"/>
              <a:t>	</a:t>
            </a:r>
            <a:r>
              <a:rPr lang="en-US" dirty="0" smtClean="0"/>
              <a:t>To determine the overall </a:t>
            </a:r>
            <a:r>
              <a:rPr lang="en-US" i="1" dirty="0" smtClean="0"/>
              <a:t>DOF of any mechanism, we must account for the number of </a:t>
            </a:r>
            <a:r>
              <a:rPr lang="en-US" dirty="0" smtClean="0"/>
              <a:t>links and joints, and for the interactions among them.</a:t>
            </a:r>
          </a:p>
          <a:p>
            <a:pPr algn="just"/>
            <a:endParaRPr lang="en-US" dirty="0"/>
          </a:p>
        </p:txBody>
      </p:sp>
      <p:sp>
        <p:nvSpPr>
          <p:cNvPr id="5" name="Date Placeholder 4"/>
          <p:cNvSpPr>
            <a:spLocks noGrp="1"/>
          </p:cNvSpPr>
          <p:nvPr>
            <p:ph type="dt" sz="half" idx="10"/>
          </p:nvPr>
        </p:nvSpPr>
        <p:spPr/>
        <p:txBody>
          <a:bodyPr/>
          <a:lstStyle/>
          <a:p>
            <a:fld id="{6E452464-F09D-499F-9E26-F2B7A5F04873}"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28</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GB" dirty="0" smtClean="0"/>
              <a:t>CONTD...</a:t>
            </a:r>
          </a:p>
        </p:txBody>
      </p:sp>
      <p:pic>
        <p:nvPicPr>
          <p:cNvPr id="8194" name="Picture 2"/>
          <p:cNvPicPr>
            <a:picLocks noGrp="1" noChangeAspect="1" noChangeArrowheads="1"/>
          </p:cNvPicPr>
          <p:nvPr>
            <p:ph idx="1"/>
          </p:nvPr>
        </p:nvPicPr>
        <p:blipFill>
          <a:blip r:embed="rId2"/>
          <a:stretch>
            <a:fillRect/>
          </a:stretch>
        </p:blipFill>
        <p:spPr bwMode="auto">
          <a:xfrm>
            <a:off x="1828800" y="1524000"/>
            <a:ext cx="4984177" cy="50292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7D4230FD-315A-4DA8-96BA-AF64E371F207}"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29</a:t>
            </a:fld>
            <a:endParaRPr lang="en-US"/>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Machines and Mechanisms</a:t>
            </a:r>
            <a:endParaRPr lang="en-US" dirty="0"/>
          </a:p>
        </p:txBody>
      </p:sp>
      <p:sp>
        <p:nvSpPr>
          <p:cNvPr id="3" name="Content Placeholder 2"/>
          <p:cNvSpPr>
            <a:spLocks noGrp="1"/>
          </p:cNvSpPr>
          <p:nvPr>
            <p:ph idx="1"/>
          </p:nvPr>
        </p:nvSpPr>
        <p:spPr/>
        <p:txBody>
          <a:bodyPr>
            <a:normAutofit/>
          </a:bodyPr>
          <a:lstStyle/>
          <a:p>
            <a:pPr algn="just"/>
            <a:r>
              <a:rPr lang="en-US" sz="2900" dirty="0" smtClean="0"/>
              <a:t>Machine</a:t>
            </a:r>
          </a:p>
          <a:p>
            <a:pPr lvl="1" algn="just"/>
            <a:r>
              <a:rPr lang="en-US" sz="2700" dirty="0" smtClean="0"/>
              <a:t>A device for transferring and transforming motion and force (power) from </a:t>
            </a:r>
            <a:r>
              <a:rPr lang="en-US" sz="2700" b="1" dirty="0" smtClean="0"/>
              <a:t>source</a:t>
            </a:r>
            <a:r>
              <a:rPr lang="en-US" sz="2700" dirty="0" smtClean="0"/>
              <a:t> to a </a:t>
            </a:r>
            <a:r>
              <a:rPr lang="en-US" sz="2700" b="1" dirty="0" smtClean="0"/>
              <a:t>load</a:t>
            </a:r>
            <a:r>
              <a:rPr lang="en-US" sz="2700" dirty="0" smtClean="0"/>
              <a:t>.</a:t>
            </a:r>
          </a:p>
          <a:p>
            <a:pPr lvl="1" algn="just"/>
            <a:r>
              <a:rPr lang="en-US" sz="2700" dirty="0" smtClean="0"/>
              <a:t>The means is through mechanisms.</a:t>
            </a:r>
          </a:p>
          <a:p>
            <a:pPr lvl="1" algn="just"/>
            <a:r>
              <a:rPr lang="en-US" sz="2700" dirty="0" smtClean="0"/>
              <a:t>Input: Source and Output: Load</a:t>
            </a:r>
          </a:p>
          <a:p>
            <a:pPr marL="411480" lvl="1" indent="0" algn="just">
              <a:buNone/>
            </a:pPr>
            <a:endParaRPr lang="en-US" sz="2700" dirty="0"/>
          </a:p>
          <a:p>
            <a:pPr marL="411480" lvl="1" indent="0" algn="just">
              <a:buNone/>
            </a:pPr>
            <a:endParaRPr lang="en-US" sz="2700" dirty="0" smtClean="0"/>
          </a:p>
          <a:p>
            <a:pPr lvl="1" algn="just"/>
            <a:endParaRPr lang="en-US" sz="2700" dirty="0"/>
          </a:p>
          <a:p>
            <a:pPr algn="just"/>
            <a:endParaRPr lang="en-US" sz="2900" dirty="0"/>
          </a:p>
        </p:txBody>
      </p:sp>
      <p:sp>
        <p:nvSpPr>
          <p:cNvPr id="5" name="Date Placeholder 4"/>
          <p:cNvSpPr>
            <a:spLocks noGrp="1"/>
          </p:cNvSpPr>
          <p:nvPr>
            <p:ph type="dt" sz="half" idx="10"/>
          </p:nvPr>
        </p:nvSpPr>
        <p:spPr/>
        <p:txBody>
          <a:bodyPr/>
          <a:lstStyle/>
          <a:p>
            <a:fld id="{C6C2F64A-4F62-4E83-A90C-C2183853394D}"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3</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038600"/>
            <a:ext cx="2971800" cy="2298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7" name="Rectangle 5"/>
          <p:cNvSpPr>
            <a:spLocks noGrp="1" noChangeArrowheads="1"/>
          </p:cNvSpPr>
          <p:nvPr>
            <p:ph type="title"/>
          </p:nvPr>
        </p:nvSpPr>
        <p:spPr>
          <a:xfrm>
            <a:off x="914400" y="228600"/>
            <a:ext cx="8229600" cy="1143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sz="4000" dirty="0" smtClean="0"/>
              <a:t>CONTD…</a:t>
            </a:r>
            <a:endParaRPr lang="en-US" sz="4000" dirty="0"/>
          </a:p>
        </p:txBody>
      </p:sp>
      <p:sp>
        <p:nvSpPr>
          <p:cNvPr id="161798" name="Rectangle 6"/>
          <p:cNvSpPr>
            <a:spLocks noGrp="1" noChangeArrowheads="1"/>
          </p:cNvSpPr>
          <p:nvPr>
            <p:ph idx="1"/>
          </p:nvPr>
        </p:nvSpPr>
        <p:spPr>
          <a:xfrm>
            <a:off x="609600" y="1600200"/>
            <a:ext cx="7772400" cy="4876800"/>
          </a:xfrm>
        </p:spPr>
        <p:txBody>
          <a:bodyPr>
            <a:normAutofit fontScale="85000" lnSpcReduction="20000"/>
          </a:bodyPr>
          <a:lstStyle/>
          <a:p>
            <a:pPr algn="just">
              <a:lnSpc>
                <a:spcPct val="160000"/>
              </a:lnSpc>
              <a:buFontTx/>
              <a:buNone/>
            </a:pPr>
            <a:r>
              <a:rPr lang="en-US" b="1" dirty="0" smtClean="0"/>
              <a:t>GRUBLER’S CRITERION</a:t>
            </a:r>
            <a:r>
              <a:rPr lang="en-US" dirty="0" smtClean="0"/>
              <a:t> :</a:t>
            </a:r>
            <a:endParaRPr lang="en-US" sz="2400" dirty="0" smtClean="0">
              <a:latin typeface="Times New Roman" pitchFamily="18" charset="0"/>
              <a:cs typeface="Times New Roman" pitchFamily="18" charset="0"/>
            </a:endParaRPr>
          </a:p>
          <a:p>
            <a:pPr algn="just">
              <a:lnSpc>
                <a:spcPct val="160000"/>
              </a:lnSpc>
              <a:buFontTx/>
              <a:buNone/>
            </a:pPr>
            <a:r>
              <a:rPr lang="en-US" sz="2400" dirty="0" smtClean="0">
                <a:latin typeface="Times New Roman" pitchFamily="18" charset="0"/>
                <a:cs typeface="Times New Roman" pitchFamily="18" charset="0"/>
              </a:rPr>
              <a:t>Number </a:t>
            </a:r>
            <a:r>
              <a:rPr lang="en-US" sz="2400" dirty="0">
                <a:latin typeface="Times New Roman" pitchFamily="18" charset="0"/>
                <a:cs typeface="Times New Roman" pitchFamily="18" charset="0"/>
              </a:rPr>
              <a:t>of degrees of freedom of a mechanism is given by </a:t>
            </a:r>
          </a:p>
          <a:p>
            <a:pPr algn="just">
              <a:lnSpc>
                <a:spcPct val="160000"/>
              </a:lnSpc>
              <a:buFontTx/>
              <a:buNone/>
            </a:pPr>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F </a:t>
            </a:r>
            <a:r>
              <a:rPr lang="en-US" sz="2400" b="1" dirty="0">
                <a:latin typeface="Times New Roman" pitchFamily="18" charset="0"/>
                <a:cs typeface="Times New Roman" pitchFamily="18" charset="0"/>
              </a:rPr>
              <a:t>= 3(n-1)-2l-h</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60000"/>
              </a:lnSpc>
              <a:buFontTx/>
              <a:buNone/>
            </a:pPr>
            <a:r>
              <a:rPr lang="en-US" sz="2400" dirty="0" smtClean="0">
                <a:latin typeface="Times New Roman" pitchFamily="18" charset="0"/>
                <a:cs typeface="Times New Roman" pitchFamily="18" charset="0"/>
              </a:rPr>
              <a:t>Where</a:t>
            </a:r>
            <a:r>
              <a:rPr lang="en-US" sz="2400" dirty="0">
                <a:latin typeface="Times New Roman" pitchFamily="18" charset="0"/>
                <a:cs typeface="Times New Roman" pitchFamily="18" charset="0"/>
              </a:rPr>
              <a:t>,</a:t>
            </a:r>
          </a:p>
          <a:p>
            <a:pPr algn="just">
              <a:lnSpc>
                <a:spcPct val="160000"/>
              </a:lnSpc>
            </a:pPr>
            <a:r>
              <a:rPr lang="en-US" sz="2400" dirty="0">
                <a:latin typeface="Times New Roman" pitchFamily="18" charset="0"/>
                <a:cs typeface="Times New Roman" pitchFamily="18" charset="0"/>
              </a:rPr>
              <a:t>F = Degrees of </a:t>
            </a:r>
            <a:r>
              <a:rPr lang="en-US" sz="2400" dirty="0" smtClean="0">
                <a:latin typeface="Times New Roman" pitchFamily="18" charset="0"/>
                <a:cs typeface="Times New Roman" pitchFamily="18" charset="0"/>
              </a:rPr>
              <a:t>freedom</a:t>
            </a:r>
            <a:endParaRPr lang="en-US" sz="2400" dirty="0">
              <a:latin typeface="Times New Roman" pitchFamily="18" charset="0"/>
              <a:cs typeface="Times New Roman" pitchFamily="18" charset="0"/>
            </a:endParaRPr>
          </a:p>
          <a:p>
            <a:pPr algn="just">
              <a:lnSpc>
                <a:spcPct val="160000"/>
              </a:lnSpc>
            </a:pPr>
            <a:r>
              <a:rPr lang="en-US" sz="2400" dirty="0">
                <a:latin typeface="Times New Roman" pitchFamily="18" charset="0"/>
                <a:cs typeface="Times New Roman" pitchFamily="18" charset="0"/>
              </a:rPr>
              <a:t>n = Number of links in the mechanism.</a:t>
            </a:r>
          </a:p>
          <a:p>
            <a:pPr algn="just">
              <a:lnSpc>
                <a:spcPct val="160000"/>
              </a:lnSpc>
            </a:pPr>
            <a:r>
              <a:rPr lang="en-US" sz="2400" dirty="0">
                <a:latin typeface="Times New Roman" pitchFamily="18" charset="0"/>
                <a:cs typeface="Times New Roman" pitchFamily="18" charset="0"/>
              </a:rPr>
              <a:t>l = Number of lower pairs, which is obtained by counting the number of joints. If more than two links are joined together at any point, then, one additional lower pair is to be considered for every additional link.</a:t>
            </a:r>
          </a:p>
          <a:p>
            <a:pPr algn="just">
              <a:lnSpc>
                <a:spcPct val="160000"/>
              </a:lnSpc>
            </a:pPr>
            <a:r>
              <a:rPr lang="en-US" sz="2400" dirty="0">
                <a:latin typeface="Times New Roman" pitchFamily="18" charset="0"/>
                <a:cs typeface="Times New Roman" pitchFamily="18" charset="0"/>
              </a:rPr>
              <a:t>h = Number of higher pairs</a:t>
            </a:r>
          </a:p>
        </p:txBody>
      </p:sp>
      <p:sp>
        <p:nvSpPr>
          <p:cNvPr id="4" name="Date Placeholder 3"/>
          <p:cNvSpPr>
            <a:spLocks noGrp="1"/>
          </p:cNvSpPr>
          <p:nvPr>
            <p:ph type="dt" sz="half" idx="10"/>
          </p:nvPr>
        </p:nvSpPr>
        <p:spPr/>
        <p:txBody>
          <a:bodyPr/>
          <a:lstStyle/>
          <a:p>
            <a:fld id="{24289176-D538-4511-AE9C-396991435760}"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30</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1.</a:t>
            </a:r>
          </a:p>
          <a:p>
            <a:pPr marL="114300" indent="0">
              <a:buNone/>
            </a:pPr>
            <a:endParaRPr lang="en-US" dirty="0"/>
          </a:p>
        </p:txBody>
      </p:sp>
      <p:sp>
        <p:nvSpPr>
          <p:cNvPr id="4" name="Date Placeholder 3"/>
          <p:cNvSpPr>
            <a:spLocks noGrp="1"/>
          </p:cNvSpPr>
          <p:nvPr>
            <p:ph type="dt" sz="half" idx="10"/>
          </p:nvPr>
        </p:nvSpPr>
        <p:spPr/>
        <p:txBody>
          <a:bodyPr/>
          <a:lstStyle/>
          <a:p>
            <a:fld id="{DE38F5BC-27A9-4CDA-94E3-53F12A690986}"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31</a:t>
            </a:fld>
            <a:endParaRPr lang="en-US"/>
          </a:p>
        </p:txBody>
      </p:sp>
      <p:pic>
        <p:nvPicPr>
          <p:cNvPr id="7" name="Picture 8" descr="scan0034"/>
          <p:cNvPicPr>
            <a:picLocks noChangeAspect="1" noChangeArrowheads="1"/>
          </p:cNvPicPr>
          <p:nvPr/>
        </p:nvPicPr>
        <p:blipFill>
          <a:blip r:embed="rId2"/>
          <a:srcRect/>
          <a:stretch>
            <a:fillRect/>
          </a:stretch>
        </p:blipFill>
        <p:spPr>
          <a:xfrm>
            <a:off x="1066800" y="1905000"/>
            <a:ext cx="6536850" cy="3276600"/>
          </a:xfrm>
          <a:prstGeom prst="rect">
            <a:avLst/>
          </a:prstGeom>
          <a:noFill/>
          <a:ln/>
        </p:spPr>
      </p:pic>
    </p:spTree>
    <p:extLst>
      <p:ext uri="{BB962C8B-B14F-4D97-AF65-F5344CB8AC3E}">
        <p14:creationId xmlns:p14="http://schemas.microsoft.com/office/powerpoint/2010/main" val="1353734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ChangeArrowheads="1"/>
          </p:cNvSpPr>
          <p:nvPr/>
        </p:nvSpPr>
        <p:spPr bwMode="auto">
          <a:xfrm>
            <a:off x="228600" y="990600"/>
            <a:ext cx="8458200" cy="366713"/>
          </a:xfrm>
          <a:prstGeom prst="rect">
            <a:avLst/>
          </a:prstGeom>
          <a:noFill/>
          <a:ln w="9525">
            <a:noFill/>
            <a:miter lim="800000"/>
            <a:headEnd/>
            <a:tailEnd/>
          </a:ln>
          <a:effectLst/>
        </p:spPr>
        <p:txBody>
          <a:bodyPr>
            <a:spAutoFit/>
          </a:bodyPr>
          <a:lstStyle/>
          <a:p>
            <a:pPr>
              <a:buFontTx/>
              <a:buChar char="•"/>
            </a:pPr>
            <a:endParaRPr lang="en-US"/>
          </a:p>
        </p:txBody>
      </p:sp>
      <p:sp>
        <p:nvSpPr>
          <p:cNvPr id="168965" name="Rectangle 5"/>
          <p:cNvSpPr>
            <a:spLocks noGrp="1" noChangeArrowheads="1"/>
          </p:cNvSpPr>
          <p:nvPr>
            <p:ph type="title"/>
          </p:nvPr>
        </p:nvSpPr>
        <p:spPr>
          <a:xfrm>
            <a:off x="914400" y="304800"/>
            <a:ext cx="8229600" cy="1036638"/>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sz="4000" b="1" dirty="0" smtClean="0"/>
              <a:t>CONTD…</a:t>
            </a:r>
            <a:endParaRPr lang="en-US" sz="4000" b="1" dirty="0"/>
          </a:p>
        </p:txBody>
      </p:sp>
      <p:sp>
        <p:nvSpPr>
          <p:cNvPr id="168967" name="Rectangle 7"/>
          <p:cNvSpPr>
            <a:spLocks noGrp="1" noChangeArrowheads="1"/>
          </p:cNvSpPr>
          <p:nvPr>
            <p:ph sz="half" idx="2"/>
          </p:nvPr>
        </p:nvSpPr>
        <p:spPr>
          <a:xfrm>
            <a:off x="1101436" y="3124200"/>
            <a:ext cx="4800600" cy="2667000"/>
          </a:xfrm>
        </p:spPr>
        <p:txBody>
          <a:bodyPr/>
          <a:lstStyle/>
          <a:p>
            <a:r>
              <a:rPr lang="en-US" sz="2400" dirty="0">
                <a:latin typeface="Times New Roman" pitchFamily="18" charset="0"/>
              </a:rPr>
              <a:t>F = 3(n-1)-2l-h</a:t>
            </a:r>
          </a:p>
          <a:p>
            <a:r>
              <a:rPr lang="en-US" sz="2400" dirty="0">
                <a:latin typeface="Times New Roman" pitchFamily="18" charset="0"/>
              </a:rPr>
              <a:t>Here,  n = 4, l = 4 &amp; h = 0.</a:t>
            </a:r>
          </a:p>
          <a:p>
            <a:r>
              <a:rPr lang="en-US" sz="2400" dirty="0">
                <a:latin typeface="Times New Roman" pitchFamily="18" charset="0"/>
              </a:rPr>
              <a:t>F = 3(4-1)-2(4) = 1</a:t>
            </a:r>
          </a:p>
          <a:p>
            <a:r>
              <a:rPr lang="en-US" sz="2400" dirty="0">
                <a:latin typeface="Times New Roman" pitchFamily="18" charset="0"/>
              </a:rPr>
              <a:t>I.e., one input to any one link will result in definite motion of all the links.</a:t>
            </a:r>
          </a:p>
        </p:txBody>
      </p:sp>
      <p:sp>
        <p:nvSpPr>
          <p:cNvPr id="7" name="Date Placeholder 6"/>
          <p:cNvSpPr>
            <a:spLocks noGrp="1"/>
          </p:cNvSpPr>
          <p:nvPr>
            <p:ph type="dt" sz="half" idx="10"/>
          </p:nvPr>
        </p:nvSpPr>
        <p:spPr/>
        <p:txBody>
          <a:bodyPr/>
          <a:lstStyle/>
          <a:p>
            <a:fld id="{EF0387C3-4C30-464D-9E20-682662CF508D}" type="datetime1">
              <a:rPr lang="en-US" smtClean="0"/>
              <a:t>5/18/2017</a:t>
            </a:fld>
            <a:endParaRPr lang="en-US"/>
          </a:p>
        </p:txBody>
      </p:sp>
      <p:sp>
        <p:nvSpPr>
          <p:cNvPr id="8" name="Slide Number Placeholder 7"/>
          <p:cNvSpPr>
            <a:spLocks noGrp="1"/>
          </p:cNvSpPr>
          <p:nvPr>
            <p:ph type="sldNum" sz="quarter" idx="12"/>
          </p:nvPr>
        </p:nvSpPr>
        <p:spPr/>
        <p:txBody>
          <a:bodyPr/>
          <a:lstStyle/>
          <a:p>
            <a:fld id="{28A7318E-570B-4574-A069-6A7F29A2DBC0}" type="slidenum">
              <a:rPr lang="en-US" smtClean="0"/>
              <a:pPr/>
              <a:t>32</a:t>
            </a:fld>
            <a:endParaRPr lang="en-US"/>
          </a:p>
        </p:txBody>
      </p:sp>
      <p:sp>
        <p:nvSpPr>
          <p:cNvPr id="6" name="Rectangle 5"/>
          <p:cNvSpPr/>
          <p:nvPr/>
        </p:nvSpPr>
        <p:spPr>
          <a:xfrm>
            <a:off x="1066800" y="1828800"/>
            <a:ext cx="3200400" cy="523220"/>
          </a:xfrm>
          <a:prstGeom prst="rect">
            <a:avLst/>
          </a:prstGeom>
        </p:spPr>
        <p:txBody>
          <a:bodyPr wrap="square">
            <a:spAutoFit/>
          </a:bodyPr>
          <a:lstStyle/>
          <a:p>
            <a:r>
              <a:rPr lang="en-US" sz="2800" b="1" dirty="0" smtClean="0"/>
              <a:t>DOF: Example 1</a:t>
            </a:r>
            <a:endParaRPr lang="en-US" sz="2800" dirty="0"/>
          </a:p>
        </p:txBody>
      </p:sp>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2</a:t>
            </a:r>
            <a:endParaRPr lang="en-US" dirty="0"/>
          </a:p>
        </p:txBody>
      </p:sp>
      <p:sp>
        <p:nvSpPr>
          <p:cNvPr id="5" name="Date Placeholder 4"/>
          <p:cNvSpPr>
            <a:spLocks noGrp="1"/>
          </p:cNvSpPr>
          <p:nvPr>
            <p:ph type="dt" sz="half" idx="10"/>
          </p:nvPr>
        </p:nvSpPr>
        <p:spPr/>
        <p:txBody>
          <a:bodyPr/>
          <a:lstStyle/>
          <a:p>
            <a:fld id="{801D700A-EE31-4931-BE40-55B0E57E7C96}" type="datetime1">
              <a:rPr lang="en-US" smtClean="0"/>
              <a:t>5/18/2017</a:t>
            </a:fld>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33</a:t>
            </a:fld>
            <a:endParaRPr lang="en-US"/>
          </a:p>
        </p:txBody>
      </p:sp>
      <p:pic>
        <p:nvPicPr>
          <p:cNvPr id="7" name="Picture 8" descr="scan0074"/>
          <p:cNvPicPr>
            <a:picLocks noChangeAspect="1" noChangeArrowheads="1"/>
          </p:cNvPicPr>
          <p:nvPr/>
        </p:nvPicPr>
        <p:blipFill>
          <a:blip r:embed="rId2"/>
          <a:stretch>
            <a:fillRect/>
          </a:stretch>
        </p:blipFill>
        <p:spPr>
          <a:xfrm>
            <a:off x="2819400" y="1752600"/>
            <a:ext cx="3124200" cy="2587228"/>
          </a:xfrm>
          <a:prstGeom prst="rect">
            <a:avLst/>
          </a:prstGeom>
          <a:noFill/>
          <a:ln/>
        </p:spPr>
      </p:pic>
    </p:spTree>
    <p:extLst>
      <p:ext uri="{BB962C8B-B14F-4D97-AF65-F5344CB8AC3E}">
        <p14:creationId xmlns:p14="http://schemas.microsoft.com/office/powerpoint/2010/main" val="43424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1" name="Rectangle 7"/>
          <p:cNvSpPr>
            <a:spLocks noGrp="1" noChangeArrowheads="1"/>
          </p:cNvSpPr>
          <p:nvPr>
            <p:ph sz="half" idx="2"/>
          </p:nvPr>
        </p:nvSpPr>
        <p:spPr>
          <a:xfrm>
            <a:off x="685800" y="4267200"/>
            <a:ext cx="7010400" cy="2133600"/>
          </a:xfrm>
        </p:spPr>
        <p:txBody>
          <a:bodyPr>
            <a:normAutofit lnSpcReduction="10000"/>
          </a:bodyPr>
          <a:lstStyle/>
          <a:p>
            <a:r>
              <a:rPr lang="en-US" sz="2400" dirty="0">
                <a:latin typeface="Times New Roman" pitchFamily="18" charset="0"/>
              </a:rPr>
              <a:t>F = 3(n-1)-2l-h</a:t>
            </a:r>
          </a:p>
          <a:p>
            <a:r>
              <a:rPr lang="en-US" sz="2400" dirty="0">
                <a:latin typeface="Times New Roman" pitchFamily="18" charset="0"/>
              </a:rPr>
              <a:t>Here, n = 5, l = 5 and h = 0.</a:t>
            </a:r>
          </a:p>
          <a:p>
            <a:r>
              <a:rPr lang="en-US" sz="2400" dirty="0">
                <a:latin typeface="Times New Roman" pitchFamily="18" charset="0"/>
              </a:rPr>
              <a:t>F = 3(5-1)-2(5) = 2</a:t>
            </a:r>
          </a:p>
          <a:p>
            <a:r>
              <a:rPr lang="en-US" sz="2400" dirty="0">
                <a:latin typeface="Times New Roman" pitchFamily="18" charset="0"/>
              </a:rPr>
              <a:t>I.e., two inputs to any two links are required to yield definite motions in all the links.</a:t>
            </a:r>
          </a:p>
        </p:txBody>
      </p:sp>
      <p:sp>
        <p:nvSpPr>
          <p:cNvPr id="5" name="Date Placeholder 4"/>
          <p:cNvSpPr>
            <a:spLocks noGrp="1"/>
          </p:cNvSpPr>
          <p:nvPr>
            <p:ph type="dt" sz="half" idx="10"/>
          </p:nvPr>
        </p:nvSpPr>
        <p:spPr/>
        <p:txBody>
          <a:bodyPr/>
          <a:lstStyle/>
          <a:p>
            <a:fld id="{7C5DC893-5170-479F-B3DD-A3D0EB9C22FD}" type="datetime1">
              <a:rPr lang="en-US" smtClean="0"/>
              <a:t>5/18/2017</a:t>
            </a:fld>
            <a:endParaRPr lang="en-US"/>
          </a:p>
        </p:txBody>
      </p:sp>
      <p:sp>
        <p:nvSpPr>
          <p:cNvPr id="7" name="Slide Number Placeholder 6"/>
          <p:cNvSpPr>
            <a:spLocks noGrp="1"/>
          </p:cNvSpPr>
          <p:nvPr>
            <p:ph type="sldNum" sz="quarter" idx="12"/>
          </p:nvPr>
        </p:nvSpPr>
        <p:spPr/>
        <p:txBody>
          <a:bodyPr/>
          <a:lstStyle/>
          <a:p>
            <a:fld id="{28A7318E-570B-4574-A069-6A7F29A2DBC0}" type="slidenum">
              <a:rPr lang="en-US" smtClean="0"/>
              <a:pPr/>
              <a:t>34</a:t>
            </a:fld>
            <a:endParaRPr lang="en-US"/>
          </a:p>
        </p:txBody>
      </p:sp>
      <p:sp>
        <p:nvSpPr>
          <p:cNvPr id="6" name="Rectangle 5"/>
          <p:cNvSpPr txBox="1">
            <a:spLocks noChangeArrowheads="1"/>
          </p:cNvSpPr>
          <p:nvPr/>
        </p:nvSpPr>
        <p:spPr>
          <a:xfrm>
            <a:off x="914400" y="304800"/>
            <a:ext cx="8229600" cy="1036638"/>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CONTD…</a:t>
            </a:r>
            <a:endParaRPr kumimoji="0" lang="en-US" sz="4000" b="1" i="0" u="none" strike="noStrike" kern="1200" cap="none" spc="0" normalizeH="0" baseline="0" noProof="0" dirty="0">
              <a:ln>
                <a:noFill/>
              </a:ln>
              <a:solidFill>
                <a:schemeClr val="dk1"/>
              </a:solidFill>
              <a:effectLst>
                <a:outerShdw blurRad="50000" dist="30000" dir="5400000" algn="tl" rotWithShape="0">
                  <a:srgbClr val="000000">
                    <a:alpha val="30000"/>
                  </a:srgbClr>
                </a:outerShdw>
              </a:effectLst>
              <a:uLnTx/>
              <a:uFillTx/>
              <a:latin typeface="+mn-lt"/>
              <a:ea typeface="+mn-ea"/>
              <a:cs typeface="+mn-cs"/>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
        <p:nvSpPr>
          <p:cNvPr id="10" name="Rectangle 9"/>
          <p:cNvSpPr/>
          <p:nvPr/>
        </p:nvSpPr>
        <p:spPr>
          <a:xfrm>
            <a:off x="1066800" y="1828800"/>
            <a:ext cx="1828800" cy="523220"/>
          </a:xfrm>
          <a:prstGeom prst="rect">
            <a:avLst/>
          </a:prstGeom>
        </p:spPr>
        <p:txBody>
          <a:bodyPr wrap="square">
            <a:spAutoFit/>
          </a:bodyPr>
          <a:lstStyle/>
          <a:p>
            <a:r>
              <a:rPr lang="en-US" sz="2800" b="1" dirty="0" smtClean="0"/>
              <a:t>Example 2</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half" idx="1"/>
          </p:nvPr>
        </p:nvSpPr>
        <p:spPr/>
        <p:txBody>
          <a:bodyPr/>
          <a:lstStyle/>
          <a:p>
            <a:r>
              <a:rPr lang="en-US" dirty="0" smtClean="0"/>
              <a:t>3. </a:t>
            </a:r>
            <a:endParaRPr lang="en-US" dirty="0"/>
          </a:p>
        </p:txBody>
      </p:sp>
      <p:sp>
        <p:nvSpPr>
          <p:cNvPr id="5" name="Date Placeholder 4"/>
          <p:cNvSpPr>
            <a:spLocks noGrp="1"/>
          </p:cNvSpPr>
          <p:nvPr>
            <p:ph type="dt" sz="half" idx="10"/>
          </p:nvPr>
        </p:nvSpPr>
        <p:spPr/>
        <p:txBody>
          <a:bodyPr/>
          <a:lstStyle/>
          <a:p>
            <a:fld id="{801D700A-EE31-4931-BE40-55B0E57E7C96}" type="datetime1">
              <a:rPr lang="en-US" smtClean="0"/>
              <a:t>5/18/2017</a:t>
            </a:fld>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35</a:t>
            </a:fld>
            <a:endParaRPr lang="en-US"/>
          </a:p>
        </p:txBody>
      </p:sp>
      <p:pic>
        <p:nvPicPr>
          <p:cNvPr id="7" name="Picture 8" descr="scan0072"/>
          <p:cNvPicPr>
            <a:picLocks noGrp="1" noChangeAspect="1" noChangeArrowheads="1"/>
          </p:cNvPicPr>
          <p:nvPr>
            <p:ph sz="half" idx="1"/>
          </p:nvPr>
        </p:nvPicPr>
        <p:blipFill>
          <a:blip r:embed="rId2"/>
          <a:stretch>
            <a:fillRect/>
          </a:stretch>
        </p:blipFill>
        <p:spPr>
          <a:xfrm>
            <a:off x="2895600" y="1904999"/>
            <a:ext cx="2895600" cy="2392017"/>
          </a:xfrm>
          <a:noFill/>
          <a:ln/>
        </p:spPr>
      </p:pic>
    </p:spTree>
    <p:extLst>
      <p:ext uri="{BB962C8B-B14F-4D97-AF65-F5344CB8AC3E}">
        <p14:creationId xmlns:p14="http://schemas.microsoft.com/office/powerpoint/2010/main" val="2318372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Rectangle 7"/>
          <p:cNvSpPr>
            <a:spLocks noGrp="1" noChangeArrowheads="1"/>
          </p:cNvSpPr>
          <p:nvPr>
            <p:ph sz="half" idx="2"/>
          </p:nvPr>
        </p:nvSpPr>
        <p:spPr>
          <a:xfrm>
            <a:off x="533400" y="4191000"/>
            <a:ext cx="7772400" cy="2286000"/>
          </a:xfrm>
        </p:spPr>
        <p:txBody>
          <a:bodyPr/>
          <a:lstStyle/>
          <a:p>
            <a:r>
              <a:rPr lang="en-US" sz="2400" dirty="0">
                <a:latin typeface="Times New Roman" pitchFamily="18" charset="0"/>
              </a:rPr>
              <a:t>F = 3(n-1)-2l-h</a:t>
            </a:r>
          </a:p>
          <a:p>
            <a:r>
              <a:rPr lang="en-US" sz="2400" dirty="0">
                <a:latin typeface="Times New Roman" pitchFamily="18" charset="0"/>
              </a:rPr>
              <a:t>Here,  n = 6, l = 7 and h = 0.</a:t>
            </a:r>
          </a:p>
          <a:p>
            <a:r>
              <a:rPr lang="en-US" sz="2400" dirty="0">
                <a:latin typeface="Times New Roman" pitchFamily="18" charset="0"/>
              </a:rPr>
              <a:t>F = 3(6-1)-2(7) = 1</a:t>
            </a:r>
          </a:p>
          <a:p>
            <a:r>
              <a:rPr lang="en-US" sz="2400" dirty="0">
                <a:latin typeface="Times New Roman" pitchFamily="18" charset="0"/>
              </a:rPr>
              <a:t>I.e., one input to any one link will result in definite motion of all the links. </a:t>
            </a:r>
          </a:p>
        </p:txBody>
      </p:sp>
      <p:sp>
        <p:nvSpPr>
          <p:cNvPr id="5" name="Date Placeholder 4"/>
          <p:cNvSpPr>
            <a:spLocks noGrp="1"/>
          </p:cNvSpPr>
          <p:nvPr>
            <p:ph type="dt" sz="half" idx="10"/>
          </p:nvPr>
        </p:nvSpPr>
        <p:spPr/>
        <p:txBody>
          <a:bodyPr/>
          <a:lstStyle/>
          <a:p>
            <a:fld id="{FE45869A-3F25-4D88-8C5C-04A5E1B45936}" type="datetime1">
              <a:rPr lang="en-US" smtClean="0"/>
              <a:t>5/18/2017</a:t>
            </a:fld>
            <a:endParaRPr lang="en-US"/>
          </a:p>
        </p:txBody>
      </p:sp>
      <p:sp>
        <p:nvSpPr>
          <p:cNvPr id="7" name="Slide Number Placeholder 6"/>
          <p:cNvSpPr>
            <a:spLocks noGrp="1"/>
          </p:cNvSpPr>
          <p:nvPr>
            <p:ph type="sldNum" sz="quarter" idx="12"/>
          </p:nvPr>
        </p:nvSpPr>
        <p:spPr/>
        <p:txBody>
          <a:bodyPr/>
          <a:lstStyle/>
          <a:p>
            <a:fld id="{28A7318E-570B-4574-A069-6A7F29A2DBC0}" type="slidenum">
              <a:rPr lang="en-US" smtClean="0"/>
              <a:pPr/>
              <a:t>36</a:t>
            </a:fld>
            <a:endParaRPr lang="en-US"/>
          </a:p>
        </p:txBody>
      </p:sp>
      <p:sp>
        <p:nvSpPr>
          <p:cNvPr id="6" name="Rectangle 5"/>
          <p:cNvSpPr txBox="1">
            <a:spLocks noChangeArrowheads="1"/>
          </p:cNvSpPr>
          <p:nvPr/>
        </p:nvSpPr>
        <p:spPr>
          <a:xfrm>
            <a:off x="914400" y="304800"/>
            <a:ext cx="8229600" cy="1036638"/>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CONTD…</a:t>
            </a:r>
            <a:endParaRPr kumimoji="0" lang="en-US" sz="4000" b="1" i="0" u="none" strike="noStrike" kern="1200" cap="none" spc="0" normalizeH="0" baseline="0" noProof="0" dirty="0">
              <a:ln>
                <a:noFill/>
              </a:ln>
              <a:solidFill>
                <a:schemeClr val="dk1"/>
              </a:solidFill>
              <a:effectLst>
                <a:outerShdw blurRad="50000" dist="30000" dir="5400000" algn="tl" rotWithShape="0">
                  <a:srgbClr val="000000">
                    <a:alpha val="30000"/>
                  </a:srgbClr>
                </a:outerShdw>
              </a:effectLst>
              <a:uLnTx/>
              <a:uFillTx/>
              <a:latin typeface="+mn-lt"/>
              <a:ea typeface="+mn-ea"/>
              <a:cs typeface="+mn-cs"/>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
        <p:nvSpPr>
          <p:cNvPr id="10" name="Rectangle 9"/>
          <p:cNvSpPr/>
          <p:nvPr/>
        </p:nvSpPr>
        <p:spPr>
          <a:xfrm>
            <a:off x="1066800" y="1828800"/>
            <a:ext cx="1828800" cy="523220"/>
          </a:xfrm>
          <a:prstGeom prst="rect">
            <a:avLst/>
          </a:prstGeom>
        </p:spPr>
        <p:txBody>
          <a:bodyPr wrap="square">
            <a:spAutoFit/>
          </a:bodyPr>
          <a:lstStyle/>
          <a:p>
            <a:r>
              <a:rPr lang="en-US" sz="2800" b="1" dirty="0" smtClean="0"/>
              <a:t>Example 3</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4</a:t>
            </a:r>
            <a:endParaRPr lang="en-US" dirty="0"/>
          </a:p>
        </p:txBody>
      </p:sp>
      <p:sp>
        <p:nvSpPr>
          <p:cNvPr id="5" name="Date Placeholder 4"/>
          <p:cNvSpPr>
            <a:spLocks noGrp="1"/>
          </p:cNvSpPr>
          <p:nvPr>
            <p:ph type="dt" sz="half" idx="10"/>
          </p:nvPr>
        </p:nvSpPr>
        <p:spPr/>
        <p:txBody>
          <a:bodyPr/>
          <a:lstStyle/>
          <a:p>
            <a:fld id="{801D700A-EE31-4931-BE40-55B0E57E7C96}" type="datetime1">
              <a:rPr lang="en-US" smtClean="0"/>
              <a:t>5/18/2017</a:t>
            </a:fld>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37</a:t>
            </a:fld>
            <a:endParaRPr lang="en-US"/>
          </a:p>
        </p:txBody>
      </p:sp>
      <p:pic>
        <p:nvPicPr>
          <p:cNvPr id="7" name="Picture 8" descr="scan0075"/>
          <p:cNvPicPr>
            <a:picLocks noChangeAspect="1" noChangeArrowheads="1"/>
          </p:cNvPicPr>
          <p:nvPr/>
        </p:nvPicPr>
        <p:blipFill>
          <a:blip r:embed="rId2"/>
          <a:stretch>
            <a:fillRect/>
          </a:stretch>
        </p:blipFill>
        <p:spPr>
          <a:xfrm>
            <a:off x="1447799" y="2209800"/>
            <a:ext cx="4984831" cy="2895600"/>
          </a:xfrm>
          <a:prstGeom prst="rect">
            <a:avLst/>
          </a:prstGeom>
          <a:noFill/>
          <a:ln/>
        </p:spPr>
      </p:pic>
    </p:spTree>
    <p:extLst>
      <p:ext uri="{BB962C8B-B14F-4D97-AF65-F5344CB8AC3E}">
        <p14:creationId xmlns:p14="http://schemas.microsoft.com/office/powerpoint/2010/main" val="423958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9" name="Rectangle 7"/>
          <p:cNvSpPr>
            <a:spLocks noGrp="1" noChangeArrowheads="1"/>
          </p:cNvSpPr>
          <p:nvPr>
            <p:ph sz="half" idx="2"/>
          </p:nvPr>
        </p:nvSpPr>
        <p:spPr>
          <a:xfrm>
            <a:off x="838200" y="3048000"/>
            <a:ext cx="7543800" cy="1905000"/>
          </a:xfrm>
        </p:spPr>
        <p:txBody>
          <a:bodyPr>
            <a:normAutofit/>
          </a:bodyPr>
          <a:lstStyle/>
          <a:p>
            <a:r>
              <a:rPr lang="en-US" sz="2400" dirty="0">
                <a:latin typeface="Times New Roman" pitchFamily="18" charset="0"/>
              </a:rPr>
              <a:t>F = 3(n-1)-2l-h</a:t>
            </a:r>
          </a:p>
          <a:p>
            <a:r>
              <a:rPr lang="en-US" sz="2400" dirty="0">
                <a:latin typeface="Times New Roman" pitchFamily="18" charset="0"/>
              </a:rPr>
              <a:t>Here,  n = 6, l = 7 (at the intersection of 2, 3 and 4, two lower pairs are to be considered) and h = 0.</a:t>
            </a:r>
          </a:p>
          <a:p>
            <a:r>
              <a:rPr lang="en-US" sz="2400" dirty="0">
                <a:latin typeface="Times New Roman" pitchFamily="18" charset="0"/>
              </a:rPr>
              <a:t>F = 3(6-1)-2(7) = 1</a:t>
            </a:r>
          </a:p>
        </p:txBody>
      </p:sp>
      <p:sp>
        <p:nvSpPr>
          <p:cNvPr id="5" name="Date Placeholder 4"/>
          <p:cNvSpPr>
            <a:spLocks noGrp="1"/>
          </p:cNvSpPr>
          <p:nvPr>
            <p:ph type="dt" sz="half" idx="10"/>
          </p:nvPr>
        </p:nvSpPr>
        <p:spPr/>
        <p:txBody>
          <a:bodyPr/>
          <a:lstStyle/>
          <a:p>
            <a:fld id="{8C398E55-C641-4BF9-87FD-F2A909F0077D}" type="datetime1">
              <a:rPr lang="en-US" smtClean="0"/>
              <a:t>5/18/2017</a:t>
            </a:fld>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38</a:t>
            </a:fld>
            <a:endParaRPr lang="en-US"/>
          </a:p>
        </p:txBody>
      </p:sp>
      <p:sp>
        <p:nvSpPr>
          <p:cNvPr id="7" name="Rectangle 5"/>
          <p:cNvSpPr txBox="1">
            <a:spLocks noChangeArrowheads="1"/>
          </p:cNvSpPr>
          <p:nvPr/>
        </p:nvSpPr>
        <p:spPr>
          <a:xfrm>
            <a:off x="914400" y="304800"/>
            <a:ext cx="8229600" cy="1036638"/>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CONTD…</a:t>
            </a:r>
            <a:endParaRPr kumimoji="0" lang="en-US" sz="4000" b="1" i="0" u="none" strike="noStrike" kern="1200" cap="none" spc="0" normalizeH="0" baseline="0" noProof="0" dirty="0">
              <a:ln>
                <a:noFill/>
              </a:ln>
              <a:solidFill>
                <a:schemeClr val="dk1"/>
              </a:solidFill>
              <a:effectLst>
                <a:outerShdw blurRad="50000" dist="30000" dir="5400000" algn="tl" rotWithShape="0">
                  <a:srgbClr val="000000">
                    <a:alpha val="30000"/>
                  </a:srgbClr>
                </a:outerShdw>
              </a:effectLst>
              <a:uLnTx/>
              <a:uFillTx/>
              <a:latin typeface="+mn-lt"/>
              <a:ea typeface="+mn-ea"/>
              <a:cs typeface="+mn-cs"/>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
        <p:nvSpPr>
          <p:cNvPr id="10" name="Rectangle 9"/>
          <p:cNvSpPr/>
          <p:nvPr/>
        </p:nvSpPr>
        <p:spPr>
          <a:xfrm>
            <a:off x="1066800" y="1828800"/>
            <a:ext cx="1828800" cy="523220"/>
          </a:xfrm>
          <a:prstGeom prst="rect">
            <a:avLst/>
          </a:prstGeom>
        </p:spPr>
        <p:txBody>
          <a:bodyPr wrap="square">
            <a:spAutoFit/>
          </a:bodyPr>
          <a:lstStyle/>
          <a:p>
            <a:r>
              <a:rPr lang="en-US" sz="2800" b="1" dirty="0" smtClean="0"/>
              <a:t>Example 4</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620000" cy="1143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GB" sz="4000" dirty="0" smtClean="0"/>
              <a:t>Mechanism and Structure</a:t>
            </a:r>
          </a:p>
        </p:txBody>
      </p:sp>
      <p:sp>
        <p:nvSpPr>
          <p:cNvPr id="6" name="Content Placeholder 5"/>
          <p:cNvSpPr>
            <a:spLocks noGrp="1"/>
          </p:cNvSpPr>
          <p:nvPr>
            <p:ph idx="1"/>
          </p:nvPr>
        </p:nvSpPr>
        <p:spPr>
          <a:xfrm>
            <a:off x="685800" y="1469064"/>
            <a:ext cx="7848600" cy="5007936"/>
          </a:xfrm>
        </p:spPr>
        <p:txBody>
          <a:bodyPr>
            <a:normAutofit/>
          </a:bodyPr>
          <a:lstStyle/>
          <a:p>
            <a:pPr algn="just"/>
            <a:r>
              <a:rPr lang="en-US" dirty="0" smtClean="0"/>
              <a:t>The degree of freedom of an assembly of links completely predicts its character. </a:t>
            </a:r>
          </a:p>
          <a:p>
            <a:pPr algn="just"/>
            <a:r>
              <a:rPr lang="en-US" dirty="0" smtClean="0"/>
              <a:t>There are only three possibilities. </a:t>
            </a:r>
          </a:p>
          <a:p>
            <a:pPr algn="just"/>
            <a:r>
              <a:rPr lang="en-US" i="1" dirty="0" smtClean="0"/>
              <a:t>If the DOF is positive, it will be a </a:t>
            </a:r>
            <a:r>
              <a:rPr lang="en-US" b="1" i="1" dirty="0" smtClean="0"/>
              <a:t>mechanism</a:t>
            </a:r>
            <a:r>
              <a:rPr lang="en-US" i="1" dirty="0" smtClean="0"/>
              <a:t>, and the links </a:t>
            </a:r>
            <a:r>
              <a:rPr lang="en-US" dirty="0" smtClean="0"/>
              <a:t>will have relative motion. </a:t>
            </a:r>
          </a:p>
          <a:p>
            <a:pPr algn="just"/>
            <a:r>
              <a:rPr lang="en-US" i="1" dirty="0" smtClean="0"/>
              <a:t>If the DOF is exactly zero, then it will be a </a:t>
            </a:r>
            <a:r>
              <a:rPr lang="en-US" b="1" i="1" dirty="0" smtClean="0"/>
              <a:t>structure</a:t>
            </a:r>
            <a:r>
              <a:rPr lang="en-US" i="1" dirty="0" smtClean="0"/>
              <a:t>, and no </a:t>
            </a:r>
            <a:r>
              <a:rPr lang="en-US" dirty="0" smtClean="0"/>
              <a:t>motion is possible. </a:t>
            </a:r>
          </a:p>
          <a:p>
            <a:pPr marL="118872" indent="0" algn="just">
              <a:buNone/>
            </a:pPr>
            <a:endParaRPr lang="en-US" dirty="0"/>
          </a:p>
        </p:txBody>
      </p:sp>
      <p:sp>
        <p:nvSpPr>
          <p:cNvPr id="5" name="Date Placeholder 4"/>
          <p:cNvSpPr>
            <a:spLocks noGrp="1"/>
          </p:cNvSpPr>
          <p:nvPr>
            <p:ph type="dt" sz="half" idx="10"/>
          </p:nvPr>
        </p:nvSpPr>
        <p:spPr/>
        <p:txBody>
          <a:bodyPr/>
          <a:lstStyle/>
          <a:p>
            <a:fld id="{D2F3F6EF-A057-460F-B420-5EEF935FD534}"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39</a:t>
            </a:fld>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sz="2900" dirty="0" smtClean="0"/>
              <a:t>Mechanism:</a:t>
            </a:r>
          </a:p>
          <a:p>
            <a:pPr lvl="1" algn="just"/>
            <a:r>
              <a:rPr lang="en-US" sz="2700" dirty="0" smtClean="0"/>
              <a:t>It is a combination of rigid bodies capable of relative motion.</a:t>
            </a:r>
          </a:p>
          <a:p>
            <a:pPr lvl="1" algn="just"/>
            <a:endParaRPr lang="en-US" sz="2700" dirty="0"/>
          </a:p>
          <a:p>
            <a:pPr lvl="1" algn="just"/>
            <a:endParaRPr lang="en-US" sz="2700" dirty="0"/>
          </a:p>
          <a:p>
            <a:pPr algn="just"/>
            <a:endParaRPr lang="en-US" sz="2900" dirty="0"/>
          </a:p>
          <a:p>
            <a:endParaRPr lang="en-US" dirty="0"/>
          </a:p>
        </p:txBody>
      </p:sp>
      <p:sp>
        <p:nvSpPr>
          <p:cNvPr id="4" name="Date Placeholder 3"/>
          <p:cNvSpPr>
            <a:spLocks noGrp="1"/>
          </p:cNvSpPr>
          <p:nvPr>
            <p:ph type="dt" sz="half" idx="10"/>
          </p:nvPr>
        </p:nvSpPr>
        <p:spPr/>
        <p:txBody>
          <a:bodyPr/>
          <a:lstStyle/>
          <a:p>
            <a:fld id="{DE38F5BC-27A9-4CDA-94E3-53F12A690986}"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48000"/>
            <a:ext cx="4191000" cy="315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352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2"/>
          <a:srcRect/>
          <a:stretch>
            <a:fillRect/>
          </a:stretch>
        </p:blipFill>
        <p:spPr bwMode="auto">
          <a:xfrm>
            <a:off x="2971800" y="3310634"/>
            <a:ext cx="2667000" cy="2675131"/>
          </a:xfrm>
          <a:prstGeom prst="rect">
            <a:avLst/>
          </a:prstGeom>
          <a:noFill/>
          <a:ln w="9525">
            <a:noFill/>
            <a:miter lim="800000"/>
            <a:headEnd/>
            <a:tailEnd/>
          </a:ln>
          <a:effectLst/>
        </p:spPr>
      </p:pic>
      <p:pic>
        <p:nvPicPr>
          <p:cNvPr id="13317" name="Picture 5"/>
          <p:cNvPicPr>
            <a:picLocks noChangeAspect="1" noChangeArrowheads="1"/>
          </p:cNvPicPr>
          <p:nvPr/>
        </p:nvPicPr>
        <p:blipFill>
          <a:blip r:embed="rId3"/>
          <a:srcRect/>
          <a:stretch>
            <a:fillRect/>
          </a:stretch>
        </p:blipFill>
        <p:spPr bwMode="auto">
          <a:xfrm>
            <a:off x="5791200" y="3886200"/>
            <a:ext cx="2974219" cy="2099565"/>
          </a:xfrm>
          <a:prstGeom prst="rect">
            <a:avLst/>
          </a:prstGeom>
          <a:noFill/>
          <a:ln w="9525">
            <a:noFill/>
            <a:miter lim="800000"/>
            <a:headEnd/>
            <a:tailEnd/>
          </a:ln>
          <a:effectLst/>
        </p:spPr>
      </p:pic>
      <p:sp>
        <p:nvSpPr>
          <p:cNvPr id="2" name="Title 1"/>
          <p:cNvSpPr>
            <a:spLocks noGrp="1"/>
          </p:cNvSpPr>
          <p:nvPr>
            <p:ph type="title"/>
          </p:nvPr>
        </p:nvSpPr>
        <p:spPr>
          <a:xfrm>
            <a:off x="762000" y="228600"/>
            <a:ext cx="7620000" cy="1143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GB" dirty="0" smtClean="0"/>
              <a:t>CONTD…</a:t>
            </a:r>
          </a:p>
        </p:txBody>
      </p:sp>
      <p:pic>
        <p:nvPicPr>
          <p:cNvPr id="13314" name="Picture 2"/>
          <p:cNvPicPr>
            <a:picLocks noGrp="1" noChangeAspect="1" noChangeArrowheads="1"/>
          </p:cNvPicPr>
          <p:nvPr>
            <p:ph idx="1"/>
          </p:nvPr>
        </p:nvPicPr>
        <p:blipFill>
          <a:blip r:embed="rId4"/>
          <a:srcRect/>
          <a:stretch>
            <a:fillRect/>
          </a:stretch>
        </p:blipFill>
        <p:spPr bwMode="auto">
          <a:xfrm>
            <a:off x="277091" y="3429000"/>
            <a:ext cx="2660073" cy="264572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8105C48A-FD95-4425-856C-9E9BD869464A}"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40</a:t>
            </a:fld>
            <a:endParaRPr lang="en-US"/>
          </a:p>
        </p:txBody>
      </p:sp>
      <p:sp>
        <p:nvSpPr>
          <p:cNvPr id="3" name="Rectangle 2"/>
          <p:cNvSpPr/>
          <p:nvPr/>
        </p:nvSpPr>
        <p:spPr>
          <a:xfrm>
            <a:off x="609600" y="1905000"/>
            <a:ext cx="7924800" cy="1200329"/>
          </a:xfrm>
          <a:prstGeom prst="rect">
            <a:avLst/>
          </a:prstGeom>
        </p:spPr>
        <p:txBody>
          <a:bodyPr wrap="square">
            <a:spAutoFit/>
          </a:bodyPr>
          <a:lstStyle/>
          <a:p>
            <a:pPr marL="285750" indent="-285750" algn="just">
              <a:buFont typeface="Arial" pitchFamily="34" charset="0"/>
              <a:buChar char="•"/>
            </a:pPr>
            <a:r>
              <a:rPr lang="en-US" sz="2400" i="1" dirty="0"/>
              <a:t>If the DOF is negative, then it is a </a:t>
            </a:r>
            <a:r>
              <a:rPr lang="en-US" sz="2400" b="1" i="1" dirty="0"/>
              <a:t>preloaded structure</a:t>
            </a:r>
            <a:r>
              <a:rPr lang="en-US" sz="2400" i="1" dirty="0"/>
              <a:t>, which means </a:t>
            </a:r>
            <a:r>
              <a:rPr lang="en-US" sz="2400" dirty="0"/>
              <a:t>that no motion is possible and some stresses may also be present at the time of assembly.</a:t>
            </a:r>
          </a:p>
        </p:txBody>
      </p:sp>
      <p:pic>
        <p:nvPicPr>
          <p:cNvPr id="10" name="Picture 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24" name="Picture 8" descr="scan0069"/>
          <p:cNvPicPr>
            <a:picLocks noGrp="1" noChangeAspect="1" noChangeArrowheads="1"/>
          </p:cNvPicPr>
          <p:nvPr>
            <p:ph sz="half" idx="1"/>
          </p:nvPr>
        </p:nvPicPr>
        <p:blipFill>
          <a:blip r:embed="rId2"/>
          <a:stretch>
            <a:fillRect/>
          </a:stretch>
        </p:blipFill>
        <p:spPr>
          <a:xfrm>
            <a:off x="1752600" y="2352020"/>
            <a:ext cx="5713090" cy="2829580"/>
          </a:xfrm>
          <a:noFill/>
          <a:ln/>
        </p:spPr>
      </p:pic>
      <p:sp>
        <p:nvSpPr>
          <p:cNvPr id="5" name="Date Placeholder 4"/>
          <p:cNvSpPr>
            <a:spLocks noGrp="1"/>
          </p:cNvSpPr>
          <p:nvPr>
            <p:ph type="dt" sz="half" idx="10"/>
          </p:nvPr>
        </p:nvSpPr>
        <p:spPr/>
        <p:txBody>
          <a:bodyPr/>
          <a:lstStyle/>
          <a:p>
            <a:fld id="{032A340A-4FDC-460B-B700-94D0D0E65F59}" type="datetime1">
              <a:rPr lang="en-US" smtClean="0"/>
              <a:t>5/18/2017</a:t>
            </a:fld>
            <a:endParaRPr lang="en-US"/>
          </a:p>
        </p:txBody>
      </p:sp>
      <p:sp>
        <p:nvSpPr>
          <p:cNvPr id="7" name="Slide Number Placeholder 6"/>
          <p:cNvSpPr>
            <a:spLocks noGrp="1"/>
          </p:cNvSpPr>
          <p:nvPr>
            <p:ph type="sldNum" sz="quarter" idx="12"/>
          </p:nvPr>
        </p:nvSpPr>
        <p:spPr/>
        <p:txBody>
          <a:bodyPr/>
          <a:lstStyle/>
          <a:p>
            <a:fld id="{28A7318E-570B-4574-A069-6A7F29A2DBC0}" type="slidenum">
              <a:rPr lang="en-US" smtClean="0"/>
              <a:pPr/>
              <a:t>41</a:t>
            </a:fld>
            <a:endParaRPr lang="en-US"/>
          </a:p>
        </p:txBody>
      </p:sp>
      <p:sp>
        <p:nvSpPr>
          <p:cNvPr id="6" name="Rectangle 5"/>
          <p:cNvSpPr txBox="1">
            <a:spLocks noChangeArrowheads="1"/>
          </p:cNvSpPr>
          <p:nvPr/>
        </p:nvSpPr>
        <p:spPr>
          <a:xfrm>
            <a:off x="914400" y="304800"/>
            <a:ext cx="8229600" cy="1036638"/>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CONTD…</a:t>
            </a:r>
            <a:endParaRPr kumimoji="0" lang="en-US" sz="4000" b="1" i="0" u="none" strike="noStrike" kern="1200" cap="none" spc="0" normalizeH="0" baseline="0" noProof="0" dirty="0">
              <a:ln>
                <a:noFill/>
              </a:ln>
              <a:solidFill>
                <a:schemeClr val="dk1"/>
              </a:solidFill>
              <a:effectLst>
                <a:outerShdw blurRad="50000" dist="30000" dir="5400000" algn="tl" rotWithShape="0">
                  <a:srgbClr val="000000">
                    <a:alpha val="30000"/>
                  </a:srgbClr>
                </a:outerShdw>
              </a:effectLst>
              <a:uLnTx/>
              <a:uFillTx/>
              <a:latin typeface="+mn-lt"/>
              <a:ea typeface="+mn-ea"/>
              <a:cs typeface="+mn-cs"/>
            </a:endParaRP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
        <p:nvSpPr>
          <p:cNvPr id="10" name="Rectangle 9"/>
          <p:cNvSpPr/>
          <p:nvPr/>
        </p:nvSpPr>
        <p:spPr>
          <a:xfrm>
            <a:off x="1066800" y="1828800"/>
            <a:ext cx="1828800" cy="523220"/>
          </a:xfrm>
          <a:prstGeom prst="rect">
            <a:avLst/>
          </a:prstGeom>
        </p:spPr>
        <p:txBody>
          <a:bodyPr wrap="square">
            <a:spAutoFit/>
          </a:bodyPr>
          <a:lstStyle/>
          <a:p>
            <a:r>
              <a:rPr lang="en-US" sz="2800" b="1" dirty="0" smtClean="0"/>
              <a:t>Example 5</a:t>
            </a: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r>
              <a:rPr lang="en-US" dirty="0" err="1" smtClean="0"/>
              <a:t>soln</a:t>
            </a:r>
            <a:endParaRPr lang="en-US" dirty="0"/>
          </a:p>
        </p:txBody>
      </p:sp>
      <p:sp>
        <p:nvSpPr>
          <p:cNvPr id="5" name="Date Placeholder 4"/>
          <p:cNvSpPr>
            <a:spLocks noGrp="1"/>
          </p:cNvSpPr>
          <p:nvPr>
            <p:ph type="dt" sz="half" idx="10"/>
          </p:nvPr>
        </p:nvSpPr>
        <p:spPr/>
        <p:txBody>
          <a:bodyPr/>
          <a:lstStyle/>
          <a:p>
            <a:fld id="{801D700A-EE31-4931-BE40-55B0E57E7C96}" type="datetime1">
              <a:rPr lang="en-US" smtClean="0"/>
              <a:t>5/18/2017</a:t>
            </a:fld>
            <a:endParaRPr lang="en-US"/>
          </a:p>
        </p:txBody>
      </p:sp>
      <p:sp>
        <p:nvSpPr>
          <p:cNvPr id="6" name="Slide Number Placeholder 5"/>
          <p:cNvSpPr>
            <a:spLocks noGrp="1"/>
          </p:cNvSpPr>
          <p:nvPr>
            <p:ph type="sldNum" sz="quarter" idx="12"/>
          </p:nvPr>
        </p:nvSpPr>
        <p:spPr/>
        <p:txBody>
          <a:bodyPr/>
          <a:lstStyle/>
          <a:p>
            <a:fld id="{28A7318E-570B-4574-A069-6A7F29A2DBC0}" type="slidenum">
              <a:rPr lang="en-US" smtClean="0"/>
              <a:pPr/>
              <a:t>42</a:t>
            </a:fld>
            <a:endParaRPr lang="en-US"/>
          </a:p>
        </p:txBody>
      </p:sp>
      <p:sp>
        <p:nvSpPr>
          <p:cNvPr id="7" name="Rectangle 7"/>
          <p:cNvSpPr txBox="1">
            <a:spLocks noChangeArrowheads="1"/>
          </p:cNvSpPr>
          <p:nvPr/>
        </p:nvSpPr>
        <p:spPr>
          <a:xfrm>
            <a:off x="762000" y="3048000"/>
            <a:ext cx="7162800" cy="1905000"/>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sz="2400" smtClean="0">
                <a:latin typeface="Times New Roman" pitchFamily="18" charset="0"/>
              </a:rPr>
              <a:t>F = 3(n-1)-2l-h</a:t>
            </a:r>
          </a:p>
          <a:p>
            <a:r>
              <a:rPr lang="en-US" sz="2400" smtClean="0">
                <a:latin typeface="Times New Roman" pitchFamily="18" charset="0"/>
              </a:rPr>
              <a:t>Here, n = 11, l = 15 (two lower pairs at the intersection of </a:t>
            </a:r>
            <a:r>
              <a:rPr lang="en-US" sz="2400" u="sng" smtClean="0">
                <a:latin typeface="Times New Roman" pitchFamily="18" charset="0"/>
              </a:rPr>
              <a:t>3, 4, 6</a:t>
            </a:r>
            <a:r>
              <a:rPr lang="en-US" sz="2400" smtClean="0">
                <a:latin typeface="Times New Roman" pitchFamily="18" charset="0"/>
              </a:rPr>
              <a:t>; </a:t>
            </a:r>
            <a:r>
              <a:rPr lang="en-US" sz="2400" u="sng" smtClean="0">
                <a:latin typeface="Times New Roman" pitchFamily="18" charset="0"/>
              </a:rPr>
              <a:t>2, 4, 5</a:t>
            </a:r>
            <a:r>
              <a:rPr lang="en-US" sz="2400" smtClean="0">
                <a:latin typeface="Times New Roman" pitchFamily="18" charset="0"/>
              </a:rPr>
              <a:t>; </a:t>
            </a:r>
            <a:r>
              <a:rPr lang="en-US" sz="2400" u="sng" smtClean="0">
                <a:latin typeface="Times New Roman" pitchFamily="18" charset="0"/>
              </a:rPr>
              <a:t>5, 7, 8</a:t>
            </a:r>
            <a:r>
              <a:rPr lang="en-US" sz="2400" smtClean="0">
                <a:latin typeface="Times New Roman" pitchFamily="18" charset="0"/>
              </a:rPr>
              <a:t>; </a:t>
            </a:r>
            <a:r>
              <a:rPr lang="en-US" sz="2400" u="sng" smtClean="0">
                <a:latin typeface="Times New Roman" pitchFamily="18" charset="0"/>
              </a:rPr>
              <a:t>8, 10, 11</a:t>
            </a:r>
            <a:r>
              <a:rPr lang="en-US" sz="2400" smtClean="0">
                <a:latin typeface="Times New Roman" pitchFamily="18" charset="0"/>
              </a:rPr>
              <a:t>) and h = 0.</a:t>
            </a:r>
          </a:p>
          <a:p>
            <a:r>
              <a:rPr lang="en-US" sz="2400" smtClean="0">
                <a:latin typeface="Times New Roman" pitchFamily="18" charset="0"/>
              </a:rPr>
              <a:t>F = 3(11-1)-2(15) = 0 </a:t>
            </a:r>
            <a:endParaRPr lang="en-US" sz="2400" dirty="0">
              <a:latin typeface="Times New Roman" pitchFamily="18" charset="0"/>
            </a:endParaRPr>
          </a:p>
        </p:txBody>
      </p:sp>
    </p:spTree>
    <p:extLst>
      <p:ext uri="{BB962C8B-B14F-4D97-AF65-F5344CB8AC3E}">
        <p14:creationId xmlns:p14="http://schemas.microsoft.com/office/powerpoint/2010/main" val="23390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737CBAA-B8A7-4CE0-8E92-FE58D85203EC}" type="datetime1">
              <a:rPr lang="en-US" smtClean="0"/>
              <a:t>5/18/2017</a:t>
            </a:fld>
            <a:endParaRPr lang="en-US"/>
          </a:p>
        </p:txBody>
      </p:sp>
      <p:sp>
        <p:nvSpPr>
          <p:cNvPr id="7" name="Slide Number Placeholder 6"/>
          <p:cNvSpPr>
            <a:spLocks noGrp="1"/>
          </p:cNvSpPr>
          <p:nvPr>
            <p:ph type="sldNum" sz="quarter" idx="12"/>
          </p:nvPr>
        </p:nvSpPr>
        <p:spPr/>
        <p:txBody>
          <a:bodyPr/>
          <a:lstStyle/>
          <a:p>
            <a:fld id="{63D4247F-B967-4C1B-B677-68F5AF92E971}" type="slidenum">
              <a:rPr lang="en-US" smtClean="0"/>
              <a:pPr/>
              <a:t>43</a:t>
            </a:fld>
            <a:endParaRPr lang="en-US"/>
          </a:p>
        </p:txBody>
      </p:sp>
      <p:pic>
        <p:nvPicPr>
          <p:cNvPr id="163847" name="Picture 7" descr="scan0068"/>
          <p:cNvPicPr>
            <a:picLocks noGrp="1" noChangeAspect="1" noChangeArrowheads="1"/>
          </p:cNvPicPr>
          <p:nvPr>
            <p:ph type="body" idx="4294967295"/>
          </p:nvPr>
        </p:nvPicPr>
        <p:blipFill>
          <a:blip r:embed="rId2"/>
          <a:srcRect/>
          <a:stretch>
            <a:fillRect/>
          </a:stretch>
        </p:blipFill>
        <p:spPr>
          <a:xfrm>
            <a:off x="609600" y="1738745"/>
            <a:ext cx="8116887" cy="2133600"/>
          </a:xfrm>
          <a:noFill/>
          <a:ln/>
        </p:spPr>
      </p:pic>
      <p:sp>
        <p:nvSpPr>
          <p:cNvPr id="6" name="Rectangle 5"/>
          <p:cNvSpPr txBox="1">
            <a:spLocks noChangeArrowheads="1"/>
          </p:cNvSpPr>
          <p:nvPr/>
        </p:nvSpPr>
        <p:spPr>
          <a:xfrm>
            <a:off x="304800" y="304800"/>
            <a:ext cx="8229600" cy="1036638"/>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outerShdw blurRad="50000" dist="30000" dir="5400000" algn="tl" rotWithShape="0">
                    <a:srgbClr val="000000">
                      <a:alpha val="30000"/>
                    </a:srgbClr>
                  </a:outerShdw>
                </a:effectLst>
                <a:uLnTx/>
                <a:uFillTx/>
                <a:latin typeface="+mn-lt"/>
                <a:ea typeface="+mn-ea"/>
                <a:cs typeface="+mn-cs"/>
              </a:rPr>
              <a:t>CONTD…</a:t>
            </a:r>
            <a:endParaRPr kumimoji="0" lang="en-US" sz="4000" b="1" i="0" u="none" strike="noStrike" kern="1200" cap="none" spc="0" normalizeH="0" baseline="0" noProof="0" dirty="0">
              <a:ln>
                <a:noFill/>
              </a:ln>
              <a:solidFill>
                <a:schemeClr val="dk1"/>
              </a:solidFill>
              <a:effectLst>
                <a:outerShdw blurRad="50000" dist="30000" dir="5400000" algn="tl" rotWithShape="0">
                  <a:srgbClr val="000000">
                    <a:alpha val="30000"/>
                  </a:srgbClr>
                </a:outerShdw>
              </a:effectLst>
              <a:uLnTx/>
              <a:uFillTx/>
              <a:latin typeface="+mn-lt"/>
              <a:ea typeface="+mn-ea"/>
              <a:cs typeface="+mn-cs"/>
            </a:endParaRP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
        <p:nvSpPr>
          <p:cNvPr id="10" name="Rectangle 9"/>
          <p:cNvSpPr/>
          <p:nvPr/>
        </p:nvSpPr>
        <p:spPr>
          <a:xfrm>
            <a:off x="1066800" y="1828800"/>
            <a:ext cx="1828800" cy="523220"/>
          </a:xfrm>
          <a:prstGeom prst="rect">
            <a:avLst/>
          </a:prstGeom>
        </p:spPr>
        <p:txBody>
          <a:bodyPr wrap="square">
            <a:spAutoFit/>
          </a:bodyPr>
          <a:lstStyle/>
          <a:p>
            <a:r>
              <a:rPr lang="en-US" sz="2800" b="1" dirty="0" smtClean="0"/>
              <a:t>Example 6</a:t>
            </a:r>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4" name="Date Placeholder 3"/>
          <p:cNvSpPr>
            <a:spLocks noGrp="1"/>
          </p:cNvSpPr>
          <p:nvPr>
            <p:ph type="dt" sz="half" idx="10"/>
          </p:nvPr>
        </p:nvSpPr>
        <p:spPr/>
        <p:txBody>
          <a:bodyPr/>
          <a:lstStyle/>
          <a:p>
            <a:fld id="{F3B3EFF9-5C52-47C2-80CC-819D36CDD411}" type="datetime1">
              <a:rPr lang="en-US" smtClean="0"/>
              <a:t>5/18/2017</a:t>
            </a:fld>
            <a:endParaRPr lang="en-US"/>
          </a:p>
        </p:txBody>
      </p:sp>
      <p:sp>
        <p:nvSpPr>
          <p:cNvPr id="5" name="Slide Number Placeholder 4"/>
          <p:cNvSpPr>
            <a:spLocks noGrp="1"/>
          </p:cNvSpPr>
          <p:nvPr>
            <p:ph type="sldNum" sz="quarter" idx="12"/>
          </p:nvPr>
        </p:nvSpPr>
        <p:spPr/>
        <p:txBody>
          <a:bodyPr/>
          <a:lstStyle/>
          <a:p>
            <a:fld id="{63D4247F-B967-4C1B-B677-68F5AF92E971}" type="slidenum">
              <a:rPr lang="en-US" smtClean="0"/>
              <a:pPr/>
              <a:t>44</a:t>
            </a:fld>
            <a:endParaRPr lang="en-US"/>
          </a:p>
        </p:txBody>
      </p:sp>
      <p:graphicFrame>
        <p:nvGraphicFramePr>
          <p:cNvPr id="6" name="Group 20"/>
          <p:cNvGraphicFramePr>
            <a:graphicFrameLocks/>
          </p:cNvGraphicFramePr>
          <p:nvPr>
            <p:extLst>
              <p:ext uri="{D42A27DB-BD31-4B8C-83A1-F6EECF244321}">
                <p14:modId xmlns:p14="http://schemas.microsoft.com/office/powerpoint/2010/main" val="3859685790"/>
              </p:ext>
            </p:extLst>
          </p:nvPr>
        </p:nvGraphicFramePr>
        <p:xfrm>
          <a:off x="533400" y="2895600"/>
          <a:ext cx="7467600" cy="1858963"/>
        </p:xfrm>
        <a:graphic>
          <a:graphicData uri="http://schemas.openxmlformats.org/drawingml/2006/table">
            <a:tbl>
              <a:tblPr/>
              <a:tblGrid>
                <a:gridCol w="2489200"/>
                <a:gridCol w="2489200"/>
                <a:gridCol w="2489200"/>
              </a:tblGrid>
              <a:tr h="1858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F = 3(n-1)-2l-h</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Here, n = 4, l = 5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and h =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F = 3(4-1)-2(5) =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I.e., it is a structure</a:t>
                      </a:r>
                    </a:p>
                  </a:txBody>
                  <a:tcPr horzOverflow="overflow">
                    <a:lnL cap="flat">
                      <a:noFill/>
                    </a:lnL>
                    <a:lnR>
                      <a:noFill/>
                    </a:lnR>
                    <a:lnT cap="flat">
                      <a:noFill/>
                    </a:lnT>
                    <a:lnB cap="flat">
                      <a:noFill/>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(b)</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F = 3(n-1)-2l-h</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Here, n = 3, l = 2 </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and h = 1.</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F = 3(3-1)-2(2)-1 = 1</a:t>
                      </a: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a:noFill/>
                    </a:lnR>
                    <a:lnT cap="flat">
                      <a:noFill/>
                    </a:lnT>
                    <a:lnB cap="flat">
                      <a:noFill/>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F = 3(n-1)-2l-h</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Here, n = 3, l = 2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and h =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F = 3(3-1)-2(2)-1 = 1</a:t>
                      </a:r>
                    </a:p>
                  </a:txBody>
                  <a:tcPr horzOverflow="overflow">
                    <a:lnL>
                      <a:noFill/>
                    </a:lnL>
                    <a:lnR cap="flat">
                      <a:noFill/>
                    </a:lnR>
                    <a:lnT cap="flat">
                      <a:noFill/>
                    </a:lnT>
                    <a:lnB cap="flat">
                      <a:noFill/>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3754927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7467600" cy="4873752"/>
          </a:xfrm>
        </p:spPr>
        <p:txBody>
          <a:bodyPr>
            <a:normAutofit/>
          </a:bodyPr>
          <a:lstStyle/>
          <a:p>
            <a:pPr algn="ctr">
              <a:buNone/>
            </a:pPr>
            <a:endParaRPr lang="en-US" sz="9600" dirty="0" smtClean="0"/>
          </a:p>
          <a:p>
            <a:pPr algn="ctr">
              <a:buNone/>
            </a:pPr>
            <a:r>
              <a:rPr lang="en-US" sz="9600" dirty="0" smtClean="0"/>
              <a:t>THANK YOU</a:t>
            </a:r>
            <a:endParaRPr lang="en-US" sz="9600" dirty="0"/>
          </a:p>
        </p:txBody>
      </p:sp>
      <p:sp>
        <p:nvSpPr>
          <p:cNvPr id="4" name="Date Placeholder 3"/>
          <p:cNvSpPr>
            <a:spLocks noGrp="1"/>
          </p:cNvSpPr>
          <p:nvPr>
            <p:ph type="dt" sz="half" idx="10"/>
          </p:nvPr>
        </p:nvSpPr>
        <p:spPr/>
        <p:txBody>
          <a:bodyPr/>
          <a:lstStyle/>
          <a:p>
            <a:fld id="{1815443C-C7AE-4DF6-B4EB-E0E0C965A620}"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45</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CONTD...</a:t>
            </a:r>
            <a:endParaRPr lang="en-US" dirty="0"/>
          </a:p>
        </p:txBody>
      </p:sp>
      <p:sp>
        <p:nvSpPr>
          <p:cNvPr id="3" name="Content Placeholder 2"/>
          <p:cNvSpPr>
            <a:spLocks noGrp="1"/>
          </p:cNvSpPr>
          <p:nvPr>
            <p:ph idx="1"/>
          </p:nvPr>
        </p:nvSpPr>
        <p:spPr>
          <a:xfrm>
            <a:off x="457200" y="1676400"/>
            <a:ext cx="8001000" cy="4419600"/>
          </a:xfrm>
        </p:spPr>
        <p:txBody>
          <a:bodyPr>
            <a:normAutofit/>
          </a:bodyPr>
          <a:lstStyle/>
          <a:p>
            <a:pPr algn="just"/>
            <a:r>
              <a:rPr lang="en-US" sz="2900" dirty="0" smtClean="0"/>
              <a:t>A useful working definition of a </a:t>
            </a:r>
            <a:r>
              <a:rPr lang="en-US" sz="2900" b="1" dirty="0" smtClean="0"/>
              <a:t>mechanism</a:t>
            </a:r>
            <a:r>
              <a:rPr lang="en-US" sz="2900" dirty="0" smtClean="0"/>
              <a:t> is “</a:t>
            </a:r>
            <a:r>
              <a:rPr lang="en-US" sz="2900" i="1" dirty="0" smtClean="0"/>
              <a:t>A system of elements arranged to transmit </a:t>
            </a:r>
            <a:r>
              <a:rPr lang="en-US" sz="2900" b="1" dirty="0" smtClean="0"/>
              <a:t>motion</a:t>
            </a:r>
            <a:r>
              <a:rPr lang="en-US" sz="2900" dirty="0" smtClean="0"/>
              <a:t> </a:t>
            </a:r>
            <a:r>
              <a:rPr lang="en-US" sz="2900" i="1" dirty="0" smtClean="0"/>
              <a:t>in a predetermined fashion.” </a:t>
            </a:r>
            <a:endParaRPr lang="en-US" sz="2900" i="1" dirty="0" smtClean="0"/>
          </a:p>
          <a:p>
            <a:pPr marL="114300" indent="0" algn="just">
              <a:buNone/>
            </a:pPr>
            <a:endParaRPr lang="en-US" sz="2900" i="1" dirty="0" smtClean="0"/>
          </a:p>
          <a:p>
            <a:pPr algn="just"/>
            <a:r>
              <a:rPr lang="en-US" sz="2900" dirty="0" smtClean="0"/>
              <a:t>On the other hand, a </a:t>
            </a:r>
            <a:r>
              <a:rPr lang="en-US" sz="2900" b="1" i="1" dirty="0" smtClean="0"/>
              <a:t>machine</a:t>
            </a:r>
            <a:r>
              <a:rPr lang="en-US" sz="2900" dirty="0" smtClean="0"/>
              <a:t> is “</a:t>
            </a:r>
            <a:r>
              <a:rPr lang="en-US" sz="2900" i="1" dirty="0" smtClean="0"/>
              <a:t>A system of elements arranged to transmit</a:t>
            </a:r>
            <a:r>
              <a:rPr lang="en-US" sz="2900" dirty="0" smtClean="0"/>
              <a:t> </a:t>
            </a:r>
            <a:r>
              <a:rPr lang="en-US" sz="2900" b="1" dirty="0" smtClean="0"/>
              <a:t>motion and energy</a:t>
            </a:r>
            <a:r>
              <a:rPr lang="en-US" sz="2900" dirty="0" smtClean="0"/>
              <a:t> </a:t>
            </a:r>
            <a:r>
              <a:rPr lang="en-US" sz="2900" i="1" dirty="0" smtClean="0"/>
              <a:t>in a predetermined fashion.” </a:t>
            </a:r>
          </a:p>
          <a:p>
            <a:pPr algn="just"/>
            <a:endParaRPr lang="en-US" sz="2900" i="1" dirty="0"/>
          </a:p>
          <a:p>
            <a:pPr algn="just"/>
            <a:endParaRPr lang="en-US" sz="2900" i="1" dirty="0" smtClean="0"/>
          </a:p>
          <a:p>
            <a:pPr algn="just"/>
            <a:endParaRPr lang="en-US" sz="2900" dirty="0" smtClean="0"/>
          </a:p>
        </p:txBody>
      </p:sp>
      <p:sp>
        <p:nvSpPr>
          <p:cNvPr id="5" name="Date Placeholder 4"/>
          <p:cNvSpPr>
            <a:spLocks noGrp="1"/>
          </p:cNvSpPr>
          <p:nvPr>
            <p:ph type="dt" sz="half" idx="10"/>
          </p:nvPr>
        </p:nvSpPr>
        <p:spPr/>
        <p:txBody>
          <a:bodyPr/>
          <a:lstStyle/>
          <a:p>
            <a:fld id="{F3AC39DD-59BA-45C3-B1E5-90979F3E4F4D}"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5</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CONTD...</a:t>
            </a:r>
            <a:endParaRPr lang="en-US" sz="4000" dirty="0"/>
          </a:p>
        </p:txBody>
      </p:sp>
      <p:sp>
        <p:nvSpPr>
          <p:cNvPr id="23" name="Date Placeholder 22"/>
          <p:cNvSpPr>
            <a:spLocks noGrp="1"/>
          </p:cNvSpPr>
          <p:nvPr>
            <p:ph type="dt" sz="half" idx="10"/>
          </p:nvPr>
        </p:nvSpPr>
        <p:spPr/>
        <p:txBody>
          <a:bodyPr/>
          <a:lstStyle/>
          <a:p>
            <a:fld id="{6D0EDA5A-886A-4996-8564-1B2E14CC6485}"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z="2000" smtClean="0"/>
              <a:pPr>
                <a:defRPr/>
              </a:pPr>
              <a:t>6</a:t>
            </a:fld>
            <a:endParaRPr lang="en-US" sz="2000"/>
          </a:p>
        </p:txBody>
      </p:sp>
      <p:grpSp>
        <p:nvGrpSpPr>
          <p:cNvPr id="3" name="Group 14"/>
          <p:cNvGrpSpPr>
            <a:grpSpLocks/>
          </p:cNvGrpSpPr>
          <p:nvPr/>
        </p:nvGrpSpPr>
        <p:grpSpPr bwMode="auto">
          <a:xfrm>
            <a:off x="5562600" y="1600200"/>
            <a:ext cx="3205370" cy="1844675"/>
            <a:chOff x="288" y="768"/>
            <a:chExt cx="2160" cy="1354"/>
          </a:xfrm>
        </p:grpSpPr>
        <p:pic>
          <p:nvPicPr>
            <p:cNvPr id="7" name="Picture 3"/>
            <p:cNvPicPr>
              <a:picLocks noChangeAspect="1" noChangeArrowheads="1"/>
            </p:cNvPicPr>
            <p:nvPr/>
          </p:nvPicPr>
          <p:blipFill>
            <a:blip r:embed="rId2" cstate="print">
              <a:lum bright="20000"/>
            </a:blip>
            <a:srcRect/>
            <a:stretch>
              <a:fillRect/>
            </a:stretch>
          </p:blipFill>
          <p:spPr bwMode="auto">
            <a:xfrm>
              <a:off x="288" y="768"/>
              <a:ext cx="2160" cy="1069"/>
            </a:xfrm>
            <a:prstGeom prst="rect">
              <a:avLst/>
            </a:prstGeom>
            <a:noFill/>
            <a:ln w="9525">
              <a:noFill/>
              <a:miter lim="800000"/>
              <a:headEnd/>
              <a:tailEnd/>
            </a:ln>
          </p:spPr>
        </p:pic>
        <p:sp>
          <p:nvSpPr>
            <p:cNvPr id="8" name="Text Box 11"/>
            <p:cNvSpPr txBox="1">
              <a:spLocks noChangeArrowheads="1"/>
            </p:cNvSpPr>
            <p:nvPr/>
          </p:nvSpPr>
          <p:spPr bwMode="auto">
            <a:xfrm>
              <a:off x="904" y="1872"/>
              <a:ext cx="1112" cy="250"/>
            </a:xfrm>
            <a:prstGeom prst="rect">
              <a:avLst/>
            </a:prstGeom>
            <a:noFill/>
            <a:ln w="9525">
              <a:noFill/>
              <a:miter lim="800000"/>
              <a:headEnd/>
              <a:tailEnd/>
            </a:ln>
          </p:spPr>
          <p:txBody>
            <a:bodyPr wrap="square">
              <a:spAutoFit/>
            </a:bodyPr>
            <a:lstStyle/>
            <a:p>
              <a:pPr>
                <a:spcBef>
                  <a:spcPct val="50000"/>
                </a:spcBef>
              </a:pPr>
              <a:r>
                <a:rPr lang="en-US" sz="2000" dirty="0"/>
                <a:t>Can crusher</a:t>
              </a:r>
            </a:p>
          </p:txBody>
        </p:sp>
      </p:grpSp>
      <p:grpSp>
        <p:nvGrpSpPr>
          <p:cNvPr id="5" name="Group 15"/>
          <p:cNvGrpSpPr>
            <a:grpSpLocks/>
          </p:cNvGrpSpPr>
          <p:nvPr/>
        </p:nvGrpSpPr>
        <p:grpSpPr bwMode="auto">
          <a:xfrm>
            <a:off x="321772" y="1829456"/>
            <a:ext cx="2743200" cy="2454275"/>
            <a:chOff x="3264" y="768"/>
            <a:chExt cx="1920" cy="1738"/>
          </a:xfrm>
        </p:grpSpPr>
        <p:pic>
          <p:nvPicPr>
            <p:cNvPr id="10" name="Picture 5"/>
            <p:cNvPicPr>
              <a:picLocks noChangeAspect="1" noChangeArrowheads="1"/>
            </p:cNvPicPr>
            <p:nvPr/>
          </p:nvPicPr>
          <p:blipFill>
            <a:blip r:embed="rId3" cstate="print"/>
            <a:srcRect l="7500"/>
            <a:stretch>
              <a:fillRect/>
            </a:stretch>
          </p:blipFill>
          <p:spPr bwMode="auto">
            <a:xfrm>
              <a:off x="3264" y="768"/>
              <a:ext cx="1920" cy="1450"/>
            </a:xfrm>
            <a:prstGeom prst="rect">
              <a:avLst/>
            </a:prstGeom>
            <a:noFill/>
            <a:ln w="9525">
              <a:noFill/>
              <a:miter lim="800000"/>
              <a:headEnd/>
              <a:tailEnd/>
            </a:ln>
          </p:spPr>
        </p:pic>
        <p:sp>
          <p:nvSpPr>
            <p:cNvPr id="11" name="Text Box 12"/>
            <p:cNvSpPr txBox="1">
              <a:spLocks noChangeArrowheads="1"/>
            </p:cNvSpPr>
            <p:nvPr/>
          </p:nvSpPr>
          <p:spPr bwMode="auto">
            <a:xfrm>
              <a:off x="3936" y="2256"/>
              <a:ext cx="1104" cy="250"/>
            </a:xfrm>
            <a:prstGeom prst="rect">
              <a:avLst/>
            </a:prstGeom>
            <a:noFill/>
            <a:ln w="9525">
              <a:noFill/>
              <a:miter lim="800000"/>
              <a:headEnd/>
              <a:tailEnd/>
            </a:ln>
          </p:spPr>
          <p:txBody>
            <a:bodyPr>
              <a:spAutoFit/>
            </a:bodyPr>
            <a:lstStyle/>
            <a:p>
              <a:pPr>
                <a:spcBef>
                  <a:spcPct val="50000"/>
                </a:spcBef>
              </a:pPr>
              <a:r>
                <a:rPr lang="en-US" sz="2000"/>
                <a:t>Simple press</a:t>
              </a:r>
            </a:p>
          </p:txBody>
        </p:sp>
      </p:grpSp>
      <p:sp>
        <p:nvSpPr>
          <p:cNvPr id="12" name="Rectangle 11"/>
          <p:cNvSpPr/>
          <p:nvPr/>
        </p:nvSpPr>
        <p:spPr>
          <a:xfrm>
            <a:off x="377190" y="1510989"/>
            <a:ext cx="3352800" cy="400110"/>
          </a:xfrm>
          <a:prstGeom prst="rect">
            <a:avLst/>
          </a:prstGeom>
        </p:spPr>
        <p:txBody>
          <a:bodyPr wrap="square">
            <a:spAutoFit/>
          </a:bodyPr>
          <a:lstStyle/>
          <a:p>
            <a:pPr marL="342900" indent="-342900">
              <a:buFont typeface="Arial" pitchFamily="34" charset="0"/>
              <a:buChar char="•"/>
            </a:pPr>
            <a:r>
              <a:rPr lang="en-US" sz="2000" dirty="0" smtClean="0"/>
              <a:t>Examples on mechanism</a:t>
            </a:r>
            <a:endParaRPr lang="en-US" sz="2000" dirty="0"/>
          </a:p>
        </p:txBody>
      </p:sp>
      <p:grpSp>
        <p:nvGrpSpPr>
          <p:cNvPr id="13" name="Group 17"/>
          <p:cNvGrpSpPr>
            <a:grpSpLocks/>
          </p:cNvGrpSpPr>
          <p:nvPr/>
        </p:nvGrpSpPr>
        <p:grpSpPr bwMode="auto">
          <a:xfrm>
            <a:off x="533400" y="4267200"/>
            <a:ext cx="4047858" cy="1930254"/>
            <a:chOff x="192" y="432"/>
            <a:chExt cx="2784" cy="1465"/>
          </a:xfrm>
        </p:grpSpPr>
        <p:pic>
          <p:nvPicPr>
            <p:cNvPr id="14" name="Picture 3"/>
            <p:cNvPicPr>
              <a:picLocks noChangeAspect="1" noChangeArrowheads="1"/>
            </p:cNvPicPr>
            <p:nvPr/>
          </p:nvPicPr>
          <p:blipFill>
            <a:blip r:embed="rId4" cstate="print"/>
            <a:srcRect/>
            <a:stretch>
              <a:fillRect/>
            </a:stretch>
          </p:blipFill>
          <p:spPr bwMode="auto">
            <a:xfrm>
              <a:off x="192" y="432"/>
              <a:ext cx="2784" cy="1388"/>
            </a:xfrm>
            <a:prstGeom prst="rect">
              <a:avLst/>
            </a:prstGeom>
            <a:noFill/>
            <a:ln w="9525">
              <a:noFill/>
              <a:miter lim="800000"/>
              <a:headEnd/>
              <a:tailEnd/>
            </a:ln>
          </p:spPr>
        </p:pic>
        <p:sp>
          <p:nvSpPr>
            <p:cNvPr id="15" name="Text Box 14"/>
            <p:cNvSpPr txBox="1">
              <a:spLocks noChangeArrowheads="1"/>
            </p:cNvSpPr>
            <p:nvPr/>
          </p:nvSpPr>
          <p:spPr bwMode="auto">
            <a:xfrm>
              <a:off x="192" y="1126"/>
              <a:ext cx="1572" cy="771"/>
            </a:xfrm>
            <a:prstGeom prst="rect">
              <a:avLst/>
            </a:prstGeom>
            <a:noFill/>
            <a:ln w="9525">
              <a:noFill/>
              <a:miter lim="800000"/>
              <a:headEnd/>
              <a:tailEnd/>
            </a:ln>
          </p:spPr>
          <p:txBody>
            <a:bodyPr wrap="square">
              <a:spAutoFit/>
            </a:bodyPr>
            <a:lstStyle/>
            <a:p>
              <a:pPr>
                <a:spcBef>
                  <a:spcPct val="50000"/>
                </a:spcBef>
              </a:pPr>
              <a:r>
                <a:rPr lang="en-US" sz="2000" dirty="0"/>
                <a:t>Moves packages from an assembly bench to a conveyor</a:t>
              </a:r>
            </a:p>
          </p:txBody>
        </p:sp>
      </p:grpSp>
      <p:grpSp>
        <p:nvGrpSpPr>
          <p:cNvPr id="16" name="Group 16"/>
          <p:cNvGrpSpPr>
            <a:grpSpLocks/>
          </p:cNvGrpSpPr>
          <p:nvPr/>
        </p:nvGrpSpPr>
        <p:grpSpPr bwMode="auto">
          <a:xfrm>
            <a:off x="3505200" y="1600200"/>
            <a:ext cx="2381076" cy="2562225"/>
            <a:chOff x="1680" y="1728"/>
            <a:chExt cx="1627" cy="1854"/>
          </a:xfrm>
        </p:grpSpPr>
        <p:pic>
          <p:nvPicPr>
            <p:cNvPr id="17" name="Picture 7"/>
            <p:cNvPicPr>
              <a:picLocks noChangeAspect="1" noChangeArrowheads="1"/>
            </p:cNvPicPr>
            <p:nvPr/>
          </p:nvPicPr>
          <p:blipFill>
            <a:blip r:embed="rId5" cstate="print">
              <a:lum bright="20000"/>
            </a:blip>
            <a:srcRect/>
            <a:stretch>
              <a:fillRect/>
            </a:stretch>
          </p:blipFill>
          <p:spPr bwMode="auto">
            <a:xfrm>
              <a:off x="1680" y="1728"/>
              <a:ext cx="1627" cy="1854"/>
            </a:xfrm>
            <a:prstGeom prst="rect">
              <a:avLst/>
            </a:prstGeom>
            <a:noFill/>
            <a:ln w="9525">
              <a:noFill/>
              <a:miter lim="800000"/>
              <a:headEnd/>
              <a:tailEnd/>
            </a:ln>
          </p:spPr>
        </p:pic>
        <p:sp>
          <p:nvSpPr>
            <p:cNvPr id="18" name="Text Box 13"/>
            <p:cNvSpPr txBox="1">
              <a:spLocks noChangeArrowheads="1"/>
            </p:cNvSpPr>
            <p:nvPr/>
          </p:nvSpPr>
          <p:spPr bwMode="auto">
            <a:xfrm>
              <a:off x="1680" y="1968"/>
              <a:ext cx="1440" cy="446"/>
            </a:xfrm>
            <a:prstGeom prst="rect">
              <a:avLst/>
            </a:prstGeom>
            <a:noFill/>
            <a:ln w="9525">
              <a:noFill/>
              <a:miter lim="800000"/>
              <a:headEnd/>
              <a:tailEnd/>
            </a:ln>
          </p:spPr>
          <p:txBody>
            <a:bodyPr>
              <a:spAutoFit/>
            </a:bodyPr>
            <a:lstStyle/>
            <a:p>
              <a:pPr>
                <a:spcBef>
                  <a:spcPct val="50000"/>
                </a:spcBef>
              </a:pPr>
              <a:r>
                <a:rPr lang="en-US" sz="2000" dirty="0"/>
                <a:t>Rear-window wiper</a:t>
              </a:r>
            </a:p>
          </p:txBody>
        </p:sp>
      </p:grpSp>
      <p:grpSp>
        <p:nvGrpSpPr>
          <p:cNvPr id="20" name="Group 12"/>
          <p:cNvGrpSpPr>
            <a:grpSpLocks/>
          </p:cNvGrpSpPr>
          <p:nvPr/>
        </p:nvGrpSpPr>
        <p:grpSpPr bwMode="auto">
          <a:xfrm>
            <a:off x="5715000" y="3733800"/>
            <a:ext cx="3124200" cy="2222094"/>
            <a:chOff x="912" y="2001"/>
            <a:chExt cx="2592" cy="1847"/>
          </a:xfrm>
        </p:grpSpPr>
        <p:pic>
          <p:nvPicPr>
            <p:cNvPr id="21" name="Picture 3"/>
            <p:cNvPicPr>
              <a:picLocks noChangeAspect="1" noChangeArrowheads="1"/>
            </p:cNvPicPr>
            <p:nvPr/>
          </p:nvPicPr>
          <p:blipFill>
            <a:blip r:embed="rId6" cstate="print"/>
            <a:srcRect/>
            <a:stretch>
              <a:fillRect/>
            </a:stretch>
          </p:blipFill>
          <p:spPr bwMode="auto">
            <a:xfrm>
              <a:off x="960" y="2160"/>
              <a:ext cx="2544" cy="1688"/>
            </a:xfrm>
            <a:prstGeom prst="rect">
              <a:avLst/>
            </a:prstGeom>
            <a:noFill/>
            <a:ln w="9525">
              <a:noFill/>
              <a:miter lim="800000"/>
              <a:headEnd/>
              <a:tailEnd/>
            </a:ln>
          </p:spPr>
        </p:pic>
        <p:sp>
          <p:nvSpPr>
            <p:cNvPr id="22" name="Text Box 9"/>
            <p:cNvSpPr txBox="1">
              <a:spLocks noChangeArrowheads="1"/>
            </p:cNvSpPr>
            <p:nvPr/>
          </p:nvSpPr>
          <p:spPr bwMode="auto">
            <a:xfrm>
              <a:off x="912" y="2001"/>
              <a:ext cx="1960" cy="588"/>
            </a:xfrm>
            <a:prstGeom prst="rect">
              <a:avLst/>
            </a:prstGeom>
            <a:noFill/>
            <a:ln w="9525">
              <a:noFill/>
              <a:miter lim="800000"/>
              <a:headEnd/>
              <a:tailEnd/>
            </a:ln>
          </p:spPr>
          <p:txBody>
            <a:bodyPr wrap="square">
              <a:spAutoFit/>
            </a:bodyPr>
            <a:lstStyle/>
            <a:p>
              <a:pPr>
                <a:spcBef>
                  <a:spcPct val="50000"/>
                </a:spcBef>
              </a:pPr>
              <a:r>
                <a:rPr lang="en-US" sz="2000" dirty="0"/>
                <a:t>Device to close the top flap of boxes</a:t>
              </a:r>
            </a:p>
          </p:txBody>
        </p:sp>
      </p:grpSp>
      <p:pic>
        <p:nvPicPr>
          <p:cNvPr id="25" name="Picture 24"/>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normAutofit/>
          </a:bodyPr>
          <a:lstStyle/>
          <a:p>
            <a:r>
              <a:rPr lang="en-GB" dirty="0" smtClean="0"/>
              <a:t>CONTD...</a:t>
            </a:r>
            <a:endParaRPr lang="en-US" dirty="0"/>
          </a:p>
        </p:txBody>
      </p:sp>
      <p:sp>
        <p:nvSpPr>
          <p:cNvPr id="17" name="Date Placeholder 16"/>
          <p:cNvSpPr>
            <a:spLocks noGrp="1"/>
          </p:cNvSpPr>
          <p:nvPr>
            <p:ph type="dt" sz="half" idx="10"/>
          </p:nvPr>
        </p:nvSpPr>
        <p:spPr/>
        <p:txBody>
          <a:bodyPr/>
          <a:lstStyle/>
          <a:p>
            <a:fld id="{959A66F5-B456-468C-BF13-483FC79F3424}" type="datetime1">
              <a:rPr lang="en-US" smtClean="0"/>
              <a:t>5/18/2017</a:t>
            </a:fld>
            <a:endParaRPr lang="en-US"/>
          </a:p>
        </p:txBody>
      </p:sp>
      <p:sp>
        <p:nvSpPr>
          <p:cNvPr id="4" name="Slide Number Placeholder 3"/>
          <p:cNvSpPr>
            <a:spLocks noGrp="1"/>
          </p:cNvSpPr>
          <p:nvPr>
            <p:ph type="sldNum" sz="quarter" idx="12"/>
          </p:nvPr>
        </p:nvSpPr>
        <p:spPr/>
        <p:txBody>
          <a:bodyPr/>
          <a:lstStyle/>
          <a:p>
            <a:pPr>
              <a:defRPr/>
            </a:pPr>
            <a:fld id="{63273BE1-1E34-4D44-BAD7-C4689BA2DDF4}" type="slidenum">
              <a:rPr lang="en-US" smtClean="0"/>
              <a:pPr>
                <a:defRPr/>
              </a:pPr>
              <a:t>7</a:t>
            </a:fld>
            <a:endParaRPr lang="en-US" dirty="0"/>
          </a:p>
        </p:txBody>
      </p:sp>
      <p:pic>
        <p:nvPicPr>
          <p:cNvPr id="3076" name="Picture 4" descr="http://www.wilkinsonplus.com/content/ebiz/wilkinsonplus/invt/0271379/0271379_l.jpg"/>
          <p:cNvPicPr>
            <a:picLocks noChangeAspect="1" noChangeArrowheads="1"/>
          </p:cNvPicPr>
          <p:nvPr/>
        </p:nvPicPr>
        <p:blipFill>
          <a:blip r:embed="rId2" cstate="print"/>
          <a:srcRect/>
          <a:stretch>
            <a:fillRect/>
          </a:stretch>
        </p:blipFill>
        <p:spPr bwMode="auto">
          <a:xfrm>
            <a:off x="5562601" y="1523998"/>
            <a:ext cx="2057400" cy="2057401"/>
          </a:xfrm>
          <a:prstGeom prst="rect">
            <a:avLst/>
          </a:prstGeom>
          <a:noFill/>
        </p:spPr>
      </p:pic>
      <p:sp>
        <p:nvSpPr>
          <p:cNvPr id="8" name="Text Box 8"/>
          <p:cNvSpPr txBox="1">
            <a:spLocks noChangeArrowheads="1"/>
          </p:cNvSpPr>
          <p:nvPr/>
        </p:nvSpPr>
        <p:spPr bwMode="auto">
          <a:xfrm>
            <a:off x="5791200" y="3429000"/>
            <a:ext cx="2057400" cy="427038"/>
          </a:xfrm>
          <a:prstGeom prst="rect">
            <a:avLst/>
          </a:prstGeom>
          <a:noFill/>
          <a:ln w="9525">
            <a:noFill/>
            <a:miter lim="800000"/>
            <a:headEnd/>
            <a:tailEnd/>
          </a:ln>
        </p:spPr>
        <p:txBody>
          <a:bodyPr wrap="square">
            <a:spAutoFit/>
          </a:bodyPr>
          <a:lstStyle/>
          <a:p>
            <a:pPr>
              <a:spcBef>
                <a:spcPct val="50000"/>
              </a:spcBef>
            </a:pPr>
            <a:r>
              <a:rPr lang="en-GB" sz="2200" dirty="0" smtClean="0"/>
              <a:t>Food Blender</a:t>
            </a:r>
            <a:endParaRPr lang="en-US" sz="2200" dirty="0"/>
          </a:p>
        </p:txBody>
      </p:sp>
      <p:sp>
        <p:nvSpPr>
          <p:cNvPr id="3078" name="AutoShape 6" descr="data:image/jpeg;base64,/9j/4AAQSkZJRgABAQAAAQABAAD/2wCEAAkGBhMSERUUEhQVFRUWFxgZGBgYFxgaGhgeHxkcGxYcHRoaGyYfGBojGRgZIC8gJCcpLCwsFx8xNTAqNSYrLCkBCQoKDgwOGg8PGikfHB0pLCksKSkpKSwsKSksKSksKSksKiwtKSktKSksLCwpLCwsKSksLCkpKS4sLDApNSkpLP/AABEIAMkA+wMBIgACEQEDEQH/xAAcAAEAAgMBAQEAAAAAAAAAAAAABQYDBAcCAQj/xABCEAACAQIEAwYCBwYFAgcAAAABAhEAAwQSITEFQVEGEyJhcYEykQdCUmKhscEUI3KCktFTsuHw8RUzFiRUc6Kj0//EABgBAQEBAQEAAAAAAAAAAAAAAAABAgME/8QAJREBAQACAgAGAQUAAAAAAAAAAAECESExAxIiQVGR8AQTI2Fx/9oADAMBAAIRAxEAPwDuNKUoFKUoFKUoFKUoFKUoFKUoFKUoFKUoFKUoFKUoFKUoFKUoFKUoFKUoFKUoFKUoFKUoFKVAX+NJnYM0QSI5aGDQT9KpvEu0mVSLLEO2ikagHrB0rUwl8t4rpY3AYJzHQ7gqdwCIPvQX2sd3EqujMBPUiqpe7SXUnUnp4d/wrRsY92zSpEnQkEbjUEnnM60F9pUFgu1CSEuApoBmOqz5ncepqat3Vb4SD6GaD2aquH7Z96huWwAoJUggkqQY1giPWrJi8SttGZiAACdfIVyrhGAxGYG2jieeUx76Qao6Vw/jSXY+qx2HI+h5+mh8qkaotxGtMBcAtOR623/QGpTh3HmXQhmAMEatH8L/AKN86gs1K827gYAjY16oFKUoFKUoFKUoFKUoFKUoFKUoFKUoFKUoFKUoI7tFiXt4a69v4gunl1PsJPtVXwGL77DozGWHhJ56bfgavJrl3/Uxh7+It5QbZuMI2iGMR000qjcuYJA4YkkjaYrLbvEHMFzlQNImYmD7Tv6dKy8PvWGtNdcooVoLXHCgA/DvzOu3Sofif0nYHDHws19h9W0pUf1vBj0BoJi3iGZRmWGJjRtPIE8j+dZLdkgn4Y5zuageyfbhMc1xGtujBS3jcOzKX1WQqkqsqRIkbTAEWbxFlUDxEHSN4Ek9NtfOag0WxiqRlQN4oJLExsYiOk8zXzH8XuraZ7KgkEeEFlkExPgIJgxz51uNwwEnvDAPtt+R3qH4li1tqylT3beA5ZJgnefLQ0Fa4n2lxYBPeW7R+6FDf1GX/GpT6JRir2Iu37ly46yEJZ2IAgsdCdTOQe5qJ47gsNhYe5nuI2oVQQAPvMATHoPcVL/Rz26m6lo27dq1dOVEUEnMdjmjWYAJJJ+VW6MZlll5cZb/AI6P2h4WL9hljxASh6MNvnt71R+yVx1e4BrmAMNGhGhInbSukvsY6VQcPAxTOFyNJF230nZlPNCfkTHSoLnwm7mt+c6+VbtRHCbkOV6ial6BSlKBSlKBSlKBSlKBSlKBSlKBSlKBSlKBSlKBXG+NN/5m9/7tz/Ma6zxPilvD2zcuEhQCdAWOmpgDUwNfQE8q47jsQHu3HEwzswnQwWJGnLerBrdo2IwAj/1Kk+YFpp/zVXuJcFFsBpMMAyqNCQQN43B5HferRjrZexZQAHNiLgIJiR3EEAwfFrppuBWvguGHRrmoUnu15ATGafrHoeX5Bt9n8YLGGQ5Ldu8hIDACecz9rTTXrBmrU/FLN2zna4LSqMzS7jKY1Kj669F31661WMFhkZg9wjIj6pOr7aCNedSPDsZavZv2ZWbK3jU7D7oX7MTEbgTQTWBw82ky3O8BGZWXWRyKH646jcH5V4xmDDeFxB6jY+/L8vSojh+GuYMs9tlawWJNnbKfIn4HA5gajeRU9g8baxFvNbYNy6ax8Lr9V/vDQ+YoIDtD2b/abYtqWR0KFDOvIOpIjQj8hVS41wp8DiVa00HNKlfqtAJ9Gg7e9dMw2Ha6mZAckwrH8cpG43HrUZxTgS4cjFofGTlcMZJDaeqkREisZY7ez9L+qvgZbvM54+d+y4diuO/teEt3CfGPC/qOvtFeOO8EJvW79uAyyH81IP61U+CdoHtYl7a5O6uIrAknQhYBzc9iCTz510bB3w9tWBkMAetaeS2bupqbup3x7Kbg+L9447o+JAMwOnr6w1XHBYguoJEHmP8AfKue47hjYXiBKyEuq7D9R89ferd2Xu5leftD8qIm6UpQKUpQKUpQKUpQKUpQKUpQKUpQKUpQKUpQVbt3f8FtUJFwP3gI3EAifctHzrmptlTBq1fSBxBlxiRstse+YmZ+VRd2yt1My+46GtIg+NXctnCxucWxHsiGpi7cR1l7mQ6A58xIgfVAEZeg5bVEcewzFcIgBkXb9w+gFtZ+c1cOCYNLtplZQWUZx1ImGHnGhqJZfZXOGWO9eEaUVixzQAxAhiV3CgCBO8+wkeEzhSGtGJJDgiAASYJ+ZifIa1G3+DXLGNe5aUlLi+JV6H4o8wRMdDUzaOgD/GdRyzLGnvzqmnrj98eKE1dmKjUhvEYOUgbCPDsd9hFanA8Xcs9wXZ8+IuXbYBIyrlA7qFHhUl525NWLHYBbCd+GJgDKVnMgLGRptrl/qFQ3FeJC9irZzAuty3t5MsiBoCNTp50mpTLpeFxGJVgO8bZmhj1PpynTyrDxHC5lzXCXLbydOW3T1rbvXSbpnXwt/mFP2YXSFLZYE/l86y2rfDh3gNu0yjJnBzTrmMhsyieoK7VcuwXFJ73DsdbZleWh3gdM0/OoO7at4YBbasrXW1YmPfygkGnZqbd0YkkkmVuCNBG5LTIPsZmqzYuHaPhXem2wgMpYSehGv5V74FhhaLJMkwaj8X2wtzsWA6afnWXEcctpctXAwK3FAPp8Sn5FhUVY6V4tXQyhlIIOoIr3QKUpQKVE8U7UYexOZwWH1V1PvyHuap/FPpAu3JWyMg6jVvmdB7D3q6F9xvEbdkZrrqg8zv6Dc+1VDif0j/EMPaLRuzfoo/U+1VnB4N77y/eOx3Mlvn5etanFu1Vq272rSG+6EoQsW7QI+IeAFn10nQGNCaC7PxAi6kNduPdAyFiVCsT0WBljlHLzq3YW9mRW3kDXX9da5DwvtHxFAbr4W0VEFZFxSoiPChYtcMbEgmpni30oqj2lNu7bt3UITEKylSTAnIQASG6kET51Bc+OdqcPhFm6+pMBVgsepidhzP61m4P2gsYpS1i4HiJGzLO0qdRtXOe3HDFtW1e8O8JYWxD67OS06nXLJ6560ez/AB3DYNc5x1m2zhSVz52AElVIRCZEmZA1J6UHZaVQ8H24a4wazdF5QMxXu2t5kmMyllGYA7kbaSNaumBxi3UDrseR3HlQbFKUoFfGaNTtX2oHtriWTCMyzGZA0fZLQfbagpXb3Ei9fFy3JQIFzRuQzH5a1B8PxZRpHPccjU9bYOvIgj51pYfhqpdDtHdLmdgZ0VRmb10BFa2mm/wlXv4jEsqKBh2NgZiQAqlizQASxZyWMDSAOVb/AAt0Fy1dtNnsucoMRofCysOTDmK+dmeywuWLly5dzXr4us6CAFZyC0EeKAyr6VFcLxeIw9vu7wzMt12urEBldxBXQQ6Np6RyJrLTe7XWGW05QmUMnzXY/wB/aq5w7iCXAG8TvkUEux0JEMR0JO1THHeNu7OBlUEsNp6ioTsDxZRYtJiE0PwkAQCWPibTyETsAaqJHhquqsrKyPMAmSAG0MiYPmNq0+IfR8LFyziEuAg3UM5jJJcEgg7k61O8asMQRbJGoOggaGRqdTUd+1OyguAGtsAFnQsxGoHkopUvScvRnJDKT4gQDqPFWTB3IbVygjcbnbStd0JukASfF/mFbacMaJdlUdCZPyG1Rpi4rh7fd6KSSVIZt9/yqK4YjLZZHkNJmfarE9ufPLtP2dvwMj0jrUJi8aWdgwAOWIHKDQfOI8KKiCQORAIn/SofsdjGt4k27niXKwgn4WU6R5R0qZy3LvwKAPtMQAPc0wvCbFps7Xe8u7eAaD3O5iqi88BxWdW6BvzFSF6+qDM7BQOZIA/GqGeO3bQyYZYL9fEdOg2/OoXiV15nF4gIejNL+yLLD5CoLpxTt1Zt6WwbjeWi/Pc+wqrY7tJi8ScolQfqrP5DU+5NRFzH2LYzBXYcnuMLNs+ky7+wBqHx3aZsQ6Whihh7TAhcga3bZulxi3fMs6ZiIHSKqW67Td/DJZM4m7atn7DGbh9LaAv+Fa79qrCllsWGJAGW5eU+I84tBhlUdXn05VocH4LbsF0xIZSp8S6Ag7ycg8akagg61G8eui4kYNERyVI2LMoL5QAJ+IMhk/Z61K64ftyzzbS+I49cxBNlndVYqVllS2gEkkqihdR93+YVtXr4wOOFlrRt4dwsOhAZyTqc/wATQSARPrvNV7s7i/2hO7YZLqmFndH+z/A/LoavPAsuNwzYK7GeGfDlhrbdPiQz9UEiB9liPqg0b8TDHXmx6TXFOOYPClNHuXHUMuVS2ZZOuY8pn0rEcNaxih7QVUL/AL5WUM1tiCEvJuFM6GdCJnmaiey3EBcW5hr9uWssXVCcxAEd8qtzjUj+GDVqW9asuoRf3beFttjp6kVXBxTtN2SuYZu8DBQGIuqhkKJjMs9JAPKdtKi7H0es8ub9sWpkOx1I31A0B358q6xxxArXEuFSTKXGKKzEDbU/CGtlNt9a4zj8SwlAodkuG2Bv5AhRux/tQT3Z7E/s2IKWbourbBe20jWB+8XfYgkR5mu09kcUq3nRJy3AHEnkQCumw8J5VxngPYq8ri/jbhs+GBaABukEbZdrQg/W1+6a7D2GwJuOcTAS2F7u0o6KAsz0AUCeZk0F1pSlQK8XrIdSrAFWBBB2IO4r3Sg5V2l4K+CchZNlzKN9kzOUnqI9x71U+3Xa97GHt20Rc+ItuGuGZC5ijKo2BYAyfPSN67vxLhyX7bW7glWHuOhHQg1xX6Q+w125bW0om/h+8ZB/j2mOY5fvqQSV6HTbWiJ7GfSC/eWgzL3hzZTB8JnmOYKiDzrqXE8bbxNsuSouKpKAMATK5WVszAQA0ydREia/Mdm61pww0ZGB9xXb+H8S7+yjWwWLIWgAA6rE7xAjXbfag8cTvDO5BBGZoPvUH2ExLtlttGoIHLYkDfyH41vYvE4e2F79znMnuufPePIT71D9i3y38yz3d25+7zkAwWggk8uc7QaqOo8Mu28mW7dUZZACjMxAP+4jlWjxfEYVblmLVye9t+JhA+IakHesGIvfsxbK6wY1kDTr/wAVReM9pu+uLlbMocCRt8XU70V0Ds93dl2a7ddbplRoTMnUknb/AIrdxvaSzaOVIusToT1O4311196h+JoGY5pMFuf3q1LeIt2Ua6ci92JlwCqiACYPOWERrNQTuH4wxdu8UKQucbREeITtDKBHmorzxtshUXMi5j4SCC23OOW3yqCXiBbu7gZXUiVI+FlMyPnKkHzqUxGA720txPGy+JZ6DRk/l09mHSgz28Gcqnu5UxmbOS2Uje2qwMw3g5pAqPxHGsHZJCh77jkskepIgD2Zqk+E41rqLZKgovi2g/dGnSa3MZwOwTmuhVI001J6SNjEmJ2mrNTtLu9ORdre3eI7821NyyhgZA3doBsSxRVa5rrqY5UW09u2WuYl4BBAB/d7xmyj4l15zvOtZ+1luziMXfwqCFDTYYiCt3KM6/wXWVvRtdNZrGEu3Qncufh1AOzL0PkJPp/LS5764/PtrHHy8Xm35/NOscIwZ4mlyxeNq24UNbcLF0uNyWH/AHAdJ11VgRqCaoeP7MPeu91Fu3irbd2+cgKRsCTsCNIPmKkOA45kVO70KgKMxM8ws89Ccp8mjlW72n4bdS3g8feAVr37u4Ac0je0x8wsqR90dazlNeqO3hZXL+LLr2/q+331fv4Z3uXBbC3SDiMKotu0kh7RE2TPVGzLPMb8qheE48o2RmuWrLk5VtL4nfdkDQYnfTrtW+vHUHFVF9g6Oi2rnmrKEzR1BIaeorT7YXrlmyLJhbuGfKX9JXMNOYymaOD5i0zX0e2gt5iyMrXFLFRBk6/EDDRvU1b4t3V4XlguCjGNg+zEHYBtR7mufYTiKqzQWZEuqwLCGIcFHO2msGr19HvDBi8RcN8g27NtZWdbjFyozEa5BlJIH60dN2Y6jS/8RXBiHup4LiuSTvmLW1BaIgFgNdIJk1aeyGMv4mxesgZ2MfvXcBbSkR8O7HwmAIFaHbvhdi2rX7KBMsBgghWEwCBOmp/GoDsX20t4c3mu5gpQQFEkwep0XetOToPaPC2WuXGvXgngsySqsCQXQ6MPiYGJ5QKgOynAe67+4qkMXe4uJKHReVsFvhc6wymSTB0ivXZ/i6Y+6cRct2hhgQmW6XuM5Rg05QDsGnWBMaGKnMfiRmBDl1SCIBAEGYUQNNtgKivPZ7skb7zeLBdY0IzehO55/wB66Vg8GlpAiCFXYVF8O4VcJW5dfXQhFEDbZidT6aVNUtClKVApSlAqN47wYYi3E5XU5rbjdGGx9Ov/ABUlSg4l2m7IJfZ3NtUxCaX7cAB+jryEzuNJI5ERTlv3+HmbYZ7JDDLJBUneDEg7yPWu5dvsJltpiEAD22Ck9UMggg6ESdjyJHOqBiktXGkqcjRmWd+ozb6cm3iAZIzGo5DxbiT37ufKVMZQBM8+fXWprsrwPGvdRlS4tpZzO6ObYWJadNdOldRtYnh2H1sYcs3UgT/UfFWrj+1l64MqKtsSD4ZzabeKd6apuMNvgOJey4ZCfDC3HUW0jmc7kACPOo3g/ZLD4eGuXFvunjWxZJZJGoNy7sQN8qzO0ivuMxF24c1xmc9WJP515GDu5M7IQrfC32o0MeUzV0m2a/xdyIzSTqT7z+dRfaVz/wBPfU+K/aU+YhyfxVT7VtpY0A6n9B/etPFdq8IcNes3UbPmQ2jGmZTq5M6AKxEa77UvSztP9mbQbDtZUHKo7+xMk5DpeQmIkMAY/iqzcG4kAAAIy5WPqDlJ90aD6VVOznFpVDmKqh+rqV3mJmRkY6edWa9jLC+G0rLoxltyD8P5A+5qRq8VLXLYS5cZPDI2Gg3JrJwawLy27ufwusqQYynUfNWH4VjujUnWCRGnUf8ANZuzF+2q3bCad2VeOgfRx/Uub+eoKL9KPZxsyYm2pWVJfKoAtkMBd1GshyLkkcmM61QuPuUuWMTIi4MzKCfCcxS8sn7wLfz12n6R4bB3TuVCuNDMODZugR1+WtcQ4kznBBHRsyXREgzFy3mYARsHtgz51PfTWvTv4SPBb373KSfFmTTWQwyb8yGVG086umL4umK4Tewpz97ZVryk7QCHOs7y7jb6tQ/Zbs9+04e1ey2rOTw96WOfMp18IgTMaMTr61aHuW8Kl3Cl3YX1EhUDXHkuGChRAG1ak4Yt9W3JuI4V7ty26AfAMxkCIOk/hVw7S8VIxQvP4i6WLkFZ17lM4gj7YO9SeB7LFcSt+2psZRCJcIuODEFu6UaHoHaB0qxp2RQubl1Ll5zEvin8IjYLaWFjyOYa1JxG/Fy8/iZZTq3bn+JGK4gCLFnvG5AWyxBnTMxEIB5mNK3uxHB8XhWxgv23tN4BLggFs5Y5TswiTIkajrXQXsOFi3caV+HJ4ETpCAAR1rSxFq7f8bb7PJ0VucTyI8WnU9KJcrVf7VXXuYK6iJLkABVBaTmHLc6VSuGfR/i7mt/JZUxpdkEeYsr4j/MAPOuiYZsoueIh1dgsGBy1J3iDWvdDESqsw5tGVT+prTLzwbgws4furOa4EzF2gCWYj6oJyiAABJOhNTNvAOqW7kGGf5Qwj0578xUHw3DXcJfV4zAsOkGdYIPMa+9XHs0l7FXS7eGyrZiB9ZtCF+YDGP1oi9UpSsqUpSgUpSgUpSg+MoIgiRUFxzsbZxL5yWttsSmXxdJBB186nqUFIb6LLP8AjXPcKf0FVnB8JDgsk5JIBKgaTGpJgGuu1X17EYfMxbOysxbJnIRSdTAWCRPUmrsUDFYS0PDmluiy7f2+Qqv47iZPhtsxWOZ0HNoHKTqYru+D4datCLVtEH3VAn1jeud9v+w+TPisMvhgm7bA+HmXUdOo9+tWVKpOATxAnXX/AJqvPgENsuQAwYhhA56gz8xH3an7Ohj8tfxrFxbgLXbV25aIUKue7JIJ5SPMz6VcpwmNQ3ZbHZbhQEwCNjEQZH4GK6IwLWVaNV8Ma7AwuvQpk+dcy4Xgu6mSCZ1I+VdJ4feBs3FUaAoRBJkG2IP/ANdZjdu1i/63mKratkAIPFc15ACBzgg1GcIxPd8Tdf8AEsn3IUMP8prLh747u31ykfJv9a0kwJONTEF1VEQhpJzEkMIVQCTuOgoj79IfGrqWbHczma4yQIlvhIGvKZquL2LxDeLGXSgbXKksW/nbwb8xmq74i/aZMyoGZDKO4BKsQBKLqAY2JJIqE45fu2xmuKzEqWIEs2nUCTJ6GrLUsikYDh1s8QuWCX7i0WuBc8SRkiWA08Z1IAJir8nGnteIW0yOCrDLBZf4/j3mCSaqPZzh7ML19vAbrhSDqyAHNqB8JLEGOgHWpQ4t0bx6qdAeR9P7VIq/YMBlHcwqsJBHxEHz68j718GMsi4Ezl3JghQWy/xEaL6b1BWMUP2fIFJRlYsQYCrMx7kH5mpPifEbOEsAYYZQyZpGjaiRB3HnEb0Gl2j4rjMNfR1tqMJC55TxHXxmdxA1ER717xVwtcuIsR3hnQmRGgXz86ruLxl1MDdxLFjZvqbaqCzZnJ1Z5nLBBILGT4QKtWAwl5gwV4tyZ125GefKgi+GcKzveV2CZX1nfVRsOe1e3LhSot5ivwvroOUchUwmMw9oERnZTuQPz3io/F8W75lVhlToun6bVRGtgsyhxcJhhIIjcRprJ1rqvDcAti0lpJyoIE7nqfc61zXA2UbEW0IOV7qxG4UbbjmSJ0rqdShSlKgUpSgUpSgUpSgUpSgUpSgUpSg5h247EdyTiMOv7omXQD/t9WAH1Oo5em1H47cAwN6Zy57Mx6tE+Uwfav0MyyIOornPaHshbw92civhL7BblpnyBCDnBVpEAEEjXqNiK1vjSa5cx4VwW4y22MZWRXzDoQDGXy2Jq14TiJDXHUgqbgSAYzBLcnUfeuCtLi/CsPnZcNfv2bYMZIDwN/D4gVEyIM7b1JYS3h7VpEU+HKQoIlwSZLOftMddNAABqKCbwPC2uolxVCWyWEE7HfoNNDrXi5hLNoZsRdJmYVBv78hWrY4nce3lZtFyhR0H+zWw3DiQc6glUBEt8I8gDuD12orxduAOtzuzZtiCBPic8vTrNbnC+HtdaF+I6ktso8+pqO4ekEm7LSPAd5PXX6vKfKpMYkpbhSQzb+/+lQaOGw9uzdW0YbvGdSCJkjUjvBoSBOjawIJECdHj/DEtWm0ZGIkW2ObSSJnkSAGjlNS3CGFrvXNxpeQJ1KAjXLAnQyQCQBWri2GIdt5KkKoWSFIyqOgAUATQQbuFwLkTsdJManpU/h+IW7FpXurbMIqhrgJjQbCYJ9qiX4Pmt9w7BPFq2piDMiN/StlsBaYKrq2IIiM8hJG0W1Mt/MSPKqiO7VcbxWNAs4YNdVv+6x0RFBBGuiIJ61OLauFmyBirEwQDBGYwaznAsVHesttF2XQBfRFhV/CsNzEZtMOCV2LtCoOUZzofYE0GS7w1UQd48MZJAIOvIdfWsNt7KkBc167ocqgmPUDb1JqQ4f2OvXTmuEweuZF//R//AIirVw7srZtLBAYfZgKn9A0b1aT502ITsfwhnvNiLqqI0UAggGOo0MDeObfdq618VQBA0Ar7WVKUpQKUpQKUpQKUpQKUpQKUpQKUpQKx37CupV1DKdwwBB9jWSlByvtX2K/Z7guWzFh2AJ37qevMr0Pz84zBWldblsHNlkqeoB0P5/1V2S9ZV1KsAVIIIOxB3Fcy7QdmDgrwupm7gnQjUoejdR+e2++pUQdnG92paAYZZB561M2wlxMxaFbWBvvsRy161CZA4cgEKSCOnUjzjavS411HdW1zMOZMAAnn0McvOrSJ3h2L7xyhCpcB1O4j7p1Ct1B25Vh4jxFmeVUm2BAHPTmfXf3qIxBYGSuWNBnYhd9xzfyAFSdnDX7xUIpEKB4hE+YQDOfUwKgxtekeIZQeu58vKs9jDhZY+IvEhTy5ARuBuetTWF7CXSAWdp83C/gqmP6jWwewjnd59b139AKbEE7WBq7ZQI0E+I+UyfkKz2XusQtm33QPNgS59EHjP8xAqx8M7EpbMsQD93MWPrcclh6LFWDC4JLYhFCjnG59TuT5mptVTwHYlmIa8Sf44Y+yDwL75jVmwfB7VvULLfabVvb7I8hArdpUClKUClKUClKUClKUClKUClKUClKUClKUClKUClKUCsd+wrqVcBlYQQdiKyUoOe8U7H37fgs/vLIJKTqVzGSDGpjlWGx2ExDCSzgzsGW2PYZWPux9q6RSrsVbhXYW3bOZzLdQSW/rbUfyhaseGwiWxCKFHlz8ydyfM1mpUClKUClKUClKUClKUClKUClKUClKUClKUClKUClKUClKUClKUClKUClKUClKUClKUClKUClKUClKUClKUClKUClKUClKUH//2Q=="/>
          <p:cNvSpPr>
            <a:spLocks noChangeAspect="1" noChangeArrowheads="1"/>
          </p:cNvSpPr>
          <p:nvPr/>
        </p:nvSpPr>
        <p:spPr bwMode="auto">
          <a:xfrm>
            <a:off x="155575" y="-914400"/>
            <a:ext cx="2390775" cy="19145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data:image/jpeg;base64,/9j/4AAQSkZJRgABAQAAAQABAAD/2wCEAAkGBhMSERUUEhQVFRUWFxgZGBgYFxgaGhgeHxkcGxYcHRoaGyYfGBojGRgZIC8gJCcpLCwsFx8xNTAqNSYrLCkBCQoKDgwOGg8PGikfHB0pLCksKSkpKSwsKSksKSksKSksKiwtKSktKSksLCwpLCwsKSksLCkpKS4sLDApNSkpLP/AABEIAMkA+wMBIgACEQEDEQH/xAAcAAEAAgMBAQEAAAAAAAAAAAAABQYDBAcCAQj/xABCEAACAQIEAwYCBwYFAgcAAAABAhEAAwQSITEFQVEGEyJhcYEykQdCUmKhscEUI3KCktFTsuHw8RUzFiRUc6Kj0//EABgBAQEBAQEAAAAAAAAAAAAAAAABAgME/8QAJREBAQACAgAGAQUAAAAAAAAAAAECESExAxIiQVGR8AQTI2Fx/9oADAMBAAIRAxEAPwDuNKUoFKUoFKUoFKUoFKUoFKUoFKUoFKUoFKUoFKUoFKUoFKUoFKUoFKUoFKUoFKUoFKUoFKVAX+NJnYM0QSI5aGDQT9KpvEu0mVSLLEO2ikagHrB0rUwl8t4rpY3AYJzHQ7gqdwCIPvQX2sd3EqujMBPUiqpe7SXUnUnp4d/wrRsY92zSpEnQkEbjUEnnM60F9pUFgu1CSEuApoBmOqz5ncepqat3Vb4SD6GaD2aquH7Z96huWwAoJUggkqQY1giPWrJi8SttGZiAACdfIVyrhGAxGYG2jieeUx76Qao6Vw/jSXY+qx2HI+h5+mh8qkaotxGtMBcAtOR623/QGpTh3HmXQhmAMEatH8L/AKN86gs1K827gYAjY16oFKUoFKUoFKUoFKUoFKUoFKUoFKUoFKUoFKUoI7tFiXt4a69v4gunl1PsJPtVXwGL77DozGWHhJ56bfgavJrl3/Uxh7+It5QbZuMI2iGMR000qjcuYJA4YkkjaYrLbvEHMFzlQNImYmD7Tv6dKy8PvWGtNdcooVoLXHCgA/DvzOu3Sofif0nYHDHws19h9W0pUf1vBj0BoJi3iGZRmWGJjRtPIE8j+dZLdkgn4Y5zuageyfbhMc1xGtujBS3jcOzKX1WQqkqsqRIkbTAEWbxFlUDxEHSN4Ek9NtfOag0WxiqRlQN4oJLExsYiOk8zXzH8XuraZ7KgkEeEFlkExPgIJgxz51uNwwEnvDAPtt+R3qH4li1tqylT3beA5ZJgnefLQ0Fa4n2lxYBPeW7R+6FDf1GX/GpT6JRir2Iu37ly46yEJZ2IAgsdCdTOQe5qJ47gsNhYe5nuI2oVQQAPvMATHoPcVL/Rz26m6lo27dq1dOVEUEnMdjmjWYAJJJ+VW6MZlll5cZb/AI6P2h4WL9hljxASh6MNvnt71R+yVx1e4BrmAMNGhGhInbSukvsY6VQcPAxTOFyNJF230nZlPNCfkTHSoLnwm7mt+c6+VbtRHCbkOV6ial6BSlKBSlKBSlKBSlKBSlKBSlKBSlKBSlKBSlKBXG+NN/5m9/7tz/Ma6zxPilvD2zcuEhQCdAWOmpgDUwNfQE8q47jsQHu3HEwzswnQwWJGnLerBrdo2IwAj/1Kk+YFpp/zVXuJcFFsBpMMAyqNCQQN43B5HferRjrZexZQAHNiLgIJiR3EEAwfFrppuBWvguGHRrmoUnu15ATGafrHoeX5Bt9n8YLGGQ5Ldu8hIDACecz9rTTXrBmrU/FLN2zna4LSqMzS7jKY1Kj669F31661WMFhkZg9wjIj6pOr7aCNedSPDsZavZv2ZWbK3jU7D7oX7MTEbgTQTWBw82ky3O8BGZWXWRyKH646jcH5V4xmDDeFxB6jY+/L8vSojh+GuYMs9tlawWJNnbKfIn4HA5gajeRU9g8baxFvNbYNy6ax8Lr9V/vDQ+YoIDtD2b/abYtqWR0KFDOvIOpIjQj8hVS41wp8DiVa00HNKlfqtAJ9Gg7e9dMw2Ha6mZAckwrH8cpG43HrUZxTgS4cjFofGTlcMZJDaeqkREisZY7ez9L+qvgZbvM54+d+y4diuO/teEt3CfGPC/qOvtFeOO8EJvW79uAyyH81IP61U+CdoHtYl7a5O6uIrAknQhYBzc9iCTz510bB3w9tWBkMAetaeS2bupqbup3x7Kbg+L9447o+JAMwOnr6w1XHBYguoJEHmP8AfKue47hjYXiBKyEuq7D9R89ferd2Xu5leftD8qIm6UpQKUpQKUpQKUpQKUpQKUpQKUpQKUpQKUpQVbt3f8FtUJFwP3gI3EAifctHzrmptlTBq1fSBxBlxiRstse+YmZ+VRd2yt1My+46GtIg+NXctnCxucWxHsiGpi7cR1l7mQ6A58xIgfVAEZeg5bVEcewzFcIgBkXb9w+gFtZ+c1cOCYNLtplZQWUZx1ImGHnGhqJZfZXOGWO9eEaUVixzQAxAhiV3CgCBO8+wkeEzhSGtGJJDgiAASYJ+ZifIa1G3+DXLGNe5aUlLi+JV6H4o8wRMdDUzaOgD/GdRyzLGnvzqmnrj98eKE1dmKjUhvEYOUgbCPDsd9hFanA8Xcs9wXZ8+IuXbYBIyrlA7qFHhUl525NWLHYBbCd+GJgDKVnMgLGRptrl/qFQ3FeJC9irZzAuty3t5MsiBoCNTp50mpTLpeFxGJVgO8bZmhj1PpynTyrDxHC5lzXCXLbydOW3T1rbvXSbpnXwt/mFP2YXSFLZYE/l86y2rfDh3gNu0yjJnBzTrmMhsyieoK7VcuwXFJ73DsdbZleWh3gdM0/OoO7at4YBbasrXW1YmPfygkGnZqbd0YkkkmVuCNBG5LTIPsZmqzYuHaPhXem2wgMpYSehGv5V74FhhaLJMkwaj8X2wtzsWA6afnWXEcctpctXAwK3FAPp8Sn5FhUVY6V4tXQyhlIIOoIr3QKUpQKVE8U7UYexOZwWH1V1PvyHuap/FPpAu3JWyMg6jVvmdB7D3q6F9xvEbdkZrrqg8zv6Dc+1VDif0j/EMPaLRuzfoo/U+1VnB4N77y/eOx3Mlvn5etanFu1Vq272rSG+6EoQsW7QI+IeAFn10nQGNCaC7PxAi6kNduPdAyFiVCsT0WBljlHLzq3YW9mRW3kDXX9da5DwvtHxFAbr4W0VEFZFxSoiPChYtcMbEgmpni30oqj2lNu7bt3UITEKylSTAnIQASG6kET51Bc+OdqcPhFm6+pMBVgsepidhzP61m4P2gsYpS1i4HiJGzLO0qdRtXOe3HDFtW1e8O8JYWxD67OS06nXLJ6560ez/AB3DYNc5x1m2zhSVz52AElVIRCZEmZA1J6UHZaVQ8H24a4wazdF5QMxXu2t5kmMyllGYA7kbaSNaumBxi3UDrseR3HlQbFKUoFfGaNTtX2oHtriWTCMyzGZA0fZLQfbagpXb3Ei9fFy3JQIFzRuQzH5a1B8PxZRpHPccjU9bYOvIgj51pYfhqpdDtHdLmdgZ0VRmb10BFa2mm/wlXv4jEsqKBh2NgZiQAqlizQASxZyWMDSAOVb/AAt0Fy1dtNnsucoMRofCysOTDmK+dmeywuWLly5dzXr4us6CAFZyC0EeKAyr6VFcLxeIw9vu7wzMt12urEBldxBXQQ6Np6RyJrLTe7XWGW05QmUMnzXY/wB/aq5w7iCXAG8TvkUEux0JEMR0JO1THHeNu7OBlUEsNp6ioTsDxZRYtJiE0PwkAQCWPibTyETsAaqJHhquqsrKyPMAmSAG0MiYPmNq0+IfR8LFyziEuAg3UM5jJJcEgg7k61O8asMQRbJGoOggaGRqdTUd+1OyguAGtsAFnQsxGoHkopUvScvRnJDKT4gQDqPFWTB3IbVygjcbnbStd0JukASfF/mFbacMaJdlUdCZPyG1Rpi4rh7fd6KSSVIZt9/yqK4YjLZZHkNJmfarE9ufPLtP2dvwMj0jrUJi8aWdgwAOWIHKDQfOI8KKiCQORAIn/SofsdjGt4k27niXKwgn4WU6R5R0qZy3LvwKAPtMQAPc0wvCbFps7Xe8u7eAaD3O5iqi88BxWdW6BvzFSF6+qDM7BQOZIA/GqGeO3bQyYZYL9fEdOg2/OoXiV15nF4gIejNL+yLLD5CoLpxTt1Zt6WwbjeWi/Pc+wqrY7tJi8ScolQfqrP5DU+5NRFzH2LYzBXYcnuMLNs+ky7+wBqHx3aZsQ6Whihh7TAhcga3bZulxi3fMs6ZiIHSKqW67Td/DJZM4m7atn7DGbh9LaAv+Fa79qrCllsWGJAGW5eU+I84tBhlUdXn05VocH4LbsF0xIZSp8S6Ag7ycg8akagg61G8eui4kYNERyVI2LMoL5QAJ+IMhk/Z61K64ftyzzbS+I49cxBNlndVYqVllS2gEkkqihdR93+YVtXr4wOOFlrRt4dwsOhAZyTqc/wATQSARPrvNV7s7i/2hO7YZLqmFndH+z/A/LoavPAsuNwzYK7GeGfDlhrbdPiQz9UEiB9liPqg0b8TDHXmx6TXFOOYPClNHuXHUMuVS2ZZOuY8pn0rEcNaxih7QVUL/AL5WUM1tiCEvJuFM6GdCJnmaiey3EBcW5hr9uWssXVCcxAEd8qtzjUj+GDVqW9asuoRf3beFttjp6kVXBxTtN2SuYZu8DBQGIuqhkKJjMs9JAPKdtKi7H0es8ub9sWpkOx1I31A0B358q6xxxArXEuFSTKXGKKzEDbU/CGtlNt9a4zj8SwlAodkuG2Bv5AhRux/tQT3Z7E/s2IKWbourbBe20jWB+8XfYgkR5mu09kcUq3nRJy3AHEnkQCumw8J5VxngPYq8ri/jbhs+GBaABukEbZdrQg/W1+6a7D2GwJuOcTAS2F7u0o6KAsz0AUCeZk0F1pSlQK8XrIdSrAFWBBB2IO4r3Sg5V2l4K+CchZNlzKN9kzOUnqI9x71U+3Xa97GHt20Rc+ItuGuGZC5ijKo2BYAyfPSN67vxLhyX7bW7glWHuOhHQg1xX6Q+w125bW0om/h+8ZB/j2mOY5fvqQSV6HTbWiJ7GfSC/eWgzL3hzZTB8JnmOYKiDzrqXE8bbxNsuSouKpKAMATK5WVszAQA0ydREia/Mdm61pww0ZGB9xXb+H8S7+yjWwWLIWgAA6rE7xAjXbfag8cTvDO5BBGZoPvUH2ExLtlttGoIHLYkDfyH41vYvE4e2F79znMnuufPePIT71D9i3y38yz3d25+7zkAwWggk8uc7QaqOo8Mu28mW7dUZZACjMxAP+4jlWjxfEYVblmLVye9t+JhA+IakHesGIvfsxbK6wY1kDTr/wAVReM9pu+uLlbMocCRt8XU70V0Ds93dl2a7ddbplRoTMnUknb/AIrdxvaSzaOVIusToT1O4311196h+JoGY5pMFuf3q1LeIt2Ua6ci92JlwCqiACYPOWERrNQTuH4wxdu8UKQucbREeITtDKBHmorzxtshUXMi5j4SCC23OOW3yqCXiBbu7gZXUiVI+FlMyPnKkHzqUxGA720txPGy+JZ6DRk/l09mHSgz28Gcqnu5UxmbOS2Uje2qwMw3g5pAqPxHGsHZJCh77jkskepIgD2Zqk+E41rqLZKgovi2g/dGnSa3MZwOwTmuhVI001J6SNjEmJ2mrNTtLu9ORdre3eI7821NyyhgZA3doBsSxRVa5rrqY5UW09u2WuYl4BBAB/d7xmyj4l15zvOtZ+1luziMXfwqCFDTYYiCt3KM6/wXWVvRtdNZrGEu3Qncufh1AOzL0PkJPp/LS5764/PtrHHy8Xm35/NOscIwZ4mlyxeNq24UNbcLF0uNyWH/AHAdJ11VgRqCaoeP7MPeu91Fu3irbd2+cgKRsCTsCNIPmKkOA45kVO70KgKMxM8ws89Ccp8mjlW72n4bdS3g8feAVr37u4Ac0je0x8wsqR90dazlNeqO3hZXL+LLr2/q+331fv4Z3uXBbC3SDiMKotu0kh7RE2TPVGzLPMb8qheE48o2RmuWrLk5VtL4nfdkDQYnfTrtW+vHUHFVF9g6Oi2rnmrKEzR1BIaeorT7YXrlmyLJhbuGfKX9JXMNOYymaOD5i0zX0e2gt5iyMrXFLFRBk6/EDDRvU1b4t3V4XlguCjGNg+zEHYBtR7mufYTiKqzQWZEuqwLCGIcFHO2msGr19HvDBi8RcN8g27NtZWdbjFyozEa5BlJIH60dN2Y6jS/8RXBiHup4LiuSTvmLW1BaIgFgNdIJk1aeyGMv4mxesgZ2MfvXcBbSkR8O7HwmAIFaHbvhdi2rX7KBMsBgghWEwCBOmp/GoDsX20t4c3mu5gpQQFEkwep0XetOToPaPC2WuXGvXgngsySqsCQXQ6MPiYGJ5QKgOynAe67+4qkMXe4uJKHReVsFvhc6wymSTB0ivXZ/i6Y+6cRct2hhgQmW6XuM5Rg05QDsGnWBMaGKnMfiRmBDl1SCIBAEGYUQNNtgKivPZ7skb7zeLBdY0IzehO55/wB66Vg8GlpAiCFXYVF8O4VcJW5dfXQhFEDbZidT6aVNUtClKVApSlAqN47wYYi3E5XU5rbjdGGx9Ov/ABUlSg4l2m7IJfZ3NtUxCaX7cAB+jryEzuNJI5ERTlv3+HmbYZ7JDDLJBUneDEg7yPWu5dvsJltpiEAD22Ck9UMggg6ESdjyJHOqBiktXGkqcjRmWd+ozb6cm3iAZIzGo5DxbiT37ufKVMZQBM8+fXWprsrwPGvdRlS4tpZzO6ObYWJadNdOldRtYnh2H1sYcs3UgT/UfFWrj+1l64MqKtsSD4ZzabeKd6apuMNvgOJey4ZCfDC3HUW0jmc7kACPOo3g/ZLD4eGuXFvunjWxZJZJGoNy7sQN8qzO0ivuMxF24c1xmc9WJP515GDu5M7IQrfC32o0MeUzV0m2a/xdyIzSTqT7z+dRfaVz/wBPfU+K/aU+YhyfxVT7VtpY0A6n9B/etPFdq8IcNes3UbPmQ2jGmZTq5M6AKxEa77UvSztP9mbQbDtZUHKo7+xMk5DpeQmIkMAY/iqzcG4kAAAIy5WPqDlJ90aD6VVOznFpVDmKqh+rqV3mJmRkY6edWa9jLC+G0rLoxltyD8P5A+5qRq8VLXLYS5cZPDI2Gg3JrJwawLy27ufwusqQYynUfNWH4VjujUnWCRGnUf8ANZuzF+2q3bCad2VeOgfRx/Uub+eoKL9KPZxsyYm2pWVJfKoAtkMBd1GshyLkkcmM61QuPuUuWMTIi4MzKCfCcxS8sn7wLfz12n6R4bB3TuVCuNDMODZugR1+WtcQ4kznBBHRsyXREgzFy3mYARsHtgz51PfTWvTv4SPBb373KSfFmTTWQwyb8yGVG086umL4umK4Tewpz97ZVryk7QCHOs7y7jb6tQ/Zbs9+04e1ey2rOTw96WOfMp18IgTMaMTr61aHuW8Kl3Cl3YX1EhUDXHkuGChRAG1ak4Yt9W3JuI4V7ty26AfAMxkCIOk/hVw7S8VIxQvP4i6WLkFZ17lM4gj7YO9SeB7LFcSt+2psZRCJcIuODEFu6UaHoHaB0qxp2RQubl1Ll5zEvin8IjYLaWFjyOYa1JxG/Fy8/iZZTq3bn+JGK4gCLFnvG5AWyxBnTMxEIB5mNK3uxHB8XhWxgv23tN4BLggFs5Y5TswiTIkajrXQXsOFi3caV+HJ4ETpCAAR1rSxFq7f8bb7PJ0VucTyI8WnU9KJcrVf7VXXuYK6iJLkABVBaTmHLc6VSuGfR/i7mt/JZUxpdkEeYsr4j/MAPOuiYZsoueIh1dgsGBy1J3iDWvdDESqsw5tGVT+prTLzwbgws4furOa4EzF2gCWYj6oJyiAABJOhNTNvAOqW7kGGf5Qwj0578xUHw3DXcJfV4zAsOkGdYIPMa+9XHs0l7FXS7eGyrZiB9ZtCF+YDGP1oi9UpSsqUpSgUpSgUpSg+MoIgiRUFxzsbZxL5yWttsSmXxdJBB186nqUFIb6LLP8AjXPcKf0FVnB8JDgsk5JIBKgaTGpJgGuu1X17EYfMxbOysxbJnIRSdTAWCRPUmrsUDFYS0PDmluiy7f2+Qqv47iZPhtsxWOZ0HNoHKTqYru+D4datCLVtEH3VAn1jeud9v+w+TPisMvhgm7bA+HmXUdOo9+tWVKpOATxAnXX/AJqvPgENsuQAwYhhA56gz8xH3an7Ohj8tfxrFxbgLXbV25aIUKue7JIJ5SPMz6VcpwmNQ3ZbHZbhQEwCNjEQZH4GK6IwLWVaNV8Ma7AwuvQpk+dcy4Xgu6mSCZ1I+VdJ4feBs3FUaAoRBJkG2IP/ANdZjdu1i/63mKratkAIPFc15ACBzgg1GcIxPd8Tdf8AEsn3IUMP8prLh747u31ykfJv9a0kwJONTEF1VEQhpJzEkMIVQCTuOgoj79IfGrqWbHczma4yQIlvhIGvKZquL2LxDeLGXSgbXKksW/nbwb8xmq74i/aZMyoGZDKO4BKsQBKLqAY2JJIqE45fu2xmuKzEqWIEs2nUCTJ6GrLUsikYDh1s8QuWCX7i0WuBc8SRkiWA08Z1IAJir8nGnteIW0yOCrDLBZf4/j3mCSaqPZzh7ML19vAbrhSDqyAHNqB8JLEGOgHWpQ4t0bx6qdAeR9P7VIq/YMBlHcwqsJBHxEHz68j718GMsi4Ezl3JghQWy/xEaL6b1BWMUP2fIFJRlYsQYCrMx7kH5mpPifEbOEsAYYZQyZpGjaiRB3HnEb0Gl2j4rjMNfR1tqMJC55TxHXxmdxA1ER717xVwtcuIsR3hnQmRGgXz86ruLxl1MDdxLFjZvqbaqCzZnJ1Z5nLBBILGT4QKtWAwl5gwV4tyZ125GefKgi+GcKzveV2CZX1nfVRsOe1e3LhSot5ivwvroOUchUwmMw9oERnZTuQPz3io/F8W75lVhlToun6bVRGtgsyhxcJhhIIjcRprJ1rqvDcAti0lpJyoIE7nqfc61zXA2UbEW0IOV7qxG4UbbjmSJ0rqdShSlKgUpSgUpSgUpSgUpSgUpSgUpSg5h247EdyTiMOv7omXQD/t9WAH1Oo5em1H47cAwN6Zy57Mx6tE+Uwfav0MyyIOornPaHshbw92civhL7BblpnyBCDnBVpEAEEjXqNiK1vjSa5cx4VwW4y22MZWRXzDoQDGXy2Jq14TiJDXHUgqbgSAYzBLcnUfeuCtLi/CsPnZcNfv2bYMZIDwN/D4gVEyIM7b1JYS3h7VpEU+HKQoIlwSZLOftMddNAABqKCbwPC2uolxVCWyWEE7HfoNNDrXi5hLNoZsRdJmYVBv78hWrY4nce3lZtFyhR0H+zWw3DiQc6glUBEt8I8gDuD12orxduAOtzuzZtiCBPic8vTrNbnC+HtdaF+I6ktso8+pqO4ekEm7LSPAd5PXX6vKfKpMYkpbhSQzb+/+lQaOGw9uzdW0YbvGdSCJkjUjvBoSBOjawIJECdHj/DEtWm0ZGIkW2ObSSJnkSAGjlNS3CGFrvXNxpeQJ1KAjXLAnQyQCQBWri2GIdt5KkKoWSFIyqOgAUATQQbuFwLkTsdJManpU/h+IW7FpXurbMIqhrgJjQbCYJ9qiX4Pmt9w7BPFq2piDMiN/StlsBaYKrq2IIiM8hJG0W1Mt/MSPKqiO7VcbxWNAs4YNdVv+6x0RFBBGuiIJ61OLauFmyBirEwQDBGYwaznAsVHesttF2XQBfRFhV/CsNzEZtMOCV2LtCoOUZzofYE0GS7w1UQd48MZJAIOvIdfWsNt7KkBc167ocqgmPUDb1JqQ4f2OvXTmuEweuZF//R//AIirVw7srZtLBAYfZgKn9A0b1aT502ITsfwhnvNiLqqI0UAggGOo0MDeObfdq618VQBA0Ar7WVKUpQKUpQKUpQKUpQKUpQKUpQKUpQKx37CupV1DKdwwBB9jWSlByvtX2K/Z7guWzFh2AJ37qevMr0Pz84zBWldblsHNlkqeoB0P5/1V2S9ZV1KsAVIIIOxB3Fcy7QdmDgrwupm7gnQjUoejdR+e2++pUQdnG92paAYZZB561M2wlxMxaFbWBvvsRy161CZA4cgEKSCOnUjzjavS411HdW1zMOZMAAnn0McvOrSJ3h2L7xyhCpcB1O4j7p1Ct1B25Vh4jxFmeVUm2BAHPTmfXf3qIxBYGSuWNBnYhd9xzfyAFSdnDX7xUIpEKB4hE+YQDOfUwKgxtekeIZQeu58vKs9jDhZY+IvEhTy5ARuBuetTWF7CXSAWdp83C/gqmP6jWwewjnd59b139AKbEE7WBq7ZQI0E+I+UyfkKz2XusQtm33QPNgS59EHjP8xAqx8M7EpbMsQD93MWPrcclh6LFWDC4JLYhFCjnG59TuT5mptVTwHYlmIa8Sf44Y+yDwL75jVmwfB7VvULLfabVvb7I8hArdpUClKUClKUClKUClKUClKUClKUClKUClKUClKUClKUCsd+wrqVcBlYQQdiKyUoOe8U7H37fgs/vLIJKTqVzGSDGpjlWGx2ExDCSzgzsGW2PYZWPux9q6RSrsVbhXYW3bOZzLdQSW/rbUfyhaseGwiWxCKFHlz8ydyfM1mpUClKUClKUClKUClKUClKUClKUClKUClKUClKUClKUClKUClKUClKUClKUClKUClKUClKUClKUClKUClKUClKUClKUClKUH//2Q=="/>
          <p:cNvSpPr>
            <a:spLocks noChangeAspect="1" noChangeArrowheads="1"/>
          </p:cNvSpPr>
          <p:nvPr/>
        </p:nvSpPr>
        <p:spPr bwMode="auto">
          <a:xfrm>
            <a:off x="155575" y="-914400"/>
            <a:ext cx="2390775" cy="19145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2" name="Picture 10" descr="http://www.automobilesreview.com/uploads/2008/09/new-sports-automatic-transmission-02.png"/>
          <p:cNvPicPr>
            <a:picLocks noChangeAspect="1" noChangeArrowheads="1"/>
          </p:cNvPicPr>
          <p:nvPr/>
        </p:nvPicPr>
        <p:blipFill>
          <a:blip r:embed="rId3" cstate="print"/>
          <a:srcRect/>
          <a:stretch>
            <a:fillRect/>
          </a:stretch>
        </p:blipFill>
        <p:spPr bwMode="auto">
          <a:xfrm>
            <a:off x="762001" y="1485484"/>
            <a:ext cx="2362200" cy="1769502"/>
          </a:xfrm>
          <a:prstGeom prst="rect">
            <a:avLst/>
          </a:prstGeom>
          <a:noFill/>
        </p:spPr>
      </p:pic>
      <p:sp>
        <p:nvSpPr>
          <p:cNvPr id="12" name="Text Box 8"/>
          <p:cNvSpPr txBox="1">
            <a:spLocks noChangeArrowheads="1"/>
          </p:cNvSpPr>
          <p:nvPr/>
        </p:nvSpPr>
        <p:spPr bwMode="auto">
          <a:xfrm>
            <a:off x="762000" y="3200400"/>
            <a:ext cx="3276600" cy="430887"/>
          </a:xfrm>
          <a:prstGeom prst="rect">
            <a:avLst/>
          </a:prstGeom>
          <a:noFill/>
          <a:ln w="9525">
            <a:noFill/>
            <a:miter lim="800000"/>
            <a:headEnd/>
            <a:tailEnd/>
          </a:ln>
        </p:spPr>
        <p:txBody>
          <a:bodyPr wrap="square">
            <a:spAutoFit/>
          </a:bodyPr>
          <a:lstStyle/>
          <a:p>
            <a:pPr>
              <a:spcBef>
                <a:spcPct val="50000"/>
              </a:spcBef>
            </a:pPr>
            <a:r>
              <a:rPr lang="en-GB" sz="2200" dirty="0" smtClean="0"/>
              <a:t>Automatic Transmission</a:t>
            </a:r>
            <a:endParaRPr lang="en-US" sz="2200" dirty="0"/>
          </a:p>
        </p:txBody>
      </p:sp>
      <p:sp>
        <p:nvSpPr>
          <p:cNvPr id="11" name="Rectangle 10"/>
          <p:cNvSpPr/>
          <p:nvPr/>
        </p:nvSpPr>
        <p:spPr>
          <a:xfrm>
            <a:off x="3124201" y="1600200"/>
            <a:ext cx="2590800" cy="707886"/>
          </a:xfrm>
          <a:prstGeom prst="rect">
            <a:avLst/>
          </a:prstGeom>
        </p:spPr>
        <p:txBody>
          <a:bodyPr wrap="square">
            <a:spAutoFit/>
          </a:bodyPr>
          <a:lstStyle/>
          <a:p>
            <a:pPr marL="342900" indent="-342900">
              <a:buFont typeface="Arial" pitchFamily="34" charset="0"/>
              <a:buChar char="•"/>
            </a:pPr>
            <a:r>
              <a:rPr lang="en-US" sz="2000" dirty="0" smtClean="0"/>
              <a:t>Example on machines</a:t>
            </a:r>
            <a:endParaRPr lang="en-US" sz="2000" dirty="0"/>
          </a:p>
        </p:txBody>
      </p:sp>
      <p:pic>
        <p:nvPicPr>
          <p:cNvPr id="13" name="Picture 2" descr="http://www.supplierlist.com/prod_img/sinowaycn/55129_SINOWAY_BulldozerMD32.jpg"/>
          <p:cNvPicPr>
            <a:picLocks noChangeAspect="1" noChangeArrowheads="1"/>
          </p:cNvPicPr>
          <p:nvPr/>
        </p:nvPicPr>
        <p:blipFill>
          <a:blip r:embed="rId4" cstate="print"/>
          <a:srcRect/>
          <a:stretch>
            <a:fillRect/>
          </a:stretch>
        </p:blipFill>
        <p:spPr bwMode="auto">
          <a:xfrm>
            <a:off x="762000" y="3733800"/>
            <a:ext cx="2971800" cy="2228850"/>
          </a:xfrm>
          <a:prstGeom prst="rect">
            <a:avLst/>
          </a:prstGeom>
          <a:noFill/>
        </p:spPr>
      </p:pic>
      <p:sp>
        <p:nvSpPr>
          <p:cNvPr id="14" name="Text Box 8"/>
          <p:cNvSpPr txBox="1">
            <a:spLocks noChangeArrowheads="1"/>
          </p:cNvSpPr>
          <p:nvPr/>
        </p:nvSpPr>
        <p:spPr bwMode="auto">
          <a:xfrm>
            <a:off x="609600" y="6019800"/>
            <a:ext cx="2057400" cy="427038"/>
          </a:xfrm>
          <a:prstGeom prst="rect">
            <a:avLst/>
          </a:prstGeom>
          <a:noFill/>
          <a:ln w="9525">
            <a:noFill/>
            <a:miter lim="800000"/>
            <a:headEnd/>
            <a:tailEnd/>
          </a:ln>
        </p:spPr>
        <p:txBody>
          <a:bodyPr wrap="square">
            <a:spAutoFit/>
          </a:bodyPr>
          <a:lstStyle/>
          <a:p>
            <a:pPr>
              <a:spcBef>
                <a:spcPct val="50000"/>
              </a:spcBef>
            </a:pPr>
            <a:r>
              <a:rPr lang="en-GB" sz="2200" dirty="0" smtClean="0"/>
              <a:t>Bull dozer</a:t>
            </a:r>
            <a:endParaRPr lang="en-US" sz="2200" dirty="0"/>
          </a:p>
        </p:txBody>
      </p:sp>
      <p:pic>
        <p:nvPicPr>
          <p:cNvPr id="15" name="Picture 4" descr="http://2.bp.blogspot.com/_VfmDLAjyHj8/TITNnkUZGeI/AAAAAAAAAKo/rP664fQHHLU/s1600/robot-spider.jpg"/>
          <p:cNvPicPr>
            <a:picLocks noChangeAspect="1" noChangeArrowheads="1"/>
          </p:cNvPicPr>
          <p:nvPr/>
        </p:nvPicPr>
        <p:blipFill>
          <a:blip r:embed="rId5" cstate="print"/>
          <a:srcRect/>
          <a:stretch>
            <a:fillRect/>
          </a:stretch>
        </p:blipFill>
        <p:spPr bwMode="auto">
          <a:xfrm>
            <a:off x="5486400" y="3810000"/>
            <a:ext cx="2836334" cy="2042161"/>
          </a:xfrm>
          <a:prstGeom prst="rect">
            <a:avLst/>
          </a:prstGeom>
          <a:noFill/>
        </p:spPr>
      </p:pic>
      <p:sp>
        <p:nvSpPr>
          <p:cNvPr id="16" name="Text Box 8"/>
          <p:cNvSpPr txBox="1">
            <a:spLocks noChangeArrowheads="1"/>
          </p:cNvSpPr>
          <p:nvPr/>
        </p:nvSpPr>
        <p:spPr bwMode="auto">
          <a:xfrm>
            <a:off x="5943600" y="5867400"/>
            <a:ext cx="2057400" cy="430887"/>
          </a:xfrm>
          <a:prstGeom prst="rect">
            <a:avLst/>
          </a:prstGeom>
          <a:noFill/>
          <a:ln w="9525">
            <a:noFill/>
            <a:miter lim="800000"/>
            <a:headEnd/>
            <a:tailEnd/>
          </a:ln>
        </p:spPr>
        <p:txBody>
          <a:bodyPr wrap="square">
            <a:spAutoFit/>
          </a:bodyPr>
          <a:lstStyle/>
          <a:p>
            <a:pPr>
              <a:spcBef>
                <a:spcPct val="50000"/>
              </a:spcBef>
            </a:pPr>
            <a:r>
              <a:rPr lang="en-GB" sz="2200" dirty="0" smtClean="0"/>
              <a:t>Spider Robot</a:t>
            </a:r>
            <a:endParaRPr lang="en-US" sz="2200" dirty="0"/>
          </a:p>
        </p:txBody>
      </p:sp>
      <p:pic>
        <p:nvPicPr>
          <p:cNvPr id="19" name="Picture 18"/>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Theory of Machines </a:t>
            </a:r>
            <a:br>
              <a:rPr lang="en-US" b="1" dirty="0" smtClean="0"/>
            </a:br>
            <a:r>
              <a:rPr lang="en-US" b="1" dirty="0" smtClean="0"/>
              <a:t>and mechanism </a:t>
            </a:r>
            <a:endParaRPr lang="en-US" dirty="0"/>
          </a:p>
        </p:txBody>
      </p:sp>
      <p:sp>
        <p:nvSpPr>
          <p:cNvPr id="3" name="Content Placeholder 2"/>
          <p:cNvSpPr>
            <a:spLocks noGrp="1"/>
          </p:cNvSpPr>
          <p:nvPr>
            <p:ph idx="1"/>
          </p:nvPr>
        </p:nvSpPr>
        <p:spPr/>
        <p:txBody>
          <a:bodyPr>
            <a:normAutofit/>
          </a:bodyPr>
          <a:lstStyle/>
          <a:p>
            <a:pPr algn="just"/>
            <a:r>
              <a:rPr lang="en-US" sz="2900" dirty="0" smtClean="0"/>
              <a:t>It</a:t>
            </a:r>
            <a:r>
              <a:rPr lang="en-US" sz="2900" b="1" dirty="0" smtClean="0"/>
              <a:t> </a:t>
            </a:r>
            <a:r>
              <a:rPr lang="en-US" sz="2900" dirty="0" smtClean="0"/>
              <a:t>may be defined as that branch of Engineering-science, which deals with the study of relative motion between the various parts of a machine, and forces which act on them. </a:t>
            </a:r>
          </a:p>
          <a:p>
            <a:pPr algn="just"/>
            <a:r>
              <a:rPr lang="en-US" sz="2900" dirty="0" smtClean="0"/>
              <a:t>The knowledge of this subject is very essential for an engineer in designing the various parts of a machine or to develop mechanism.</a:t>
            </a:r>
            <a:endParaRPr lang="en-US" sz="2900" dirty="0"/>
          </a:p>
        </p:txBody>
      </p:sp>
      <p:sp>
        <p:nvSpPr>
          <p:cNvPr id="4" name="Date Placeholder 3"/>
          <p:cNvSpPr>
            <a:spLocks noGrp="1"/>
          </p:cNvSpPr>
          <p:nvPr>
            <p:ph type="dt" sz="half" idx="10"/>
          </p:nvPr>
        </p:nvSpPr>
        <p:spPr/>
        <p:txBody>
          <a:bodyPr/>
          <a:lstStyle/>
          <a:p>
            <a:fld id="{73B6C7AE-1C0D-4CB4-AE97-4AC66CCC8D39}"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8</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524000"/>
            <a:ext cx="7924800" cy="4754563"/>
          </a:xfrm>
        </p:spPr>
        <p:txBody>
          <a:bodyPr>
            <a:noAutofit/>
          </a:bodyPr>
          <a:lstStyle/>
          <a:p>
            <a:pPr algn="just">
              <a:buNone/>
            </a:pPr>
            <a:r>
              <a:rPr lang="en-US" sz="2000" dirty="0" smtClean="0"/>
              <a:t>It may be sub-divided into the following four branches :</a:t>
            </a:r>
          </a:p>
          <a:p>
            <a:pPr marL="514350" indent="-514350" algn="just">
              <a:buNone/>
            </a:pPr>
            <a:r>
              <a:rPr lang="en-US" sz="2000" b="1" dirty="0" smtClean="0"/>
              <a:t>1. Kinematics </a:t>
            </a:r>
          </a:p>
          <a:p>
            <a:pPr marL="514350" indent="-514350" algn="just">
              <a:buNone/>
            </a:pPr>
            <a:r>
              <a:rPr lang="en-US" sz="2000" dirty="0"/>
              <a:t>  </a:t>
            </a:r>
            <a:r>
              <a:rPr lang="en-US" sz="2000" dirty="0" smtClean="0"/>
              <a:t>       It deals with the relative motion between the various parts of the machines.</a:t>
            </a:r>
          </a:p>
          <a:p>
            <a:pPr algn="just">
              <a:buNone/>
            </a:pPr>
            <a:r>
              <a:rPr lang="en-US" sz="2000" b="1" dirty="0" smtClean="0"/>
              <a:t>2. Dynamics </a:t>
            </a:r>
          </a:p>
          <a:p>
            <a:pPr algn="just">
              <a:buNone/>
            </a:pPr>
            <a:r>
              <a:rPr lang="en-US" sz="2000" dirty="0" smtClean="0"/>
              <a:t>	It deals with the forces and their effects, while acting upon the machine parts in motion.</a:t>
            </a:r>
          </a:p>
          <a:p>
            <a:pPr algn="just">
              <a:buNone/>
            </a:pPr>
            <a:r>
              <a:rPr lang="en-US" sz="2000" b="1" dirty="0" smtClean="0"/>
              <a:t>3. Kinetics</a:t>
            </a:r>
          </a:p>
          <a:p>
            <a:pPr algn="just">
              <a:buNone/>
            </a:pPr>
            <a:r>
              <a:rPr lang="en-US" sz="2000" dirty="0" smtClean="0"/>
              <a:t> 	It deals with the inertia forces which arise from the combined effect of the mass and motion of the machine parts.</a:t>
            </a:r>
          </a:p>
          <a:p>
            <a:pPr algn="just">
              <a:buNone/>
            </a:pPr>
            <a:r>
              <a:rPr lang="en-US" sz="2000" b="1" dirty="0" smtClean="0"/>
              <a:t>4. Statics</a:t>
            </a:r>
          </a:p>
          <a:p>
            <a:pPr lvl="1" algn="just">
              <a:buNone/>
            </a:pPr>
            <a:r>
              <a:rPr lang="en-US" sz="2000" dirty="0" smtClean="0"/>
              <a:t>It deals with the forces and their effects while the machine parts are at rest. The mass of the parts is assumed to be negligible.</a:t>
            </a:r>
            <a:endParaRPr lang="en-US" sz="2000" dirty="0"/>
          </a:p>
        </p:txBody>
      </p:sp>
      <p:sp>
        <p:nvSpPr>
          <p:cNvPr id="4" name="Date Placeholder 3"/>
          <p:cNvSpPr>
            <a:spLocks noGrp="1"/>
          </p:cNvSpPr>
          <p:nvPr>
            <p:ph type="dt" sz="half" idx="10"/>
          </p:nvPr>
        </p:nvSpPr>
        <p:spPr/>
        <p:txBody>
          <a:bodyPr/>
          <a:lstStyle/>
          <a:p>
            <a:fld id="{E78B8C2A-C9B9-4732-9422-37F6183B3718}" type="datetime1">
              <a:rPr lang="en-US" smtClean="0"/>
              <a:t>5/18/2017</a:t>
            </a:fld>
            <a:endParaRPr lang="en-US"/>
          </a:p>
        </p:txBody>
      </p:sp>
      <p:sp>
        <p:nvSpPr>
          <p:cNvPr id="5" name="Slide Number Placeholder 4"/>
          <p:cNvSpPr>
            <a:spLocks noGrp="1"/>
          </p:cNvSpPr>
          <p:nvPr>
            <p:ph type="sldNum" sz="quarter" idx="12"/>
          </p:nvPr>
        </p:nvSpPr>
        <p:spPr/>
        <p:txBody>
          <a:bodyPr/>
          <a:lstStyle/>
          <a:p>
            <a:fld id="{28A7318E-570B-4574-A069-6A7F29A2DBC0}" type="slidenum">
              <a:rPr lang="en-US" smtClean="0"/>
              <a:pPr/>
              <a:t>9</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0"/>
            <a:ext cx="1524000" cy="14478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1028</TotalTime>
  <Words>1592</Words>
  <Application>Microsoft Office PowerPoint</Application>
  <PresentationFormat>On-screen Show (4:3)</PresentationFormat>
  <Paragraphs>353</Paragraphs>
  <Slides>45</Slides>
  <Notes>0</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Adjacency</vt:lpstr>
      <vt:lpstr>1_Custom Design</vt:lpstr>
      <vt:lpstr>Custom Design</vt:lpstr>
      <vt:lpstr>THEORY OF MECHANISMS  AND   MACHINES  (Chapter one: Introduction)</vt:lpstr>
      <vt:lpstr>Chapter over view Introduction (2 hrs) </vt:lpstr>
      <vt:lpstr>Machines and Mechanisms</vt:lpstr>
      <vt:lpstr>Contd…</vt:lpstr>
      <vt:lpstr>CONTD...</vt:lpstr>
      <vt:lpstr>CONTD...</vt:lpstr>
      <vt:lpstr>CONTD...</vt:lpstr>
      <vt:lpstr>Theory of Machines  and mechanism </vt:lpstr>
      <vt:lpstr>CONTD…</vt:lpstr>
      <vt:lpstr>Kinematics of motion</vt:lpstr>
      <vt:lpstr>CONTD…</vt:lpstr>
      <vt:lpstr>Mechanism configurations</vt:lpstr>
      <vt:lpstr>CONTD…</vt:lpstr>
      <vt:lpstr>LINKS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CONTD…</vt:lpstr>
      <vt:lpstr>Inversion of Mechanism</vt:lpstr>
      <vt:lpstr>CONTD…</vt:lpstr>
      <vt:lpstr>PowerPoint Presentation</vt:lpstr>
      <vt:lpstr>Degree of Freedom</vt:lpstr>
      <vt:lpstr>CONTD...</vt:lpstr>
      <vt:lpstr>CONTD…</vt:lpstr>
      <vt:lpstr>Contd…</vt:lpstr>
      <vt:lpstr>CONTD…</vt:lpstr>
      <vt:lpstr>Contd…</vt:lpstr>
      <vt:lpstr>PowerPoint Presentation</vt:lpstr>
      <vt:lpstr>Contd..</vt:lpstr>
      <vt:lpstr>PowerPoint Presentation</vt:lpstr>
      <vt:lpstr>Contd…</vt:lpstr>
      <vt:lpstr>PowerPoint Presentation</vt:lpstr>
      <vt:lpstr>Mechanism and Structure</vt:lpstr>
      <vt:lpstr>CONTD…</vt:lpstr>
      <vt:lpstr>PowerPoint Presentation</vt:lpstr>
      <vt:lpstr>Contd…</vt:lpstr>
      <vt:lpstr>PowerPoint Presentation</vt:lpstr>
      <vt:lpstr>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MECHANISMS  AND   MACHINES  (Chapter one)</dc:title>
  <dc:creator>RKC</dc:creator>
  <cp:lastModifiedBy>Bhai</cp:lastModifiedBy>
  <cp:revision>63</cp:revision>
  <dcterms:created xsi:type="dcterms:W3CDTF">2015-06-21T01:20:06Z</dcterms:created>
  <dcterms:modified xsi:type="dcterms:W3CDTF">2017-05-18T07:24:46Z</dcterms:modified>
</cp:coreProperties>
</file>