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71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2B31-FFEC-42E6-ABF9-7CF729B86BE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871F9-5CB5-40F6-BB0E-C570F80C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16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53E9F-EED8-4377-89CC-BE44829DEC67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90E1-9EAB-43F1-B11B-2DA5A63E2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0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6C70-199F-48DE-A737-18CDB61F058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1CC6-422E-4DB5-A71E-90924E5DC5BB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30-89E3-496B-B4DD-85B59AA2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219A-C5F4-47CB-A671-1599B5040D27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30-89E3-496B-B4DD-85B59AA2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9D4C-8513-46F5-B75E-D7C9D9C94914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30-89E3-496B-B4DD-85B59AA2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7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428-FF63-4006-AB52-4270A9A7A1D7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5E8C-C73E-4EFA-BE36-309DA1F40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A2A9-5AF8-4BC0-A743-5D3379621FE0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5E8C-C73E-4EFA-BE36-309DA1F40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83A1-A826-41AE-8F5A-4CE5749C8767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5E8C-C73E-4EFA-BE36-309DA1F40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117E-5EF8-4A8B-88A8-9A01363ADC57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5E8C-C73E-4EFA-BE36-309DA1F40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D525-CB56-4E47-9D2C-44A23A0FABB6}" type="datetime1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5E8C-C73E-4EFA-BE36-309DA1F40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4A72-2CF0-457D-8E90-E6AD415ADE87}" type="datetime1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5E8C-C73E-4EFA-BE36-309DA1F40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7AD4-1CFC-4940-AA9D-6906CE3FBD08}" type="datetime1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5E8C-C73E-4EFA-BE36-309DA1F40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652B-ECFD-4412-91F9-1988F1B26389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5E8C-C73E-4EFA-BE36-309DA1F40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A343-AE4D-417C-87FC-843169C7A1AC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30-89E3-496B-B4DD-85B59AA2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16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FFB1-4AEA-4811-BFB7-2ADB7AB06A71}" type="datetime1">
              <a:rPr lang="en-US" smtClean="0"/>
              <a:t>5/18/2017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B55E8C-C73E-4EFA-BE36-309DA1F40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1826-3AB8-4223-9AFD-5C4C53121FF7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5E8C-C73E-4EFA-BE36-309DA1F40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FD62-3DBE-405F-8C32-6346B3016EAC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5E8C-C73E-4EFA-BE36-309DA1F40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5072-413A-4D65-B49B-4A7B433209F1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30-89E3-496B-B4DD-85B59AA2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9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987-BF93-454A-9EF2-6A45C61FA4D0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30-89E3-496B-B4DD-85B59AA2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EAEE-FE52-4521-B4C9-A3C0CEDD81DA}" type="datetime1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30-89E3-496B-B4DD-85B59AA2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8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BDD5-B461-4738-B849-70648915C93C}" type="datetime1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30-89E3-496B-B4DD-85B59AA2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A4C4-02E2-4A43-961D-AB0C1FC614A3}" type="datetime1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30-89E3-496B-B4DD-85B59AA2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5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CE3-EEB5-464B-B392-922DFD8372AD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30-89E3-496B-B4DD-85B59AA2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024F-4CC3-4851-912A-A8B0DE838706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DA30-89E3-496B-B4DD-85B59AA2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9AD2-F116-41D0-9BFB-61CD46C7386B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DA30-89E3-496B-B4DD-85B59AA2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B55E8C-C73E-4EFA-BE36-309DA1F40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536E31F-436E-4F1F-B754-F849428921A4}" type="datetime1">
              <a:rPr lang="en-US" smtClean="0"/>
              <a:t>5/18/2017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928884"/>
            <a:ext cx="7010400" cy="2057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THEORY OF MECHANISMS AND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		    MACHINES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     BME (III/II)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953000"/>
            <a:ext cx="5334000" cy="1447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Prepared by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	Bipin Tiwari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Assistant Lecturer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Thapathali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Campus, IOE, TU</a:t>
            </a:r>
          </a:p>
          <a:p>
            <a:pPr algn="l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9381-2E61-431C-BD17-1FFC2E0AFA6E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5D3F-3996-4388-AA7B-B7E9255DF7B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"/>
            <a:ext cx="15240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Chapter Seven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/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Kinematic Analysis of Mechanisms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(9 hours)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5F8-C56F-454C-A267-0F0071B51A3B}" type="datetime1">
              <a:rPr lang="en-US" smtClean="0"/>
              <a:t>5/18/2017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5D3F-3996-4388-AA7B-B7E9255DF7B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75794"/>
              </p:ext>
            </p:extLst>
          </p:nvPr>
        </p:nvGraphicFramePr>
        <p:xfrm>
          <a:off x="228600" y="1447800"/>
          <a:ext cx="79248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7033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R.N.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General Plane Motion Representation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Relative Motion Velocity Analysis; Velocity Polygons; Graphical or Vector algebra solutions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Instantaneous centers of velocity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Kennedy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 theorem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Velocities by Instantaneous centers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Acceleration  Polygons and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Corolis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 acceleration applications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Analysis by Complex Numbers; Loop Closure Equation for Geometrical Layout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Kinematic Analysis by Complex  numbers Application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Chapter Eight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/>
              <a:t> </a:t>
            </a:r>
            <a:r>
              <a:rPr lang="en-US" sz="28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Force Analysis of Mechanisms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(8 hours)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1C43-180E-4555-8A73-DFB549F82A02}" type="datetime1">
              <a:rPr lang="en-US" smtClean="0"/>
              <a:t>5/18/2017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5D3F-3996-4388-AA7B-B7E9255DF7B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40770"/>
              </p:ext>
            </p:extLst>
          </p:nvPr>
        </p:nvGraphicFramePr>
        <p:xfrm>
          <a:off x="228600" y="1905000"/>
          <a:ext cx="79248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678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R.N.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Centrifugal Force, Inertia Force and Inertia Torque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Methods of Force Analysis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Introduction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Forces on Gear Teeth- spur/bevel &amp;  helical gears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 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Force analysis on cams &amp; followers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44, 45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Superposition Force Analysis Methods, Graphical or Analytical on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gears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Linkage Force by Matrix Methods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Linkage Force by Method of Virtual Work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Linkage Force by Complex Number Method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make one Mechanism by each group.</a:t>
            </a:r>
          </a:p>
          <a:p>
            <a:r>
              <a:rPr lang="en-US" sz="2800" dirty="0" smtClean="0"/>
              <a:t>Form each group of 2 members.</a:t>
            </a:r>
          </a:p>
          <a:p>
            <a:r>
              <a:rPr lang="en-US" sz="2800" dirty="0" smtClean="0"/>
              <a:t>Assignment should be completed within </a:t>
            </a:r>
            <a:r>
              <a:rPr lang="en-US" sz="2800" dirty="0" smtClean="0"/>
              <a:t>4 </a:t>
            </a:r>
            <a:r>
              <a:rPr lang="en-US" sz="2800" dirty="0" smtClean="0"/>
              <a:t> </a:t>
            </a:r>
            <a:r>
              <a:rPr lang="en-US" sz="2800" dirty="0" smtClean="0"/>
              <a:t>weeks.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AC1F-13DD-4E11-976D-FA9508C9F874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5E8C-C73E-4EFA-BE36-309DA1F405D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8D48-9128-42B2-8337-253E48B8B000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5D3F-3996-4388-AA7B-B7E9255DF7B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3019" y="3043479"/>
            <a:ext cx="4343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Thank You !!!</a:t>
            </a:r>
            <a:endParaRPr 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Internal Marking scheme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200641"/>
              </p:ext>
            </p:extLst>
          </p:nvPr>
        </p:nvGraphicFramePr>
        <p:xfrm>
          <a:off x="609600" y="2209800"/>
          <a:ext cx="7010401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9"/>
                <a:gridCol w="4142509"/>
                <a:gridCol w="1593273"/>
              </a:tblGrid>
              <a:tr h="5969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S.N.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Particulars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Marks</a:t>
                      </a:r>
                      <a:endParaRPr lang="en-US" sz="2800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Attendance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Assessment  I and II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Assignment  I and II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Tutorial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CF49-757C-44B8-A202-41152E2FB354}" type="datetime1">
              <a:rPr lang="en-US" smtClean="0">
                <a:latin typeface="Times New Roman" pitchFamily="18" charset="0"/>
                <a:cs typeface="Times New Roman" pitchFamily="18" charset="0"/>
              </a:rPr>
              <a:t>5/18/2017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5D3F-3996-4388-AA7B-B7E9255DF7BF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Presentation on the topic listed below.</a:t>
            </a:r>
          </a:p>
          <a:p>
            <a:endParaRPr lang="en-US" sz="2800" dirty="0"/>
          </a:p>
          <a:p>
            <a:r>
              <a:rPr lang="en-US" sz="2800" dirty="0" smtClean="0"/>
              <a:t>Within </a:t>
            </a:r>
            <a:r>
              <a:rPr lang="en-US" sz="2800" dirty="0"/>
              <a:t>1</a:t>
            </a:r>
            <a:r>
              <a:rPr lang="en-US" sz="2800" dirty="0" smtClean="0"/>
              <a:t> week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393-2DED-4CF1-8F57-39D64FFB8B19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5E8C-C73E-4EFA-BE36-309DA1F405D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One 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Introduction to Mechanism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(2 hours)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3023-CC7B-4BAE-9309-6CAD4AA46A2D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5D3F-3996-4388-AA7B-B7E9255DF7B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52383"/>
              </p:ext>
            </p:extLst>
          </p:nvPr>
        </p:nvGraphicFramePr>
        <p:xfrm>
          <a:off x="609600" y="2057400"/>
          <a:ext cx="7467600" cy="289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65"/>
                <a:gridCol w="6574735"/>
              </a:tblGrid>
              <a:tr h="5391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R.N.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73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Basic definitions &amp; descriptions over different terms of mechanisms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494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Mechanism configurations: links, chains, inversions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94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Transmission of motion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941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Mobility, Degree of freedom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764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Chapter Two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Linkages and Mechanisms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(4 hours)                                                                           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E888-DD80-4152-B350-E873CACD0441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5D3F-3996-4388-AA7B-B7E9255DF7B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46738"/>
              </p:ext>
            </p:extLst>
          </p:nvPr>
        </p:nvGraphicFramePr>
        <p:xfrm>
          <a:off x="304800" y="1981200"/>
          <a:ext cx="79248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7086600"/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R.N.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Four-bar linkage motion and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Grashoff’s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law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Linkage position analysis; loop closure equations &amp; iterative methods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Slider crank, Scotch Yoke,    Quick return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Toggle, Oldham coupling &amp; Hooke’s Coupling,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Chamber wheel,  constant velocity universal joint,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Intermittent motion, mechanical computing,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Synthesis concepts on </a:t>
                      </a:r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Linkages and Mechanisms 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Chapter Three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/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Cams and Followers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(6 hours)   </a:t>
            </a:r>
            <a:r>
              <a:rPr lang="en-US" sz="2700" b="1" dirty="0" smtClean="0"/>
              <a:t>                                                                                                  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15-6677-4F33-8DA7-F9001E38F33E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5D3F-3996-4388-AA7B-B7E9255DF7B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65255"/>
              </p:ext>
            </p:extLst>
          </p:nvPr>
        </p:nvGraphicFramePr>
        <p:xfrm>
          <a:off x="533400" y="2057400"/>
          <a:ext cx="7696200" cy="270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647"/>
                <a:gridCol w="6755553"/>
              </a:tblGrid>
              <a:tr h="34861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R.N.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9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Classification of cams and nomenclature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576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Analytical Design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Disk cam with flat-faced follower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029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Analytical Design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Disk cam with Radial or Offset follower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576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Analytical Design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Disc cam with Oscillating Roller follower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83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Cam production methods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Chapter Four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Spur Gears (6 hours)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FFF-3539-4A7A-84FB-62742619BFA0}" type="datetime1">
              <a:rPr lang="en-US" smtClean="0"/>
              <a:t>5/18/2017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5D3F-3996-4388-AA7B-B7E9255DF7B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06526"/>
              </p:ext>
            </p:extLst>
          </p:nvPr>
        </p:nvGraphicFramePr>
        <p:xfrm>
          <a:off x="304800" y="2438400"/>
          <a:ext cx="79248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181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R.N.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Geometry of Involutes and Characteristics of 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Involute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Tooth Action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Interference of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Involute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Gears and Numbers of teeth to avoid interference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Determining backlash in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Involute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gears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Non-standard Spur gears; extended center distance system</a:t>
                      </a:r>
                      <a:endPara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Methods of gear production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Chapter Five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/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Bevel, Helical and Worm Gears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(5 hours)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9A7-BFF3-4D36-8215-D9342747C5DF}" type="datetime1">
              <a:rPr lang="en-US" smtClean="0"/>
              <a:t>5/18/2017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5D3F-3996-4388-AA7B-B7E9255DF7B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605157"/>
              </p:ext>
            </p:extLst>
          </p:nvPr>
        </p:nvGraphicFramePr>
        <p:xfrm>
          <a:off x="304800" y="2286000"/>
          <a:ext cx="7924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7033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R.N.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Theory of straight Bevel gears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Bevel Gear  tooth proportions and geometrical details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Spiral and Hypoid gears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Theory of helical gears &amp; tooth geometry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Parallel and crossed shafts for helical gears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Worm gearing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Chapter Six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/>
              <a:t>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Simple and Planetary gear trains (5 hours)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4746-EB25-421F-BB42-81F5CF76FAD9}" type="datetime1">
              <a:rPr lang="en-US" smtClean="0"/>
              <a:t>5/18/2017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5D3F-3996-4388-AA7B-B7E9255DF7B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36267"/>
              </p:ext>
            </p:extLst>
          </p:nvPr>
        </p:nvGraphicFramePr>
        <p:xfrm>
          <a:off x="381000" y="2743200"/>
          <a:ext cx="746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/>
                <a:gridCol w="66274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R.N.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Theory of Planetary Gear Trains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Speed Ratios; Formula and Tabular Methods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Applications of simple and planetary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gear trains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Assembly of Planetary gear trains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498</Words>
  <Application>Microsoft Office PowerPoint</Application>
  <PresentationFormat>On-screen Show (4:3)</PresentationFormat>
  <Paragraphs>176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Custom Design</vt:lpstr>
      <vt:lpstr>Adjacency</vt:lpstr>
      <vt:lpstr>THEORY OF MECHANISMS AND         MACHINES        BME (III/II)</vt:lpstr>
      <vt:lpstr>Internal Marking scheme </vt:lpstr>
      <vt:lpstr>1st Assignment</vt:lpstr>
      <vt:lpstr>Chapter One   Introduction to Mechanism (2 hours)</vt:lpstr>
      <vt:lpstr>  Chapter Two  Linkages and Mechanisms (4 hours)                                                                                           </vt:lpstr>
      <vt:lpstr> Chapter Three  Cams and Followers (6 hours)                                                                                                       </vt:lpstr>
      <vt:lpstr>Chapter Four   Spur Gears (6 hours)</vt:lpstr>
      <vt:lpstr>Chapter Five  Bevel, Helical and Worm Gears (5 hours)</vt:lpstr>
      <vt:lpstr>Chapter Six  Simple and Planetary gear trains (5 hours)</vt:lpstr>
      <vt:lpstr>Chapter Seven  Kinematic Analysis of Mechanisms (9 hours)</vt:lpstr>
      <vt:lpstr>Chapter Eight  Force Analysis of Mechanisms (8 hours)</vt:lpstr>
      <vt:lpstr>2nd Assignment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MACHINES  AND  MECHANISM</dc:title>
  <dc:creator>RKC</dc:creator>
  <cp:lastModifiedBy>Bhai</cp:lastModifiedBy>
  <cp:revision>35</cp:revision>
  <dcterms:created xsi:type="dcterms:W3CDTF">2015-06-17T05:20:32Z</dcterms:created>
  <dcterms:modified xsi:type="dcterms:W3CDTF">2017-05-18T06:38:37Z</dcterms:modified>
</cp:coreProperties>
</file>