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40"/>
  </p:notesMasterIdLst>
  <p:sldIdLst>
    <p:sldId id="256" r:id="rId2"/>
    <p:sldId id="259" r:id="rId3"/>
    <p:sldId id="260" r:id="rId4"/>
    <p:sldId id="264" r:id="rId5"/>
    <p:sldId id="265" r:id="rId6"/>
    <p:sldId id="266" r:id="rId7"/>
    <p:sldId id="267" r:id="rId8"/>
    <p:sldId id="268" r:id="rId9"/>
    <p:sldId id="269" r:id="rId10"/>
    <p:sldId id="270" r:id="rId11"/>
    <p:sldId id="262" r:id="rId12"/>
    <p:sldId id="258" r:id="rId13"/>
    <p:sldId id="261" r:id="rId14"/>
    <p:sldId id="271" r:id="rId15"/>
    <p:sldId id="272" r:id="rId16"/>
    <p:sldId id="273" r:id="rId17"/>
    <p:sldId id="274" r:id="rId18"/>
    <p:sldId id="275" r:id="rId19"/>
    <p:sldId id="276" r:id="rId20"/>
    <p:sldId id="277" r:id="rId21"/>
    <p:sldId id="278" r:id="rId22"/>
    <p:sldId id="284" r:id="rId23"/>
    <p:sldId id="287" r:id="rId24"/>
    <p:sldId id="285" r:id="rId25"/>
    <p:sldId id="286" r:id="rId26"/>
    <p:sldId id="288" r:id="rId27"/>
    <p:sldId id="279" r:id="rId28"/>
    <p:sldId id="283" r:id="rId29"/>
    <p:sldId id="280" r:id="rId30"/>
    <p:sldId id="281" r:id="rId31"/>
    <p:sldId id="282" r:id="rId32"/>
    <p:sldId id="289" r:id="rId33"/>
    <p:sldId id="290" r:id="rId34"/>
    <p:sldId id="291" r:id="rId35"/>
    <p:sldId id="292" r:id="rId36"/>
    <p:sldId id="293" r:id="rId37"/>
    <p:sldId id="263"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B98BD8-31E5-4A27-8ED2-EF4D7DA44077}" type="datetimeFigureOut">
              <a:rPr lang="en-US" smtClean="0"/>
              <a:t>5/17/2016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95CF1-7029-48F1-BEF6-4060BF2895C1}" type="slidenum">
              <a:rPr lang="en-US" smtClean="0"/>
              <a:t>‹#›</a:t>
            </a:fld>
            <a:endParaRPr lang="en-US"/>
          </a:p>
        </p:txBody>
      </p:sp>
    </p:spTree>
    <p:extLst>
      <p:ext uri="{BB962C8B-B14F-4D97-AF65-F5344CB8AC3E}">
        <p14:creationId xmlns:p14="http://schemas.microsoft.com/office/powerpoint/2010/main" val="2209428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D95CF1-7029-48F1-BEF6-4060BF2895C1}" type="slidenum">
              <a:rPr lang="en-US" smtClean="0"/>
              <a:t>3</a:t>
            </a:fld>
            <a:endParaRPr lang="en-US"/>
          </a:p>
        </p:txBody>
      </p:sp>
    </p:spTree>
    <p:extLst>
      <p:ext uri="{BB962C8B-B14F-4D97-AF65-F5344CB8AC3E}">
        <p14:creationId xmlns:p14="http://schemas.microsoft.com/office/powerpoint/2010/main" val="1003393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D95CF1-7029-48F1-BEF6-4060BF2895C1}"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3406817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D95CF1-7029-48F1-BEF6-4060BF2895C1}" type="slidenum">
              <a:rPr lang="en-US" smtClean="0"/>
              <a:t>4</a:t>
            </a:fld>
            <a:endParaRPr lang="en-US"/>
          </a:p>
        </p:txBody>
      </p:sp>
    </p:spTree>
    <p:extLst>
      <p:ext uri="{BB962C8B-B14F-4D97-AF65-F5344CB8AC3E}">
        <p14:creationId xmlns:p14="http://schemas.microsoft.com/office/powerpoint/2010/main" val="3795005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D95CF1-7029-48F1-BEF6-4060BF2895C1}" type="slidenum">
              <a:rPr lang="en-US" smtClean="0"/>
              <a:t>5</a:t>
            </a:fld>
            <a:endParaRPr lang="en-US"/>
          </a:p>
        </p:txBody>
      </p:sp>
    </p:spTree>
    <p:extLst>
      <p:ext uri="{BB962C8B-B14F-4D97-AF65-F5344CB8AC3E}">
        <p14:creationId xmlns:p14="http://schemas.microsoft.com/office/powerpoint/2010/main" val="534075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D95CF1-7029-48F1-BEF6-4060BF2895C1}" type="slidenum">
              <a:rPr lang="en-US" smtClean="0"/>
              <a:t>6</a:t>
            </a:fld>
            <a:endParaRPr lang="en-US"/>
          </a:p>
        </p:txBody>
      </p:sp>
    </p:spTree>
    <p:extLst>
      <p:ext uri="{BB962C8B-B14F-4D97-AF65-F5344CB8AC3E}">
        <p14:creationId xmlns:p14="http://schemas.microsoft.com/office/powerpoint/2010/main" val="1298409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D95CF1-7029-48F1-BEF6-4060BF2895C1}" type="slidenum">
              <a:rPr lang="en-US" smtClean="0"/>
              <a:t>7</a:t>
            </a:fld>
            <a:endParaRPr lang="en-US"/>
          </a:p>
        </p:txBody>
      </p:sp>
    </p:spTree>
    <p:extLst>
      <p:ext uri="{BB962C8B-B14F-4D97-AF65-F5344CB8AC3E}">
        <p14:creationId xmlns:p14="http://schemas.microsoft.com/office/powerpoint/2010/main" val="1847737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D95CF1-7029-48F1-BEF6-4060BF2895C1}" type="slidenum">
              <a:rPr lang="en-US" smtClean="0"/>
              <a:t>8</a:t>
            </a:fld>
            <a:endParaRPr lang="en-US"/>
          </a:p>
        </p:txBody>
      </p:sp>
    </p:spTree>
    <p:extLst>
      <p:ext uri="{BB962C8B-B14F-4D97-AF65-F5344CB8AC3E}">
        <p14:creationId xmlns:p14="http://schemas.microsoft.com/office/powerpoint/2010/main" val="2337450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D95CF1-7029-48F1-BEF6-4060BF2895C1}" type="slidenum">
              <a:rPr lang="en-US" smtClean="0"/>
              <a:t>9</a:t>
            </a:fld>
            <a:endParaRPr lang="en-US"/>
          </a:p>
        </p:txBody>
      </p:sp>
    </p:spTree>
    <p:extLst>
      <p:ext uri="{BB962C8B-B14F-4D97-AF65-F5344CB8AC3E}">
        <p14:creationId xmlns:p14="http://schemas.microsoft.com/office/powerpoint/2010/main" val="2701898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D95CF1-7029-48F1-BEF6-4060BF2895C1}" type="slidenum">
              <a:rPr lang="en-US" smtClean="0"/>
              <a:t>10</a:t>
            </a:fld>
            <a:endParaRPr lang="en-US"/>
          </a:p>
        </p:txBody>
      </p:sp>
    </p:spTree>
    <p:extLst>
      <p:ext uri="{BB962C8B-B14F-4D97-AF65-F5344CB8AC3E}">
        <p14:creationId xmlns:p14="http://schemas.microsoft.com/office/powerpoint/2010/main" val="3349315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D95CF1-7029-48F1-BEF6-4060BF2895C1}" type="slidenum">
              <a:rPr lang="en-US" smtClean="0"/>
              <a:t>11</a:t>
            </a:fld>
            <a:endParaRPr lang="en-US"/>
          </a:p>
        </p:txBody>
      </p:sp>
    </p:spTree>
    <p:extLst>
      <p:ext uri="{BB962C8B-B14F-4D97-AF65-F5344CB8AC3E}">
        <p14:creationId xmlns:p14="http://schemas.microsoft.com/office/powerpoint/2010/main" val="353675947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DEDD66-AA0D-4162-9735-6B231BFC7402}" type="datetime1">
              <a:rPr lang="en-US" smtClean="0"/>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A051228-77DD-4201-A999-04B140BD5692}" type="slidenum">
              <a:rPr lang="en-US" smtClean="0"/>
              <a:t>‹#›</a:t>
            </a:fld>
            <a:endParaRPr lang="en-US"/>
          </a:p>
        </p:txBody>
      </p:sp>
    </p:spTree>
    <p:extLst>
      <p:ext uri="{BB962C8B-B14F-4D97-AF65-F5344CB8AC3E}">
        <p14:creationId xmlns:p14="http://schemas.microsoft.com/office/powerpoint/2010/main" val="3013500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A7F61C-D2EC-4F03-B689-7409237A1431}" type="datetime1">
              <a:rPr lang="en-US" smtClean="0"/>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51228-77DD-4201-A999-04B140BD5692}" type="slidenum">
              <a:rPr lang="en-US" smtClean="0"/>
              <a:t>‹#›</a:t>
            </a:fld>
            <a:endParaRPr lang="en-US"/>
          </a:p>
        </p:txBody>
      </p:sp>
    </p:spTree>
    <p:extLst>
      <p:ext uri="{BB962C8B-B14F-4D97-AF65-F5344CB8AC3E}">
        <p14:creationId xmlns:p14="http://schemas.microsoft.com/office/powerpoint/2010/main" val="279872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8E72EE-D1E7-4D6E-A513-6952A80EF42F}" type="datetime1">
              <a:rPr lang="en-US" smtClean="0"/>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51228-77DD-4201-A999-04B140BD5692}" type="slidenum">
              <a:rPr lang="en-US" smtClean="0"/>
              <a:t>‹#›</a:t>
            </a:fld>
            <a:endParaRPr lang="en-US"/>
          </a:p>
        </p:txBody>
      </p:sp>
    </p:spTree>
    <p:extLst>
      <p:ext uri="{BB962C8B-B14F-4D97-AF65-F5344CB8AC3E}">
        <p14:creationId xmlns:p14="http://schemas.microsoft.com/office/powerpoint/2010/main" val="931950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F1C7A7-BCDF-4AC5-961F-30FF0015E199}" type="datetime1">
              <a:rPr lang="en-US" smtClean="0"/>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51228-77DD-4201-A999-04B140BD5692}" type="slidenum">
              <a:rPr lang="en-US" smtClean="0"/>
              <a:t>‹#›</a:t>
            </a:fld>
            <a:endParaRPr lang="en-US"/>
          </a:p>
        </p:txBody>
      </p:sp>
    </p:spTree>
    <p:extLst>
      <p:ext uri="{BB962C8B-B14F-4D97-AF65-F5344CB8AC3E}">
        <p14:creationId xmlns:p14="http://schemas.microsoft.com/office/powerpoint/2010/main" val="1586482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3D7F97D-E9AC-44C4-BC52-565E044D0CF9}" type="datetime1">
              <a:rPr lang="en-US" smtClean="0"/>
              <a:t>5/17/2016</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A051228-77DD-4201-A999-04B140BD5692}" type="slidenum">
              <a:rPr lang="en-US" smtClean="0"/>
              <a:t>‹#›</a:t>
            </a:fld>
            <a:endParaRPr lang="en-US"/>
          </a:p>
        </p:txBody>
      </p:sp>
    </p:spTree>
    <p:extLst>
      <p:ext uri="{BB962C8B-B14F-4D97-AF65-F5344CB8AC3E}">
        <p14:creationId xmlns:p14="http://schemas.microsoft.com/office/powerpoint/2010/main" val="1304613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615CAC-2D64-42FC-8066-516D99D1A3DD}" type="datetime1">
              <a:rPr lang="en-US" smtClean="0"/>
              <a:t>5/17/2016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51228-77DD-4201-A999-04B140BD5692}" type="slidenum">
              <a:rPr lang="en-US" smtClean="0"/>
              <a:t>‹#›</a:t>
            </a:fld>
            <a:endParaRPr lang="en-US"/>
          </a:p>
        </p:txBody>
      </p:sp>
    </p:spTree>
    <p:extLst>
      <p:ext uri="{BB962C8B-B14F-4D97-AF65-F5344CB8AC3E}">
        <p14:creationId xmlns:p14="http://schemas.microsoft.com/office/powerpoint/2010/main" val="2406033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33A64F-8A9D-41C8-8CCC-960AAEDD67F8}" type="datetime1">
              <a:rPr lang="en-US" smtClean="0"/>
              <a:t>5/17/2016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051228-77DD-4201-A999-04B140BD5692}" type="slidenum">
              <a:rPr lang="en-US" smtClean="0"/>
              <a:t>‹#›</a:t>
            </a:fld>
            <a:endParaRPr lang="en-US"/>
          </a:p>
        </p:txBody>
      </p:sp>
    </p:spTree>
    <p:extLst>
      <p:ext uri="{BB962C8B-B14F-4D97-AF65-F5344CB8AC3E}">
        <p14:creationId xmlns:p14="http://schemas.microsoft.com/office/powerpoint/2010/main" val="2193249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87016B-FFD8-4736-B6D2-E4EE5E003168}" type="datetime1">
              <a:rPr lang="en-US" smtClean="0"/>
              <a:t>5/17/2016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051228-77DD-4201-A999-04B140BD5692}" type="slidenum">
              <a:rPr lang="en-US" smtClean="0"/>
              <a:t>‹#›</a:t>
            </a:fld>
            <a:endParaRPr lang="en-US"/>
          </a:p>
        </p:txBody>
      </p:sp>
    </p:spTree>
    <p:extLst>
      <p:ext uri="{BB962C8B-B14F-4D97-AF65-F5344CB8AC3E}">
        <p14:creationId xmlns:p14="http://schemas.microsoft.com/office/powerpoint/2010/main" val="357657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789A9-A52B-400A-A3F5-FE3F506BEFDC}" type="datetime1">
              <a:rPr lang="en-US" smtClean="0"/>
              <a:t>5/17/2016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051228-77DD-4201-A999-04B140BD5692}" type="slidenum">
              <a:rPr lang="en-US" smtClean="0"/>
              <a:t>‹#›</a:t>
            </a:fld>
            <a:endParaRPr lang="en-US"/>
          </a:p>
        </p:txBody>
      </p:sp>
    </p:spTree>
    <p:extLst>
      <p:ext uri="{BB962C8B-B14F-4D97-AF65-F5344CB8AC3E}">
        <p14:creationId xmlns:p14="http://schemas.microsoft.com/office/powerpoint/2010/main" val="1895113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0DE475-3DFB-4565-96D9-7D5102151254}" type="datetime1">
              <a:rPr lang="en-US" smtClean="0"/>
              <a:t>5/17/2016</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A051228-77DD-4201-A999-04B140BD5692}" type="slidenum">
              <a:rPr lang="en-US" smtClean="0"/>
              <a:t>‹#›</a:t>
            </a:fld>
            <a:endParaRPr lang="en-US"/>
          </a:p>
        </p:txBody>
      </p:sp>
    </p:spTree>
    <p:extLst>
      <p:ext uri="{BB962C8B-B14F-4D97-AF65-F5344CB8AC3E}">
        <p14:creationId xmlns:p14="http://schemas.microsoft.com/office/powerpoint/2010/main" val="1148592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F0562D-63F5-47AF-8CB5-FFD9E288D117}" type="datetime1">
              <a:rPr lang="en-US" smtClean="0"/>
              <a:t>5/17/2016</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A051228-77DD-4201-A999-04B140BD5692}" type="slidenum">
              <a:rPr lang="en-US" smtClean="0"/>
              <a:t>‹#›</a:t>
            </a:fld>
            <a:endParaRPr lang="en-US"/>
          </a:p>
        </p:txBody>
      </p:sp>
    </p:spTree>
    <p:extLst>
      <p:ext uri="{BB962C8B-B14F-4D97-AF65-F5344CB8AC3E}">
        <p14:creationId xmlns:p14="http://schemas.microsoft.com/office/powerpoint/2010/main" val="632417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FB14C9B-6411-4999-B52A-5C016A67588E}" type="datetime1">
              <a:rPr lang="en-US" smtClean="0"/>
              <a:t>5/17/2016</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A051228-77DD-4201-A999-04B140BD5692}" type="slidenum">
              <a:rPr lang="en-US" smtClean="0"/>
              <a:t>‹#›</a:t>
            </a:fld>
            <a:endParaRPr lang="en-US"/>
          </a:p>
        </p:txBody>
      </p:sp>
    </p:spTree>
    <p:extLst>
      <p:ext uri="{BB962C8B-B14F-4D97-AF65-F5344CB8AC3E}">
        <p14:creationId xmlns:p14="http://schemas.microsoft.com/office/powerpoint/2010/main" val="26076189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slide" Target="slide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19.xml"/><Relationship Id="rId7" Type="http://schemas.openxmlformats.org/officeDocument/2006/relationships/slide" Target="slide27.xml"/><Relationship Id="rId2" Type="http://schemas.openxmlformats.org/officeDocument/2006/relationships/slide" Target="slide15.xml"/><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slide" Target="slide21.xml"/><Relationship Id="rId10" Type="http://schemas.openxmlformats.org/officeDocument/2006/relationships/image" Target="../media/image9.png"/><Relationship Id="rId4" Type="http://schemas.openxmlformats.org/officeDocument/2006/relationships/slide" Target="slide20.xml"/><Relationship Id="rId9" Type="http://schemas.openxmlformats.org/officeDocument/2006/relationships/slide" Target="slide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19.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slide" Target="slide14.xml"/><Relationship Id="rId5" Type="http://schemas.microsoft.com/office/2007/relationships/hdphoto" Target="../media/hdphoto6.wdp"/><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4.pn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microsoft.com/office/2007/relationships/hdphoto" Target="../media/hdphoto10.wdp"/><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31.xml"/><Relationship Id="rId4" Type="http://schemas.openxmlformats.org/officeDocument/2006/relationships/slide" Target="slide30.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slide" Target="slide27.xml"/><Relationship Id="rId4" Type="http://schemas.microsoft.com/office/2007/relationships/hdphoto" Target="../media/hdphoto12.wdp"/></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slide" Target="slide27.xml"/><Relationship Id="rId4" Type="http://schemas.microsoft.com/office/2007/relationships/hdphoto" Target="../media/hdphoto13.wdp"/></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3.wdp"/></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slide" Target="slide27.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slide" Target="slide27.xml"/><Relationship Id="rId4" Type="http://schemas.microsoft.com/office/2007/relationships/hdphoto" Target="../media/hdphoto14.wdp"/></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8.png"/><Relationship Id="rId1" Type="http://schemas.openxmlformats.org/officeDocument/2006/relationships/slideLayout" Target="../slideLayouts/slideLayout2.xml"/><Relationship Id="rId6" Type="http://schemas.microsoft.com/office/2007/relationships/hdphoto" Target="../media/hdphoto10.wdp"/><Relationship Id="rId5" Type="http://schemas.openxmlformats.org/officeDocument/2006/relationships/image" Target="../media/image17.png"/><Relationship Id="rId4" Type="http://schemas.microsoft.com/office/2007/relationships/hdphoto" Target="../media/hdphoto11.wdp"/></Relationships>
</file>

<file path=ppt/slides/_rels/slide3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29.png"/><Relationship Id="rId1" Type="http://schemas.openxmlformats.org/officeDocument/2006/relationships/slideLayout" Target="../slideLayouts/slideLayout2.xml"/><Relationship Id="rId5" Type="http://schemas.microsoft.com/office/2007/relationships/hdphoto" Target="../media/hdphoto16.wdp"/><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slide" Target="slide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CHAPTER-5</a:t>
            </a:r>
            <a:r>
              <a:rPr lang="en-US" dirty="0"/>
              <a:t/>
            </a:r>
            <a:br>
              <a:rPr lang="en-US" dirty="0"/>
            </a:br>
            <a:r>
              <a:rPr lang="en-US" dirty="0" smtClean="0"/>
              <a:t>DESIGN OF SHAFTS</a:t>
            </a:r>
            <a:endParaRPr lang="en-US" dirty="0"/>
          </a:p>
        </p:txBody>
      </p:sp>
      <p:sp>
        <p:nvSpPr>
          <p:cNvPr id="3" name="Subtitle 2"/>
          <p:cNvSpPr>
            <a:spLocks noGrp="1"/>
          </p:cNvSpPr>
          <p:nvPr>
            <p:ph type="subTitle" idx="1"/>
          </p:nvPr>
        </p:nvSpPr>
        <p:spPr>
          <a:xfrm>
            <a:off x="0" y="0"/>
            <a:ext cx="12192000" cy="1371599"/>
          </a:xfrm>
        </p:spPr>
        <p:txBody>
          <a:bodyPr>
            <a:normAutofit/>
          </a:bodyPr>
          <a:lstStyle/>
          <a:p>
            <a:pPr algn="ctr"/>
            <a:r>
              <a:rPr lang="en-US" dirty="0" smtClean="0"/>
              <a:t>Tribhuwan </a:t>
            </a:r>
            <a:r>
              <a:rPr lang="en-US" dirty="0"/>
              <a:t>U</a:t>
            </a:r>
            <a:r>
              <a:rPr lang="en-US" dirty="0" smtClean="0"/>
              <a:t>niversity</a:t>
            </a:r>
          </a:p>
          <a:p>
            <a:pPr algn="ctr"/>
            <a:r>
              <a:rPr lang="en-US" dirty="0" smtClean="0"/>
              <a:t>Institute of Engineering</a:t>
            </a:r>
          </a:p>
          <a:p>
            <a:pPr algn="ctr"/>
            <a:r>
              <a:rPr lang="en-US" dirty="0" smtClean="0"/>
              <a:t>Pulchowk Campus</a:t>
            </a:r>
            <a:endParaRPr lang="en-US" dirty="0"/>
          </a:p>
        </p:txBody>
      </p:sp>
    </p:spTree>
    <p:extLst>
      <p:ext uri="{BB962C8B-B14F-4D97-AF65-F5344CB8AC3E}">
        <p14:creationId xmlns:p14="http://schemas.microsoft.com/office/powerpoint/2010/main" val="1023100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MSS THEORY DESIGN EQUATIONS</a:t>
            </a:r>
            <a:endParaRPr lang="en-US" sz="3600" dirty="0"/>
          </a:p>
        </p:txBody>
      </p:sp>
      <p:sp>
        <p:nvSpPr>
          <p:cNvPr id="6" name="Slide Number Placeholder 5"/>
          <p:cNvSpPr>
            <a:spLocks noGrp="1"/>
          </p:cNvSpPr>
          <p:nvPr>
            <p:ph type="sldNum" sz="quarter" idx="12"/>
          </p:nvPr>
        </p:nvSpPr>
        <p:spPr/>
        <p:txBody>
          <a:bodyPr/>
          <a:lstStyle/>
          <a:p>
            <a:fld id="{5A051228-77DD-4201-A999-04B140BD5692}" type="slidenum">
              <a:rPr lang="en-US" smtClean="0"/>
              <a:t>10</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2121408"/>
                <a:ext cx="12192000" cy="4736592"/>
              </a:xfrm>
            </p:spPr>
            <p:txBody>
              <a:bodyPr>
                <a:normAutofit/>
              </a:bodyPr>
              <a:lstStyle/>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16</m:t>
                          </m:r>
                        </m:num>
                        <m:den>
                          <m:r>
                            <a:rPr lang="en-US" b="0" i="1" smtClean="0">
                              <a:latin typeface="Cambria Math" panose="02040503050406030204" pitchFamily="18" charset="0"/>
                            </a:rPr>
                            <m:t>𝜋</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3</m:t>
                              </m:r>
                            </m:sup>
                          </m:sSup>
                        </m:den>
                      </m:f>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𝑏</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𝑏</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𝑡</m:t>
                                      </m:r>
                                    </m:sub>
                                  </m:s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b="0" i="1" smtClean="0">
                                          <a:latin typeface="Cambria Math" panose="02040503050406030204" pitchFamily="18" charset="0"/>
                                        </a:rPr>
                                        <m:t>𝑡</m:t>
                                      </m:r>
                                    </m:sub>
                                  </m:sSub>
                                </m:e>
                              </m:d>
                            </m:e>
                            <m:sup>
                              <m:r>
                                <a:rPr lang="en-US" i="1">
                                  <a:latin typeface="Cambria Math" panose="02040503050406030204" pitchFamily="18" charset="0"/>
                                </a:rPr>
                                <m:t>2</m:t>
                              </m:r>
                            </m:sup>
                          </m:sSup>
                        </m:e>
                      </m:rad>
                    </m:oMath>
                  </m:oMathPara>
                </a14:m>
                <a:endParaRPr lang="en-US" dirty="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a:p>
                <a:pPr marL="0" indent="0" algn="ctr">
                  <a:lnSpc>
                    <a:spcPct val="150000"/>
                  </a:lnSpc>
                  <a:buNone/>
                </a:pPr>
                <a:endParaRPr lang="en-US" dirty="0" smtClean="0">
                  <a:latin typeface="Cambria" panose="02040503050406030204" pitchFamily="18" charset="0"/>
                </a:endParaRPr>
              </a:p>
              <a:p>
                <a:pPr marL="0" indent="0" algn="ctr">
                  <a:lnSpc>
                    <a:spcPct val="150000"/>
                  </a:lnSpc>
                  <a:buNone/>
                </a:pPr>
                <a:r>
                  <a:rPr lang="en-US" dirty="0" smtClean="0">
                    <a:latin typeface="Cambria" panose="02040503050406030204" pitchFamily="18" charset="0"/>
                  </a:rPr>
                  <a:t>Compute </a:t>
                </a:r>
                <a:r>
                  <a:rPr lang="en-US" i="1" dirty="0" smtClean="0">
                    <a:latin typeface="Cambria" panose="02040503050406030204" pitchFamily="18" charset="0"/>
                  </a:rPr>
                  <a:t>d </a:t>
                </a:r>
                <a:r>
                  <a:rPr lang="en-US" dirty="0" smtClean="0">
                    <a:latin typeface="Cambria" panose="02040503050406030204" pitchFamily="18" charset="0"/>
                  </a:rPr>
                  <a:t>from above equation</a:t>
                </a:r>
                <a:r>
                  <a:rPr lang="en-US" i="1" dirty="0" smtClean="0">
                    <a:latin typeface="Cambria" panose="02040503050406030204" pitchFamily="18" charset="0"/>
                  </a:rPr>
                  <a:t>.</a:t>
                </a:r>
                <a:endParaRPr lang="en-US" dirty="0">
                  <a:latin typeface="Cambria" panose="02040503050406030204" pitchFamily="18" charset="0"/>
                </a:endParaRPr>
              </a:p>
              <a:p>
                <a:pPr marL="0" indent="0">
                  <a:lnSpc>
                    <a:spcPct val="150000"/>
                  </a:lnSpc>
                  <a:buNone/>
                </a:pPr>
                <a:endParaRPr lang="en-US" dirty="0">
                  <a:latin typeface="Cambria"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2121408"/>
                <a:ext cx="12192000" cy="4736592"/>
              </a:xfrm>
              <a:blipFill rotWithShape="0">
                <a:blip r:embed="rId3"/>
                <a:stretch>
                  <a:fillRect/>
                </a:stretch>
              </a:blipFill>
            </p:spPr>
            <p:txBody>
              <a:bodyPr/>
              <a:lstStyle/>
              <a:p>
                <a:r>
                  <a:rPr lang="en-US">
                    <a:noFill/>
                  </a:rPr>
                  <a:t> </a:t>
                </a:r>
              </a:p>
            </p:txBody>
          </p:sp>
        </mc:Fallback>
      </mc:AlternateContent>
      <p:sp>
        <p:nvSpPr>
          <p:cNvPr id="7" name="Rectangle 6">
            <a:hlinkClick r:id="rId4" action="ppaction://hlinksldjump"/>
          </p:cNvPr>
          <p:cNvSpPr/>
          <p:nvPr/>
        </p:nvSpPr>
        <p:spPr>
          <a:xfrm>
            <a:off x="0" y="-504"/>
            <a:ext cx="12191999" cy="92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529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WHAT DOES MSS THEORY SAYS ???</a:t>
            </a:r>
            <a:endParaRPr lang="en-US" sz="3600" dirty="0"/>
          </a:p>
        </p:txBody>
      </p:sp>
      <p:sp>
        <p:nvSpPr>
          <p:cNvPr id="6" name="Slide Number Placeholder 5"/>
          <p:cNvSpPr>
            <a:spLocks noGrp="1"/>
          </p:cNvSpPr>
          <p:nvPr>
            <p:ph type="sldNum" sz="quarter" idx="12"/>
          </p:nvPr>
        </p:nvSpPr>
        <p:spPr/>
        <p:txBody>
          <a:bodyPr/>
          <a:lstStyle/>
          <a:p>
            <a:fld id="{5A051228-77DD-4201-A999-04B140BD5692}" type="slidenum">
              <a:rPr lang="en-US" smtClean="0"/>
              <a:t>11</a:t>
            </a:fld>
            <a:endParaRPr lang="en-US"/>
          </a:p>
        </p:txBody>
      </p:sp>
      <p:sp>
        <p:nvSpPr>
          <p:cNvPr id="3" name="Content Placeholder 2"/>
          <p:cNvSpPr>
            <a:spLocks noGrp="1"/>
          </p:cNvSpPr>
          <p:nvPr>
            <p:ph idx="1"/>
          </p:nvPr>
        </p:nvSpPr>
        <p:spPr/>
        <p:txBody>
          <a:bodyPr/>
          <a:lstStyle/>
          <a:p>
            <a:pPr algn="just"/>
            <a:r>
              <a:rPr lang="en-US" i="1" dirty="0" smtClean="0">
                <a:latin typeface="Times New Roman" panose="02020603050405020304" pitchFamily="18" charset="0"/>
                <a:cs typeface="Times New Roman" panose="02020603050405020304" pitchFamily="18" charset="0"/>
              </a:rPr>
              <a:t>The failure of a mechanical component subjected to bi-axial or tri-axial stresses occurs when the maximum shear stresses at any point in the component becomes equal to the maximum shear stress in the standard specimen of the tension test, when yielding starts.</a:t>
            </a:r>
          </a:p>
          <a:p>
            <a:endParaRPr lang="en-US"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The maximum shear stress theory predicts that the yield strength in </a:t>
            </a:r>
            <a:r>
              <a:rPr lang="en-US" i="1" dirty="0" smtClean="0">
                <a:latin typeface="Times New Roman" panose="02020603050405020304" pitchFamily="18" charset="0"/>
                <a:cs typeface="Times New Roman" panose="02020603050405020304" pitchFamily="18" charset="0"/>
              </a:rPr>
              <a:t>shear (</a:t>
            </a:r>
            <a:r>
              <a:rPr lang="en-US" i="1" dirty="0" err="1" smtClean="0">
                <a:latin typeface="Times New Roman" panose="02020603050405020304" pitchFamily="18" charset="0"/>
                <a:cs typeface="Times New Roman" panose="02020603050405020304" pitchFamily="18" charset="0"/>
              </a:rPr>
              <a:t>S</a:t>
            </a:r>
            <a:r>
              <a:rPr lang="en-US" i="1" baseline="-25000" dirty="0" err="1" smtClean="0">
                <a:latin typeface="Times New Roman" panose="02020603050405020304" pitchFamily="18" charset="0"/>
                <a:cs typeface="Times New Roman" panose="02020603050405020304" pitchFamily="18" charset="0"/>
              </a:rPr>
              <a:t>sy</a:t>
            </a:r>
            <a:r>
              <a:rPr lang="en-US" i="1" dirty="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is half of the yield strength in </a:t>
            </a:r>
            <a:r>
              <a:rPr lang="en-US" i="1" dirty="0" smtClean="0">
                <a:latin typeface="Times New Roman" panose="02020603050405020304" pitchFamily="18" charset="0"/>
                <a:cs typeface="Times New Roman" panose="02020603050405020304" pitchFamily="18" charset="0"/>
              </a:rPr>
              <a:t>tension (</a:t>
            </a:r>
            <a:r>
              <a:rPr lang="en-US" i="1" dirty="0" err="1" smtClean="0">
                <a:latin typeface="Times New Roman" panose="02020603050405020304" pitchFamily="18" charset="0"/>
                <a:cs typeface="Times New Roman" panose="02020603050405020304" pitchFamily="18" charset="0"/>
              </a:rPr>
              <a:t>S</a:t>
            </a:r>
            <a:r>
              <a:rPr lang="en-US" i="1" baseline="-25000" dirty="0" err="1" smtClean="0">
                <a:latin typeface="Times New Roman" panose="02020603050405020304" pitchFamily="18" charset="0"/>
                <a:cs typeface="Times New Roman" panose="02020603050405020304" pitchFamily="18" charset="0"/>
              </a:rPr>
              <a:t>yt</a:t>
            </a: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i.e.,</a:t>
            </a:r>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r>
              <a:rPr lang="en-US" i="1"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S</a:t>
            </a:r>
            <a:r>
              <a:rPr lang="en-US" i="1" baseline="-25000" dirty="0" err="1" smtClean="0">
                <a:latin typeface="Times New Roman" panose="02020603050405020304" pitchFamily="18" charset="0"/>
                <a:cs typeface="Times New Roman" panose="02020603050405020304" pitchFamily="18" charset="0"/>
              </a:rPr>
              <a:t>sy</a:t>
            </a:r>
            <a:r>
              <a:rPr lang="en-US" i="1" dirty="0" smtClean="0">
                <a:latin typeface="Times New Roman" panose="02020603050405020304" pitchFamily="18" charset="0"/>
                <a:cs typeface="Times New Roman" panose="02020603050405020304" pitchFamily="18" charset="0"/>
              </a:rPr>
              <a:t> = 0.5 </a:t>
            </a:r>
            <a:r>
              <a:rPr lang="en-US" i="1" dirty="0" err="1" smtClean="0">
                <a:latin typeface="Times New Roman" panose="02020603050405020304" pitchFamily="18" charset="0"/>
                <a:cs typeface="Times New Roman" panose="02020603050405020304" pitchFamily="18" charset="0"/>
              </a:rPr>
              <a:t>S</a:t>
            </a:r>
            <a:r>
              <a:rPr lang="en-US" i="1" baseline="-25000" dirty="0" err="1">
                <a:latin typeface="Times New Roman" panose="02020603050405020304" pitchFamily="18" charset="0"/>
                <a:cs typeface="Times New Roman" panose="02020603050405020304" pitchFamily="18" charset="0"/>
              </a:rPr>
              <a:t>yt</a:t>
            </a:r>
            <a:endParaRPr lang="en-US" i="1"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4863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DESIGN OF SHAFT based on fatigue failure analysis</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2093976"/>
                <a:ext cx="12192000" cy="4764024"/>
              </a:xfrm>
            </p:spPr>
            <p:txBody>
              <a:bodyPr>
                <a:noAutofit/>
              </a:bodyPr>
              <a:lstStyle/>
              <a:p>
                <a:pPr marL="631825" indent="-631825" algn="just">
                  <a:lnSpc>
                    <a:spcPct val="150000"/>
                  </a:lnSpc>
                  <a:buNone/>
                </a:pPr>
                <a:r>
                  <a:rPr lang="en-US" sz="2400" b="1" i="1" dirty="0" smtClean="0">
                    <a:latin typeface="Times New Roman" panose="02020603050405020304" pitchFamily="18" charset="0"/>
                    <a:cs typeface="Times New Roman" panose="02020603050405020304" pitchFamily="18" charset="0"/>
                  </a:rPr>
                  <a:t>Q.2. </a:t>
                </a:r>
                <a:r>
                  <a:rPr lang="en-US" sz="2400" i="1" dirty="0" smtClean="0">
                    <a:latin typeface="Times New Roman" panose="02020603050405020304" pitchFamily="18" charset="0"/>
                    <a:cs typeface="Times New Roman" panose="02020603050405020304" pitchFamily="18" charset="0"/>
                  </a:rPr>
                  <a:t>The rotating solid steel shaft is simply supported by bearings at points B and C and is driven by a gear (not shown) which meshes with the spur gear at D, which has a </a:t>
                </a:r>
                <a:r>
                  <a:rPr lang="en-US" sz="2400" i="1" dirty="0" smtClean="0">
                    <a:solidFill>
                      <a:srgbClr val="00B050"/>
                    </a:solidFill>
                    <a:latin typeface="Times New Roman" panose="02020603050405020304" pitchFamily="18" charset="0"/>
                    <a:cs typeface="Times New Roman" panose="02020603050405020304" pitchFamily="18" charset="0"/>
                  </a:rPr>
                  <a:t>150-mm pitch diameter</a:t>
                </a:r>
                <a:r>
                  <a:rPr lang="en-US" sz="2400" i="1" dirty="0" smtClean="0">
                    <a:latin typeface="Times New Roman" panose="02020603050405020304" pitchFamily="18" charset="0"/>
                    <a:cs typeface="Times New Roman" panose="02020603050405020304" pitchFamily="18" charset="0"/>
                  </a:rPr>
                  <a:t>. The force F from the drive gear acts at a </a:t>
                </a:r>
                <a:r>
                  <a:rPr lang="en-US" sz="2400" i="1" dirty="0">
                    <a:solidFill>
                      <a:srgbClr val="00B050"/>
                    </a:solidFill>
                    <a:latin typeface="Times New Roman" panose="02020603050405020304" pitchFamily="18" charset="0"/>
                    <a:cs typeface="Times New Roman" panose="02020603050405020304" pitchFamily="18" charset="0"/>
                  </a:rPr>
                  <a:t>pressure angle of 20</a:t>
                </a:r>
                <a14:m>
                  <m:oMath xmlns:m="http://schemas.openxmlformats.org/officeDocument/2006/math">
                    <m:r>
                      <a:rPr lang="en-US" sz="2400" i="1">
                        <a:solidFill>
                          <a:srgbClr val="00B050"/>
                        </a:solidFill>
                        <a:latin typeface="Cambria Math" panose="02040503050406030204" pitchFamily="18" charset="0"/>
                        <a:cs typeface="Times New Roman" panose="02020603050405020304" pitchFamily="18" charset="0"/>
                      </a:rPr>
                      <m:t>°</m:t>
                    </m:r>
                  </m:oMath>
                </a14:m>
                <a:r>
                  <a:rPr lang="en-US" sz="2400" i="1" dirty="0">
                    <a:solidFill>
                      <a:srgbClr val="00B050"/>
                    </a:solidFill>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The shaft transmits a torque to point A of </a:t>
                </a:r>
                <a:r>
                  <a:rPr lang="en-US" sz="2400" i="1" dirty="0">
                    <a:solidFill>
                      <a:srgbClr val="00B050"/>
                    </a:solidFill>
                    <a:latin typeface="Times New Roman" panose="02020603050405020304" pitchFamily="18" charset="0"/>
                    <a:cs typeface="Times New Roman" panose="02020603050405020304" pitchFamily="18" charset="0"/>
                  </a:rPr>
                  <a:t>T</a:t>
                </a:r>
                <a:r>
                  <a:rPr lang="en-US" sz="2400" i="1" baseline="-25000" dirty="0">
                    <a:solidFill>
                      <a:srgbClr val="00B050"/>
                    </a:solidFill>
                    <a:latin typeface="Times New Roman" panose="02020603050405020304" pitchFamily="18" charset="0"/>
                    <a:cs typeface="Times New Roman" panose="02020603050405020304" pitchFamily="18" charset="0"/>
                  </a:rPr>
                  <a:t>A</a:t>
                </a:r>
                <a:r>
                  <a:rPr lang="en-US" sz="2400" i="1" dirty="0">
                    <a:solidFill>
                      <a:srgbClr val="00B050"/>
                    </a:solidFill>
                    <a:latin typeface="Times New Roman" panose="02020603050405020304" pitchFamily="18" charset="0"/>
                    <a:cs typeface="Times New Roman" panose="02020603050405020304" pitchFamily="18" charset="0"/>
                  </a:rPr>
                  <a:t> = 340 N.m. </a:t>
                </a:r>
                <a:r>
                  <a:rPr lang="en-US" sz="2400" i="1" dirty="0" smtClean="0">
                    <a:latin typeface="Times New Roman" panose="02020603050405020304" pitchFamily="18" charset="0"/>
                    <a:cs typeface="Times New Roman" panose="02020603050405020304" pitchFamily="18" charset="0"/>
                  </a:rPr>
                  <a:t>The </a:t>
                </a:r>
                <a:r>
                  <a:rPr lang="en-US" sz="2400" i="1" dirty="0">
                    <a:solidFill>
                      <a:srgbClr val="00B050"/>
                    </a:solidFill>
                    <a:latin typeface="Times New Roman" panose="02020603050405020304" pitchFamily="18" charset="0"/>
                    <a:cs typeface="Times New Roman" panose="02020603050405020304" pitchFamily="18" charset="0"/>
                  </a:rPr>
                  <a:t>shaft is machined</a:t>
                </a:r>
                <a:r>
                  <a:rPr lang="en-US" sz="2400" i="1" dirty="0" smtClean="0">
                    <a:latin typeface="Times New Roman" panose="02020603050405020304" pitchFamily="18" charset="0"/>
                    <a:cs typeface="Times New Roman" panose="02020603050405020304" pitchFamily="18" charset="0"/>
                  </a:rPr>
                  <a:t> from steel with </a:t>
                </a:r>
                <a:r>
                  <a:rPr lang="en-US" sz="2400" i="1" dirty="0" err="1" smtClean="0">
                    <a:solidFill>
                      <a:srgbClr val="00B050"/>
                    </a:solidFill>
                    <a:latin typeface="Times New Roman" panose="02020603050405020304" pitchFamily="18" charset="0"/>
                    <a:cs typeface="Times New Roman" panose="02020603050405020304" pitchFamily="18" charset="0"/>
                  </a:rPr>
                  <a:t>S</a:t>
                </a:r>
                <a:r>
                  <a:rPr lang="en-US" sz="2400" i="1" baseline="-25000" dirty="0" err="1" smtClean="0">
                    <a:solidFill>
                      <a:srgbClr val="00B050"/>
                    </a:solidFill>
                    <a:latin typeface="Times New Roman" panose="02020603050405020304" pitchFamily="18" charset="0"/>
                    <a:cs typeface="Times New Roman" panose="02020603050405020304" pitchFamily="18" charset="0"/>
                  </a:rPr>
                  <a:t>yt</a:t>
                </a:r>
                <a:r>
                  <a:rPr lang="en-US" sz="2400" i="1" dirty="0" smtClean="0">
                    <a:solidFill>
                      <a:srgbClr val="00B050"/>
                    </a:solidFill>
                    <a:latin typeface="Times New Roman" panose="02020603050405020304" pitchFamily="18" charset="0"/>
                    <a:cs typeface="Times New Roman" panose="02020603050405020304" pitchFamily="18" charset="0"/>
                  </a:rPr>
                  <a:t>= 420 </a:t>
                </a:r>
                <a:r>
                  <a:rPr lang="en-US" sz="2400" i="1" dirty="0" err="1" smtClean="0">
                    <a:solidFill>
                      <a:srgbClr val="00B050"/>
                    </a:solidFill>
                    <a:latin typeface="Times New Roman" panose="02020603050405020304" pitchFamily="18" charset="0"/>
                    <a:cs typeface="Times New Roman" panose="02020603050405020304" pitchFamily="18" charset="0"/>
                  </a:rPr>
                  <a:t>MPa</a:t>
                </a:r>
                <a:r>
                  <a:rPr lang="en-US" sz="2400" i="1" dirty="0" smtClean="0">
                    <a:solidFill>
                      <a:srgbClr val="00B050"/>
                    </a:solidFill>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and </a:t>
                </a:r>
                <a:r>
                  <a:rPr lang="en-US" sz="2400" i="1" dirty="0" err="1" smtClean="0">
                    <a:solidFill>
                      <a:srgbClr val="00B050"/>
                    </a:solidFill>
                    <a:latin typeface="Times New Roman" panose="02020603050405020304" pitchFamily="18" charset="0"/>
                    <a:cs typeface="Times New Roman" panose="02020603050405020304" pitchFamily="18" charset="0"/>
                  </a:rPr>
                  <a:t>S</a:t>
                </a:r>
                <a:r>
                  <a:rPr lang="en-US" sz="2400" i="1" baseline="-25000" dirty="0" err="1" smtClean="0">
                    <a:solidFill>
                      <a:srgbClr val="00B050"/>
                    </a:solidFill>
                    <a:latin typeface="Times New Roman" panose="02020603050405020304" pitchFamily="18" charset="0"/>
                    <a:cs typeface="Times New Roman" panose="02020603050405020304" pitchFamily="18" charset="0"/>
                  </a:rPr>
                  <a:t>ut</a:t>
                </a:r>
                <a:r>
                  <a:rPr lang="en-US" sz="2400" i="1" dirty="0" smtClean="0">
                    <a:solidFill>
                      <a:srgbClr val="00B050"/>
                    </a:solidFill>
                    <a:latin typeface="Times New Roman" panose="02020603050405020304" pitchFamily="18" charset="0"/>
                    <a:cs typeface="Times New Roman" panose="02020603050405020304" pitchFamily="18" charset="0"/>
                  </a:rPr>
                  <a:t> = 560 </a:t>
                </a:r>
                <a:r>
                  <a:rPr lang="en-US" sz="2400" i="1" dirty="0" err="1" smtClean="0">
                    <a:solidFill>
                      <a:srgbClr val="00B050"/>
                    </a:solidFill>
                    <a:latin typeface="Times New Roman" panose="02020603050405020304" pitchFamily="18" charset="0"/>
                    <a:cs typeface="Times New Roman" panose="02020603050405020304" pitchFamily="18" charset="0"/>
                  </a:rPr>
                  <a:t>MPa</a:t>
                </a:r>
                <a:r>
                  <a:rPr lang="en-US" sz="2400" i="1" dirty="0" smtClean="0">
                    <a:solidFill>
                      <a:srgbClr val="00B050"/>
                    </a:solidFill>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Using a </a:t>
                </a:r>
                <a:r>
                  <a:rPr lang="en-US" sz="2400" i="1" dirty="0" smtClean="0">
                    <a:solidFill>
                      <a:srgbClr val="00B050"/>
                    </a:solidFill>
                    <a:latin typeface="Times New Roman" panose="02020603050405020304" pitchFamily="18" charset="0"/>
                    <a:cs typeface="Times New Roman" panose="02020603050405020304" pitchFamily="18" charset="0"/>
                  </a:rPr>
                  <a:t>factor of safety of 2.5</a:t>
                </a:r>
                <a:r>
                  <a:rPr lang="en-US" sz="2400" i="1" dirty="0" smtClean="0">
                    <a:latin typeface="Times New Roman" panose="02020603050405020304" pitchFamily="18" charset="0"/>
                    <a:cs typeface="Times New Roman" panose="02020603050405020304" pitchFamily="18" charset="0"/>
                  </a:rPr>
                  <a:t>, determine the minimum allowable diameter of the 250-mm section of the shaft based on fatigue failure analysis.</a:t>
                </a:r>
              </a:p>
              <a:p>
                <a:pPr marL="631825" indent="-631825" algn="just">
                  <a:lnSpc>
                    <a:spcPct val="150000"/>
                  </a:lnSpc>
                  <a:buNone/>
                </a:pPr>
                <a:r>
                  <a:rPr lang="en-US" sz="2400" i="1"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Assume </a:t>
                </a:r>
                <a:r>
                  <a:rPr lang="en-US" sz="2400" i="1" dirty="0" smtClean="0">
                    <a:solidFill>
                      <a:srgbClr val="00B050"/>
                    </a:solidFill>
                    <a:latin typeface="Times New Roman" panose="02020603050405020304" pitchFamily="18" charset="0"/>
                    <a:cs typeface="Times New Roman" panose="02020603050405020304" pitchFamily="18" charset="0"/>
                  </a:rPr>
                  <a:t>sharp fillet radii at the bearing shoulders </a:t>
                </a:r>
                <a:r>
                  <a:rPr lang="en-US" sz="2400" i="1" dirty="0" smtClean="0">
                    <a:latin typeface="Times New Roman" panose="02020603050405020304" pitchFamily="18" charset="0"/>
                    <a:cs typeface="Times New Roman" panose="02020603050405020304" pitchFamily="18" charset="0"/>
                  </a:rPr>
                  <a:t>for estimating stress-concentration factors.</a:t>
                </a:r>
                <a:endParaRPr lang="en-US" sz="2400" i="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2093976"/>
                <a:ext cx="12192000" cy="4764024"/>
              </a:xfrm>
              <a:blipFill rotWithShape="0">
                <a:blip r:embed="rId2"/>
                <a:stretch>
                  <a:fillRect l="-750" r="-7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A051228-77DD-4201-A999-04B140BD5692}" type="slidenum">
              <a:rPr lang="en-US" smtClean="0"/>
              <a:t>12</a:t>
            </a:fld>
            <a:endParaRPr lang="en-US"/>
          </a:p>
        </p:txBody>
      </p:sp>
    </p:spTree>
    <p:extLst>
      <p:ext uri="{BB962C8B-B14F-4D97-AF65-F5344CB8AC3E}">
        <p14:creationId xmlns:p14="http://schemas.microsoft.com/office/powerpoint/2010/main" val="879630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DESIGN OF SHAFT based on fatigue failure analysis</a:t>
            </a:r>
            <a:endParaRPr lang="en-US" sz="3600" dirty="0"/>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965077" y="2121408"/>
            <a:ext cx="6261847" cy="4335673"/>
          </a:xfrm>
          <a:prstGeom prst="rect">
            <a:avLst/>
          </a:prstGeom>
        </p:spPr>
      </p:pic>
      <p:sp>
        <p:nvSpPr>
          <p:cNvPr id="8" name="TextBox 7"/>
          <p:cNvSpPr txBox="1"/>
          <p:nvPr/>
        </p:nvSpPr>
        <p:spPr>
          <a:xfrm>
            <a:off x="201705" y="2093976"/>
            <a:ext cx="3162661" cy="369332"/>
          </a:xfrm>
          <a:prstGeom prst="rect">
            <a:avLst/>
          </a:prstGeom>
          <a:noFill/>
        </p:spPr>
        <p:txBody>
          <a:bodyPr wrap="none" rtlCol="0">
            <a:spAutoFit/>
          </a:bodyPr>
          <a:lstStyle/>
          <a:p>
            <a:r>
              <a:rPr lang="en-US" dirty="0" smtClean="0"/>
              <a:t>Shigley’s Book Problems 7-3</a:t>
            </a:r>
            <a:endParaRPr lang="en-US" dirty="0"/>
          </a:p>
        </p:txBody>
      </p:sp>
      <p:sp>
        <p:nvSpPr>
          <p:cNvPr id="9" name="Slide Number Placeholder 8"/>
          <p:cNvSpPr>
            <a:spLocks noGrp="1"/>
          </p:cNvSpPr>
          <p:nvPr>
            <p:ph type="sldNum" sz="quarter" idx="12"/>
          </p:nvPr>
        </p:nvSpPr>
        <p:spPr/>
        <p:txBody>
          <a:bodyPr/>
          <a:lstStyle/>
          <a:p>
            <a:fld id="{5A051228-77DD-4201-A999-04B140BD5692}" type="slidenum">
              <a:rPr lang="en-US" smtClean="0"/>
              <a:t>13</a:t>
            </a:fld>
            <a:endParaRPr lang="en-US"/>
          </a:p>
        </p:txBody>
      </p:sp>
    </p:spTree>
    <p:extLst>
      <p:ext uri="{BB962C8B-B14F-4D97-AF65-F5344CB8AC3E}">
        <p14:creationId xmlns:p14="http://schemas.microsoft.com/office/powerpoint/2010/main" val="2315729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STEPS INVOLVED</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14</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2121408"/>
                <a:ext cx="12192000" cy="4736592"/>
              </a:xfrm>
            </p:spPr>
            <p:txBody>
              <a:bodyPr>
                <a:normAutofit lnSpcReduction="10000"/>
              </a:bodyPr>
              <a:lstStyle/>
              <a:p>
                <a:pPr>
                  <a:lnSpc>
                    <a:spcPct val="150000"/>
                  </a:lnSpc>
                </a:pPr>
                <a:r>
                  <a:rPr lang="en-US" dirty="0" smtClean="0">
                    <a:latin typeface="Cambria" panose="02040503050406030204" pitchFamily="18" charset="0"/>
                    <a:hlinkClick r:id="rId2" action="ppaction://hlinksldjump"/>
                  </a:rPr>
                  <a:t>Load Diagram (VP and HP), BM Diagram (VP and HP) and Torsional Diagram</a:t>
                </a:r>
                <a:endParaRPr lang="en-US" dirty="0" smtClean="0">
                  <a:latin typeface="Cambria" panose="02040503050406030204" pitchFamily="18" charset="0"/>
                </a:endParaRPr>
              </a:p>
              <a:p>
                <a:pPr>
                  <a:lnSpc>
                    <a:spcPct val="150000"/>
                  </a:lnSpc>
                </a:pPr>
                <a:r>
                  <a:rPr lang="en-US" dirty="0" smtClean="0">
                    <a:latin typeface="Cambria" panose="02040503050406030204" pitchFamily="18" charset="0"/>
                    <a:hlinkClick r:id="rId3" action="ppaction://hlinksldjump"/>
                  </a:rPr>
                  <a:t>Alternating and Mid-range components of Moment and Torsion</a:t>
                </a:r>
                <a:endParaRPr lang="en-US" dirty="0" smtClean="0">
                  <a:latin typeface="Cambria" panose="02040503050406030204" pitchFamily="18" charset="0"/>
                </a:endParaRPr>
              </a:p>
              <a:p>
                <a:pPr>
                  <a:lnSpc>
                    <a:spcPct val="150000"/>
                  </a:lnSpc>
                </a:pPr>
                <a:r>
                  <a:rPr lang="en-US" dirty="0" smtClean="0">
                    <a:latin typeface="Cambria" panose="02040503050406030204" pitchFamily="18" charset="0"/>
                    <a:hlinkClick r:id="rId4" action="ppaction://hlinksldjump"/>
                  </a:rPr>
                  <a:t>Fatigue stress – concentration factors (</a:t>
                </a:r>
                <a:r>
                  <a:rPr lang="en-US" i="1" dirty="0" err="1" smtClean="0">
                    <a:latin typeface="Cambria" panose="02040503050406030204" pitchFamily="18" charset="0"/>
                    <a:hlinkClick r:id="rId4" action="ppaction://hlinksldjump"/>
                  </a:rPr>
                  <a:t>k</a:t>
                </a:r>
                <a:r>
                  <a:rPr lang="en-US" i="1" baseline="-25000" dirty="0" err="1" smtClean="0">
                    <a:latin typeface="Cambria" panose="02040503050406030204" pitchFamily="18" charset="0"/>
                    <a:hlinkClick r:id="rId4" action="ppaction://hlinksldjump"/>
                  </a:rPr>
                  <a:t>f</a:t>
                </a:r>
                <a:r>
                  <a:rPr lang="en-US" i="1" dirty="0" smtClean="0">
                    <a:latin typeface="Cambria" panose="02040503050406030204" pitchFamily="18" charset="0"/>
                    <a:hlinkClick r:id="rId4" action="ppaction://hlinksldjump"/>
                  </a:rPr>
                  <a:t> and </a:t>
                </a:r>
                <a:r>
                  <a:rPr lang="en-US" i="1" dirty="0" err="1" smtClean="0">
                    <a:latin typeface="Cambria" panose="02040503050406030204" pitchFamily="18" charset="0"/>
                    <a:hlinkClick r:id="rId4" action="ppaction://hlinksldjump"/>
                  </a:rPr>
                  <a:t>k</a:t>
                </a:r>
                <a:r>
                  <a:rPr lang="en-US" i="1" baseline="-25000" dirty="0" err="1" smtClean="0">
                    <a:latin typeface="Cambria" panose="02040503050406030204" pitchFamily="18" charset="0"/>
                    <a:hlinkClick r:id="rId4" action="ppaction://hlinksldjump"/>
                  </a:rPr>
                  <a:t>fs</a:t>
                </a:r>
                <a:r>
                  <a:rPr lang="en-US" dirty="0" smtClean="0">
                    <a:latin typeface="Cambria" panose="02040503050406030204" pitchFamily="18" charset="0"/>
                    <a:hlinkClick r:id="rId4" action="ppaction://hlinksldjump"/>
                  </a:rPr>
                  <a:t>)</a:t>
                </a:r>
                <a:endParaRPr lang="en-US" dirty="0" smtClean="0">
                  <a:latin typeface="Cambria" panose="02040503050406030204" pitchFamily="18" charset="0"/>
                </a:endParaRPr>
              </a:p>
              <a:p>
                <a:pPr>
                  <a:lnSpc>
                    <a:spcPct val="150000"/>
                  </a:lnSpc>
                </a:pPr>
                <a:r>
                  <a:rPr lang="en-US" dirty="0" smtClean="0">
                    <a:latin typeface="Cambria" panose="02040503050406030204" pitchFamily="18" charset="0"/>
                    <a:hlinkClick r:id="rId5" action="ppaction://hlinksldjump"/>
                  </a:rPr>
                  <a:t>Von-</a:t>
                </a:r>
                <a:r>
                  <a:rPr lang="en-US" dirty="0" err="1" smtClean="0">
                    <a:latin typeface="Cambria" panose="02040503050406030204" pitchFamily="18" charset="0"/>
                    <a:hlinkClick r:id="rId5" action="ppaction://hlinksldjump"/>
                  </a:rPr>
                  <a:t>Mises</a:t>
                </a:r>
                <a:r>
                  <a:rPr lang="en-US" dirty="0" smtClean="0">
                    <a:latin typeface="Cambria" panose="02040503050406030204" pitchFamily="18" charset="0"/>
                    <a:hlinkClick r:id="rId5" action="ppaction://hlinksldjump"/>
                  </a:rPr>
                  <a:t> Stresses (</a:t>
                </a:r>
                <a14:m>
                  <m:oMath xmlns:m="http://schemas.openxmlformats.org/officeDocument/2006/math">
                    <m:sSubSup>
                      <m:sSubSupPr>
                        <m:ctrlPr>
                          <a:rPr lang="en-US" i="1">
                            <a:latin typeface="Cambria Math" panose="02040503050406030204" pitchFamily="18" charset="0"/>
                            <a:hlinkClick r:id="rId5" action="ppaction://hlinksldjump"/>
                          </a:rPr>
                        </m:ctrlPr>
                      </m:sSubSupPr>
                      <m:e>
                        <m:r>
                          <a:rPr lang="en-US" i="1">
                            <a:latin typeface="Cambria Math" panose="02040503050406030204" pitchFamily="18" charset="0"/>
                            <a:hlinkClick r:id="rId5" action="ppaction://hlinksldjump"/>
                          </a:rPr>
                          <m:t>𝜎</m:t>
                        </m:r>
                      </m:e>
                      <m:sub>
                        <m:r>
                          <a:rPr lang="en-US" b="0" i="1" smtClean="0">
                            <a:latin typeface="Cambria Math" panose="02040503050406030204" pitchFamily="18" charset="0"/>
                            <a:hlinkClick r:id="rId5" action="ppaction://hlinksldjump"/>
                          </a:rPr>
                          <m:t>𝑎</m:t>
                        </m:r>
                      </m:sub>
                      <m:sup>
                        <m:r>
                          <a:rPr lang="en-US" i="1">
                            <a:latin typeface="Cambria Math" panose="02040503050406030204" pitchFamily="18" charset="0"/>
                            <a:hlinkClick r:id="rId5" action="ppaction://hlinksldjump"/>
                          </a:rPr>
                          <m:t>′</m:t>
                        </m:r>
                      </m:sup>
                    </m:sSubSup>
                    <m:r>
                      <a:rPr lang="en-US" b="0" i="1" smtClean="0">
                        <a:latin typeface="Cambria Math" panose="02040503050406030204" pitchFamily="18" charset="0"/>
                        <a:hlinkClick r:id="rId5" action="ppaction://hlinksldjump"/>
                      </a:rPr>
                      <m:t>  &amp;  </m:t>
                    </m:r>
                    <m:sSub>
                      <m:sSubPr>
                        <m:ctrlPr>
                          <a:rPr lang="en-US" i="1" smtClean="0">
                            <a:latin typeface="Cambria Math" panose="02040503050406030204" pitchFamily="18" charset="0"/>
                            <a:hlinkClick r:id="rId5" action="ppaction://hlinksldjump"/>
                          </a:rPr>
                        </m:ctrlPr>
                      </m:sSubPr>
                      <m:e>
                        <m:r>
                          <a:rPr lang="en-US" b="0" i="1" smtClean="0">
                            <a:latin typeface="Cambria Math" panose="02040503050406030204" pitchFamily="18" charset="0"/>
                            <a:hlinkClick r:id="rId5" action="ppaction://hlinksldjump"/>
                          </a:rPr>
                          <m:t>𝜎</m:t>
                        </m:r>
                      </m:e>
                      <m:sub>
                        <m:r>
                          <a:rPr lang="en-US" b="0" i="1" smtClean="0">
                            <a:latin typeface="Cambria Math" panose="02040503050406030204" pitchFamily="18" charset="0"/>
                            <a:hlinkClick r:id="rId5" action="ppaction://hlinksldjump"/>
                          </a:rPr>
                          <m:t>𝑚</m:t>
                        </m:r>
                      </m:sub>
                    </m:sSub>
                    <m:r>
                      <a:rPr lang="en-US" b="0" i="1" smtClean="0">
                        <a:latin typeface="Cambria Math" panose="02040503050406030204" pitchFamily="18" charset="0"/>
                        <a:hlinkClick r:id="rId5" action="ppaction://hlinksldjump"/>
                      </a:rPr>
                      <m:t>′</m:t>
                    </m:r>
                    <m:r>
                      <a:rPr lang="en-US" i="1" smtClean="0">
                        <a:latin typeface="Cambria Math" panose="02040503050406030204" pitchFamily="18" charset="0"/>
                        <a:hlinkClick r:id="rId5" action="ppaction://hlinksldjump"/>
                      </a:rPr>
                      <m:t> </m:t>
                    </m:r>
                  </m:oMath>
                </a14:m>
                <a:r>
                  <a:rPr lang="en-US" dirty="0" smtClean="0">
                    <a:latin typeface="Cambria" panose="02040503050406030204" pitchFamily="18" charset="0"/>
                    <a:hlinkClick r:id="rId5" action="ppaction://hlinksldjump"/>
                  </a:rPr>
                  <a:t>)</a:t>
                </a:r>
                <a:endParaRPr lang="en-US" dirty="0" smtClean="0">
                  <a:latin typeface="Cambria" panose="02040503050406030204" pitchFamily="18" charset="0"/>
                </a:endParaRPr>
              </a:p>
              <a:p>
                <a:pPr>
                  <a:lnSpc>
                    <a:spcPct val="150000"/>
                  </a:lnSpc>
                </a:pPr>
                <a:r>
                  <a:rPr lang="en-US" dirty="0" smtClean="0">
                    <a:latin typeface="Cambria" panose="02040503050406030204" pitchFamily="18" charset="0"/>
                    <a:hlinkClick r:id="rId6" action="ppaction://hlinksldjump"/>
                  </a:rPr>
                  <a:t>Endurance Limit </a:t>
                </a:r>
                <a:endParaRPr lang="en-US" dirty="0" smtClean="0">
                  <a:latin typeface="Cambria" panose="02040503050406030204" pitchFamily="18" charset="0"/>
                </a:endParaRPr>
              </a:p>
              <a:p>
                <a:pPr>
                  <a:lnSpc>
                    <a:spcPct val="150000"/>
                  </a:lnSpc>
                </a:pPr>
                <a:r>
                  <a:rPr lang="en-US" dirty="0">
                    <a:latin typeface="Cambria" panose="02040503050406030204" pitchFamily="18" charset="0"/>
                    <a:hlinkClick r:id="rId7" action="ppaction://hlinksldjump"/>
                  </a:rPr>
                  <a:t>Failure Criterion Selection (Mod </a:t>
                </a:r>
                <a:r>
                  <a:rPr lang="en-US" dirty="0">
                    <a:latin typeface="Cambria" panose="02040503050406030204" pitchFamily="18" charset="0"/>
                    <a:cs typeface="Times New Roman" panose="02020603050405020304" pitchFamily="18" charset="0"/>
                    <a:hlinkClick r:id="rId7" action="ppaction://hlinksldjump"/>
                  </a:rPr>
                  <a:t>Goodman, Gerber, ASME-Elliptic, or </a:t>
                </a:r>
                <a:r>
                  <a:rPr lang="en-US" dirty="0" err="1">
                    <a:latin typeface="Cambria" panose="02040503050406030204" pitchFamily="18" charset="0"/>
                    <a:cs typeface="Times New Roman" panose="02020603050405020304" pitchFamily="18" charset="0"/>
                    <a:hlinkClick r:id="rId7" action="ppaction://hlinksldjump"/>
                  </a:rPr>
                  <a:t>Soderberg</a:t>
                </a:r>
                <a:r>
                  <a:rPr lang="en-US" dirty="0">
                    <a:latin typeface="Cambria" panose="02040503050406030204" pitchFamily="18" charset="0"/>
                    <a:cs typeface="Times New Roman" panose="02020603050405020304" pitchFamily="18" charset="0"/>
                    <a:hlinkClick r:id="rId7" action="ppaction://hlinksldjump"/>
                  </a:rPr>
                  <a:t>)</a:t>
                </a:r>
                <a:endParaRPr lang="en-US" dirty="0">
                  <a:latin typeface="Cambria" panose="02040503050406030204" pitchFamily="18" charset="0"/>
                  <a:cs typeface="Times New Roman" panose="02020603050405020304" pitchFamily="18" charset="0"/>
                </a:endParaRPr>
              </a:p>
              <a:p>
                <a:pPr>
                  <a:lnSpc>
                    <a:spcPct val="150000"/>
                  </a:lnSpc>
                </a:pPr>
                <a:r>
                  <a:rPr lang="en-US" dirty="0" smtClean="0">
                    <a:latin typeface="Cambria" panose="02040503050406030204" pitchFamily="18" charset="0"/>
                    <a:hlinkClick r:id="rId8" action="ppaction://hlinksldjump"/>
                  </a:rPr>
                  <a:t>Assumptions refinement</a:t>
                </a:r>
                <a:endParaRPr lang="en-US" dirty="0" smtClean="0">
                  <a:latin typeface="Cambria" panose="02040503050406030204" pitchFamily="18" charset="0"/>
                </a:endParaRPr>
              </a:p>
              <a:p>
                <a:pPr>
                  <a:lnSpc>
                    <a:spcPct val="150000"/>
                  </a:lnSpc>
                </a:pPr>
                <a:r>
                  <a:rPr lang="en-US" dirty="0" smtClean="0">
                    <a:latin typeface="Cambria" panose="02040503050406030204" pitchFamily="18" charset="0"/>
                    <a:hlinkClick r:id="rId9" action="ppaction://hlinksldjump"/>
                  </a:rPr>
                  <a:t>Iteration with refined assumptions (or Estimates)</a:t>
                </a:r>
                <a:endParaRPr lang="en-US" dirty="0" smtClean="0">
                  <a:latin typeface="Cambria"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2121408"/>
                <a:ext cx="12192000" cy="4736592"/>
              </a:xfrm>
              <a:blipFill rotWithShape="0">
                <a:blip r:embed="rId10"/>
                <a:stretch>
                  <a:fillRect l="-200"/>
                </a:stretch>
              </a:blipFill>
            </p:spPr>
            <p:txBody>
              <a:bodyPr/>
              <a:lstStyle/>
              <a:p>
                <a:r>
                  <a:rPr lang="en-US">
                    <a:noFill/>
                  </a:rPr>
                  <a:t> </a:t>
                </a:r>
              </a:p>
            </p:txBody>
          </p:sp>
        </mc:Fallback>
      </mc:AlternateContent>
    </p:spTree>
    <p:extLst>
      <p:ext uri="{BB962C8B-B14F-4D97-AF65-F5344CB8AC3E}">
        <p14:creationId xmlns:p14="http://schemas.microsoft.com/office/powerpoint/2010/main" val="82570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Load Diagram (VP and HP)</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15</a:t>
            </a:fld>
            <a:endParaRPr lang="en-US"/>
          </a:p>
        </p:txBody>
      </p:sp>
      <p:sp>
        <p:nvSpPr>
          <p:cNvPr id="3" name="Content Placeholder 2"/>
          <p:cNvSpPr>
            <a:spLocks noGrp="1"/>
          </p:cNvSpPr>
          <p:nvPr>
            <p:ph idx="1"/>
          </p:nvPr>
        </p:nvSpPr>
        <p:spPr>
          <a:xfrm>
            <a:off x="0" y="2121408"/>
            <a:ext cx="12192000" cy="4736592"/>
          </a:xfrm>
        </p:spPr>
        <p:txBody>
          <a:bodyPr>
            <a:normAutofit/>
          </a:bodyPr>
          <a:lstStyle/>
          <a:p>
            <a:pPr marL="0" indent="0">
              <a:lnSpc>
                <a:spcPct val="150000"/>
              </a:lnSpc>
              <a:buNone/>
            </a:pPr>
            <a:endParaRPr lang="en-US" dirty="0" smtClean="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r>
              <a:rPr lang="en-US" b="1" dirty="0" smtClean="0">
                <a:latin typeface="Cambria" panose="02040503050406030204" pitchFamily="18" charset="0"/>
              </a:rPr>
              <a:t>			</a:t>
            </a:r>
            <a:endParaRPr lang="en-US" dirty="0">
              <a:latin typeface="Cambria" panose="02040503050406030204" pitchFamily="18" charset="0"/>
            </a:endParaRPr>
          </a:p>
        </p:txBody>
      </p:sp>
      <p:grpSp>
        <p:nvGrpSpPr>
          <p:cNvPr id="27" name="Group 26"/>
          <p:cNvGrpSpPr/>
          <p:nvPr/>
        </p:nvGrpSpPr>
        <p:grpSpPr>
          <a:xfrm>
            <a:off x="4670641" y="1720443"/>
            <a:ext cx="1122458" cy="1024054"/>
            <a:chOff x="3839439" y="1973929"/>
            <a:chExt cx="1236383" cy="1127991"/>
          </a:xfrm>
        </p:grpSpPr>
        <p:grpSp>
          <p:nvGrpSpPr>
            <p:cNvPr id="28" name="Group 27"/>
            <p:cNvGrpSpPr/>
            <p:nvPr/>
          </p:nvGrpSpPr>
          <p:grpSpPr>
            <a:xfrm>
              <a:off x="3987306" y="2329511"/>
              <a:ext cx="819096" cy="623018"/>
              <a:chOff x="3987306" y="2121408"/>
              <a:chExt cx="1092694" cy="831121"/>
            </a:xfrm>
          </p:grpSpPr>
          <p:cxnSp>
            <p:nvCxnSpPr>
              <p:cNvPr id="31" name="Straight Arrow Connector 30"/>
              <p:cNvCxnSpPr/>
              <p:nvPr/>
            </p:nvCxnSpPr>
            <p:spPr>
              <a:xfrm>
                <a:off x="3987306" y="2952529"/>
                <a:ext cx="10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3987306" y="2121408"/>
                <a:ext cx="0" cy="83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4778946" y="2732588"/>
              <a:ext cx="296876" cy="369332"/>
            </a:xfrm>
            <a:prstGeom prst="rect">
              <a:avLst/>
            </a:prstGeom>
            <a:noFill/>
          </p:spPr>
          <p:txBody>
            <a:bodyPr wrap="none" rtlCol="0">
              <a:spAutoFit/>
            </a:bodyPr>
            <a:lstStyle/>
            <a:p>
              <a:r>
                <a:rPr lang="en-US" dirty="0" smtClean="0">
                  <a:latin typeface="Cambria" panose="02040503050406030204" pitchFamily="18" charset="0"/>
                </a:rPr>
                <a:t>x</a:t>
              </a:r>
              <a:endParaRPr lang="en-US" dirty="0">
                <a:latin typeface="Cambria" panose="02040503050406030204" pitchFamily="18" charset="0"/>
              </a:endParaRPr>
            </a:p>
          </p:txBody>
        </p:sp>
        <p:sp>
          <p:nvSpPr>
            <p:cNvPr id="30" name="TextBox 29"/>
            <p:cNvSpPr txBox="1"/>
            <p:nvPr/>
          </p:nvSpPr>
          <p:spPr>
            <a:xfrm>
              <a:off x="3839439" y="1973929"/>
              <a:ext cx="301687" cy="369332"/>
            </a:xfrm>
            <a:prstGeom prst="rect">
              <a:avLst/>
            </a:prstGeom>
            <a:noFill/>
          </p:spPr>
          <p:txBody>
            <a:bodyPr wrap="none" rtlCol="0">
              <a:spAutoFit/>
            </a:bodyPr>
            <a:lstStyle/>
            <a:p>
              <a:r>
                <a:rPr lang="en-US" dirty="0">
                  <a:latin typeface="Cambria" panose="02040503050406030204" pitchFamily="18" charset="0"/>
                </a:rPr>
                <a:t>y</a:t>
              </a:r>
            </a:p>
          </p:txBody>
        </p:sp>
      </p:grpSp>
      <p:grpSp>
        <p:nvGrpSpPr>
          <p:cNvPr id="38" name="Group 37"/>
          <p:cNvGrpSpPr/>
          <p:nvPr/>
        </p:nvGrpSpPr>
        <p:grpSpPr>
          <a:xfrm>
            <a:off x="116343" y="2506626"/>
            <a:ext cx="4499072" cy="1785566"/>
            <a:chOff x="143237" y="2735225"/>
            <a:chExt cx="4499072" cy="1785566"/>
          </a:xfrm>
        </p:grpSpPr>
        <p:grpSp>
          <p:nvGrpSpPr>
            <p:cNvPr id="37" name="Group 36"/>
            <p:cNvGrpSpPr/>
            <p:nvPr/>
          </p:nvGrpSpPr>
          <p:grpSpPr>
            <a:xfrm>
              <a:off x="143237" y="2994041"/>
              <a:ext cx="4222788" cy="1526750"/>
              <a:chOff x="143237" y="2994041"/>
              <a:chExt cx="4222788" cy="1526750"/>
            </a:xfrm>
          </p:grpSpPr>
          <p:cxnSp>
            <p:nvCxnSpPr>
              <p:cNvPr id="6" name="Straight Connector 5"/>
              <p:cNvCxnSpPr/>
              <p:nvPr/>
            </p:nvCxnSpPr>
            <p:spPr>
              <a:xfrm>
                <a:off x="297137" y="3626050"/>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824560" y="3659131"/>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967768" y="3652944"/>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296469" y="2994041"/>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43237" y="3363083"/>
                <a:ext cx="280846" cy="276999"/>
              </a:xfrm>
              <a:prstGeom prst="rect">
                <a:avLst/>
              </a:prstGeom>
              <a:noFill/>
            </p:spPr>
            <p:txBody>
              <a:bodyPr wrap="none" rtlCol="0">
                <a:spAutoFit/>
              </a:bodyPr>
              <a:lstStyle/>
              <a:p>
                <a:r>
                  <a:rPr lang="en-US" sz="1200" dirty="0" smtClean="0">
                    <a:latin typeface="Cambria" panose="02040503050406030204" pitchFamily="18" charset="0"/>
                  </a:rPr>
                  <a:t>A</a:t>
                </a:r>
                <a:endParaRPr lang="en-US" sz="1200" dirty="0">
                  <a:latin typeface="Cambria" panose="02040503050406030204" pitchFamily="18" charset="0"/>
                </a:endParaRPr>
              </a:p>
            </p:txBody>
          </p:sp>
          <p:sp>
            <p:nvSpPr>
              <p:cNvPr id="13" name="TextBox 12"/>
              <p:cNvSpPr txBox="1"/>
              <p:nvPr/>
            </p:nvSpPr>
            <p:spPr>
              <a:xfrm>
                <a:off x="693779" y="3364798"/>
                <a:ext cx="279244" cy="276999"/>
              </a:xfrm>
              <a:prstGeom prst="rect">
                <a:avLst/>
              </a:prstGeom>
              <a:noFill/>
            </p:spPr>
            <p:txBody>
              <a:bodyPr wrap="none" rtlCol="0">
                <a:spAutoFit/>
              </a:bodyPr>
              <a:lstStyle/>
              <a:p>
                <a:r>
                  <a:rPr lang="en-US" sz="1200" dirty="0" smtClean="0">
                    <a:latin typeface="Cambria" panose="02040503050406030204" pitchFamily="18" charset="0"/>
                  </a:rPr>
                  <a:t>B</a:t>
                </a:r>
                <a:endParaRPr lang="en-US" sz="1200" dirty="0">
                  <a:latin typeface="Cambria" panose="02040503050406030204" pitchFamily="18" charset="0"/>
                </a:endParaRPr>
              </a:p>
            </p:txBody>
          </p:sp>
          <p:sp>
            <p:nvSpPr>
              <p:cNvPr id="14" name="TextBox 13"/>
              <p:cNvSpPr txBox="1"/>
              <p:nvPr/>
            </p:nvSpPr>
            <p:spPr>
              <a:xfrm>
                <a:off x="2844136" y="3369677"/>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15" name="TextBox 14"/>
              <p:cNvSpPr txBox="1"/>
              <p:nvPr/>
            </p:nvSpPr>
            <p:spPr>
              <a:xfrm>
                <a:off x="4078767" y="3368122"/>
                <a:ext cx="287258" cy="276999"/>
              </a:xfrm>
              <a:prstGeom prst="rect">
                <a:avLst/>
              </a:prstGeom>
              <a:noFill/>
            </p:spPr>
            <p:txBody>
              <a:bodyPr wrap="none" rtlCol="0">
                <a:spAutoFit/>
              </a:bodyPr>
              <a:lstStyle/>
              <a:p>
                <a:r>
                  <a:rPr lang="en-US" sz="1200" dirty="0">
                    <a:latin typeface="Cambria" panose="02040503050406030204" pitchFamily="18" charset="0"/>
                  </a:rPr>
                  <a:t>D</a:t>
                </a:r>
              </a:p>
            </p:txBody>
          </p:sp>
          <p:cxnSp>
            <p:nvCxnSpPr>
              <p:cNvPr id="18" name="Straight Arrow Connector 17"/>
              <p:cNvCxnSpPr/>
              <p:nvPr/>
            </p:nvCxnSpPr>
            <p:spPr>
              <a:xfrm>
                <a:off x="824560" y="4020711"/>
                <a:ext cx="2112581"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982282" y="4020711"/>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23866" y="4243792"/>
                <a:ext cx="365934" cy="276999"/>
              </a:xfrm>
              <a:prstGeom prst="rect">
                <a:avLst/>
              </a:prstGeom>
              <a:noFill/>
            </p:spPr>
            <p:txBody>
              <a:bodyPr wrap="none" rtlCol="0">
                <a:spAutoFit/>
              </a:bodyPr>
              <a:lstStyle/>
              <a:p>
                <a:r>
                  <a:rPr lang="en-US" sz="1200" b="1" dirty="0" smtClean="0">
                    <a:latin typeface="Cambria" panose="02040503050406030204" pitchFamily="18" charset="0"/>
                  </a:rPr>
                  <a:t>By</a:t>
                </a:r>
                <a:endParaRPr lang="en-US" sz="1200" b="1" dirty="0">
                  <a:latin typeface="Cambria" panose="02040503050406030204" pitchFamily="18" charset="0"/>
                </a:endParaRPr>
              </a:p>
            </p:txBody>
          </p:sp>
          <p:sp>
            <p:nvSpPr>
              <p:cNvPr id="21" name="TextBox 20"/>
              <p:cNvSpPr txBox="1"/>
              <p:nvPr/>
            </p:nvSpPr>
            <p:spPr>
              <a:xfrm>
                <a:off x="2790630" y="4213486"/>
                <a:ext cx="352341" cy="276999"/>
              </a:xfrm>
              <a:prstGeom prst="rect">
                <a:avLst/>
              </a:prstGeom>
              <a:noFill/>
            </p:spPr>
            <p:txBody>
              <a:bodyPr wrap="none" rtlCol="0">
                <a:spAutoFit/>
              </a:bodyPr>
              <a:lstStyle/>
              <a:p>
                <a:r>
                  <a:rPr lang="en-US" sz="1200" b="1" dirty="0" smtClean="0">
                    <a:latin typeface="Cambria" panose="02040503050406030204" pitchFamily="18" charset="0"/>
                  </a:rPr>
                  <a:t>Cy</a:t>
                </a:r>
                <a:endParaRPr lang="en-US" sz="1200" b="1" dirty="0">
                  <a:latin typeface="Cambria" panose="02040503050406030204" pitchFamily="18" charset="0"/>
                </a:endParaRPr>
              </a:p>
            </p:txBody>
          </p:sp>
          <p:sp>
            <p:nvSpPr>
              <p:cNvPr id="25" name="TextBox 24"/>
              <p:cNvSpPr txBox="1"/>
              <p:nvPr/>
            </p:nvSpPr>
            <p:spPr>
              <a:xfrm>
                <a:off x="1515763" y="3743711"/>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250 mm</a:t>
                </a:r>
                <a:endParaRPr lang="en-US" sz="1200" dirty="0">
                  <a:solidFill>
                    <a:srgbClr val="00B050"/>
                  </a:solidFill>
                  <a:latin typeface="Cambria" panose="02040503050406030204" pitchFamily="18" charset="0"/>
                </a:endParaRPr>
              </a:p>
            </p:txBody>
          </p:sp>
          <p:sp>
            <p:nvSpPr>
              <p:cNvPr id="26" name="TextBox 25"/>
              <p:cNvSpPr txBox="1"/>
              <p:nvPr/>
            </p:nvSpPr>
            <p:spPr>
              <a:xfrm>
                <a:off x="3244172" y="3743712"/>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100 mm</a:t>
                </a:r>
                <a:endParaRPr lang="en-US" sz="1200" dirty="0">
                  <a:solidFill>
                    <a:srgbClr val="00B050"/>
                  </a:solidFill>
                  <a:latin typeface="Cambria" panose="02040503050406030204" pitchFamily="18" charset="0"/>
                </a:endParaRPr>
              </a:p>
            </p:txBody>
          </p:sp>
        </p:grpSp>
        <p:cxnSp>
          <p:nvCxnSpPr>
            <p:cNvPr id="34" name="Straight Connector 33"/>
            <p:cNvCxnSpPr/>
            <p:nvPr/>
          </p:nvCxnSpPr>
          <p:spPr>
            <a:xfrm>
              <a:off x="4309916" y="3659131"/>
              <a:ext cx="0" cy="55435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954300" y="2735225"/>
              <a:ext cx="688009" cy="276999"/>
            </a:xfrm>
            <a:prstGeom prst="rect">
              <a:avLst/>
            </a:prstGeom>
            <a:noFill/>
          </p:spPr>
          <p:txBody>
            <a:bodyPr wrap="none" rtlCol="0">
              <a:spAutoFit/>
            </a:bodyPr>
            <a:lstStyle/>
            <a:p>
              <a:r>
                <a:rPr lang="en-US" sz="1200" b="1" dirty="0" smtClean="0">
                  <a:latin typeface="Cambria" panose="02040503050406030204" pitchFamily="18" charset="0"/>
                </a:rPr>
                <a:t>1650 N</a:t>
              </a:r>
              <a:endParaRPr lang="en-US" sz="1200" b="1" dirty="0">
                <a:latin typeface="Cambria" panose="02040503050406030204" pitchFamily="18" charset="0"/>
              </a:endParaRPr>
            </a:p>
          </p:txBody>
        </p:sp>
      </p:grpSp>
      <p:grpSp>
        <p:nvGrpSpPr>
          <p:cNvPr id="39" name="Group 38"/>
          <p:cNvGrpSpPr/>
          <p:nvPr/>
        </p:nvGrpSpPr>
        <p:grpSpPr>
          <a:xfrm>
            <a:off x="7498893" y="2734316"/>
            <a:ext cx="4609504" cy="925807"/>
            <a:chOff x="143237" y="2720869"/>
            <a:chExt cx="4609504" cy="925807"/>
          </a:xfrm>
        </p:grpSpPr>
        <p:grpSp>
          <p:nvGrpSpPr>
            <p:cNvPr id="40" name="Group 39"/>
            <p:cNvGrpSpPr/>
            <p:nvPr/>
          </p:nvGrpSpPr>
          <p:grpSpPr>
            <a:xfrm>
              <a:off x="143237" y="2720869"/>
              <a:ext cx="4222788" cy="925807"/>
              <a:chOff x="143237" y="2720869"/>
              <a:chExt cx="4222788" cy="925807"/>
            </a:xfrm>
          </p:grpSpPr>
          <p:cxnSp>
            <p:nvCxnSpPr>
              <p:cNvPr id="43" name="Straight Connector 42"/>
              <p:cNvCxnSpPr/>
              <p:nvPr/>
            </p:nvCxnSpPr>
            <p:spPr>
              <a:xfrm>
                <a:off x="297137" y="3626050"/>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24560" y="3000228"/>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67768" y="2980594"/>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296469" y="2994041"/>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43237" y="3363083"/>
                <a:ext cx="280846" cy="276999"/>
              </a:xfrm>
              <a:prstGeom prst="rect">
                <a:avLst/>
              </a:prstGeom>
              <a:noFill/>
            </p:spPr>
            <p:txBody>
              <a:bodyPr wrap="none" rtlCol="0">
                <a:spAutoFit/>
              </a:bodyPr>
              <a:lstStyle/>
              <a:p>
                <a:r>
                  <a:rPr lang="en-US" sz="1200" dirty="0" smtClean="0">
                    <a:latin typeface="Cambria" panose="02040503050406030204" pitchFamily="18" charset="0"/>
                  </a:rPr>
                  <a:t>A</a:t>
                </a:r>
                <a:endParaRPr lang="en-US" sz="1200" dirty="0">
                  <a:latin typeface="Cambria" panose="02040503050406030204" pitchFamily="18" charset="0"/>
                </a:endParaRPr>
              </a:p>
            </p:txBody>
          </p:sp>
          <p:sp>
            <p:nvSpPr>
              <p:cNvPr id="48" name="TextBox 47"/>
              <p:cNvSpPr txBox="1"/>
              <p:nvPr/>
            </p:nvSpPr>
            <p:spPr>
              <a:xfrm>
                <a:off x="761014" y="3364798"/>
                <a:ext cx="279244" cy="276999"/>
              </a:xfrm>
              <a:prstGeom prst="rect">
                <a:avLst/>
              </a:prstGeom>
              <a:noFill/>
            </p:spPr>
            <p:txBody>
              <a:bodyPr wrap="none" rtlCol="0">
                <a:spAutoFit/>
              </a:bodyPr>
              <a:lstStyle/>
              <a:p>
                <a:r>
                  <a:rPr lang="en-US" sz="1200" dirty="0" smtClean="0">
                    <a:latin typeface="Cambria" panose="02040503050406030204" pitchFamily="18" charset="0"/>
                  </a:rPr>
                  <a:t>B</a:t>
                </a:r>
                <a:endParaRPr lang="en-US" sz="1200" dirty="0">
                  <a:latin typeface="Cambria" panose="02040503050406030204" pitchFamily="18" charset="0"/>
                </a:endParaRPr>
              </a:p>
            </p:txBody>
          </p:sp>
          <p:sp>
            <p:nvSpPr>
              <p:cNvPr id="49" name="TextBox 48"/>
              <p:cNvSpPr txBox="1"/>
              <p:nvPr/>
            </p:nvSpPr>
            <p:spPr>
              <a:xfrm>
                <a:off x="2924818" y="3369677"/>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50" name="TextBox 49"/>
              <p:cNvSpPr txBox="1"/>
              <p:nvPr/>
            </p:nvSpPr>
            <p:spPr>
              <a:xfrm>
                <a:off x="4078767" y="3368122"/>
                <a:ext cx="287258" cy="276999"/>
              </a:xfrm>
              <a:prstGeom prst="rect">
                <a:avLst/>
              </a:prstGeom>
              <a:noFill/>
            </p:spPr>
            <p:txBody>
              <a:bodyPr wrap="none" rtlCol="0">
                <a:spAutoFit/>
              </a:bodyPr>
              <a:lstStyle/>
              <a:p>
                <a:r>
                  <a:rPr lang="en-US" sz="1200" dirty="0">
                    <a:latin typeface="Cambria" panose="02040503050406030204" pitchFamily="18" charset="0"/>
                  </a:rPr>
                  <a:t>D</a:t>
                </a:r>
              </a:p>
            </p:txBody>
          </p:sp>
          <p:cxnSp>
            <p:nvCxnSpPr>
              <p:cNvPr id="51" name="Straight Arrow Connector 50"/>
              <p:cNvCxnSpPr/>
              <p:nvPr/>
            </p:nvCxnSpPr>
            <p:spPr>
              <a:xfrm>
                <a:off x="824560" y="3294573"/>
                <a:ext cx="2112581"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982282" y="3294573"/>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23866" y="2751175"/>
                <a:ext cx="359394" cy="276999"/>
              </a:xfrm>
              <a:prstGeom prst="rect">
                <a:avLst/>
              </a:prstGeom>
              <a:noFill/>
            </p:spPr>
            <p:txBody>
              <a:bodyPr wrap="none" rtlCol="0">
                <a:spAutoFit/>
              </a:bodyPr>
              <a:lstStyle/>
              <a:p>
                <a:r>
                  <a:rPr lang="en-US" sz="1200" b="1" dirty="0" err="1" smtClean="0">
                    <a:latin typeface="Cambria" panose="02040503050406030204" pitchFamily="18" charset="0"/>
                  </a:rPr>
                  <a:t>Bz</a:t>
                </a:r>
                <a:endParaRPr lang="en-US" sz="1200" b="1" dirty="0">
                  <a:latin typeface="Cambria" panose="02040503050406030204" pitchFamily="18" charset="0"/>
                </a:endParaRPr>
              </a:p>
            </p:txBody>
          </p:sp>
          <p:sp>
            <p:nvSpPr>
              <p:cNvPr id="54" name="TextBox 53"/>
              <p:cNvSpPr txBox="1"/>
              <p:nvPr/>
            </p:nvSpPr>
            <p:spPr>
              <a:xfrm>
                <a:off x="2790630" y="2720869"/>
                <a:ext cx="346570" cy="276999"/>
              </a:xfrm>
              <a:prstGeom prst="rect">
                <a:avLst/>
              </a:prstGeom>
              <a:noFill/>
            </p:spPr>
            <p:txBody>
              <a:bodyPr wrap="none" rtlCol="0">
                <a:spAutoFit/>
              </a:bodyPr>
              <a:lstStyle/>
              <a:p>
                <a:r>
                  <a:rPr lang="en-US" sz="1200" b="1" dirty="0" err="1" smtClean="0">
                    <a:latin typeface="Cambria" panose="02040503050406030204" pitchFamily="18" charset="0"/>
                  </a:rPr>
                  <a:t>Cz</a:t>
                </a:r>
                <a:endParaRPr lang="en-US" sz="1200" b="1" dirty="0">
                  <a:latin typeface="Cambria" panose="02040503050406030204" pitchFamily="18" charset="0"/>
                </a:endParaRPr>
              </a:p>
            </p:txBody>
          </p:sp>
          <p:sp>
            <p:nvSpPr>
              <p:cNvPr id="55" name="TextBox 54"/>
              <p:cNvSpPr txBox="1"/>
              <p:nvPr/>
            </p:nvSpPr>
            <p:spPr>
              <a:xfrm>
                <a:off x="1515763" y="3017573"/>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250 mm</a:t>
                </a:r>
                <a:endParaRPr lang="en-US" sz="1200" dirty="0">
                  <a:solidFill>
                    <a:srgbClr val="00B050"/>
                  </a:solidFill>
                  <a:latin typeface="Cambria" panose="02040503050406030204" pitchFamily="18" charset="0"/>
                </a:endParaRPr>
              </a:p>
            </p:txBody>
          </p:sp>
          <p:sp>
            <p:nvSpPr>
              <p:cNvPr id="56" name="TextBox 55"/>
              <p:cNvSpPr txBox="1"/>
              <p:nvPr/>
            </p:nvSpPr>
            <p:spPr>
              <a:xfrm>
                <a:off x="3244172" y="3017574"/>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100 mm</a:t>
                </a:r>
                <a:endParaRPr lang="en-US" sz="1200" dirty="0">
                  <a:solidFill>
                    <a:srgbClr val="00B050"/>
                  </a:solidFill>
                  <a:latin typeface="Cambria" panose="02040503050406030204" pitchFamily="18" charset="0"/>
                </a:endParaRPr>
              </a:p>
            </p:txBody>
          </p:sp>
        </p:grpSp>
        <p:sp>
          <p:nvSpPr>
            <p:cNvPr id="42" name="TextBox 41"/>
            <p:cNvSpPr txBox="1"/>
            <p:nvPr/>
          </p:nvSpPr>
          <p:spPr>
            <a:xfrm>
              <a:off x="3846724" y="2735225"/>
              <a:ext cx="906017" cy="276999"/>
            </a:xfrm>
            <a:prstGeom prst="rect">
              <a:avLst/>
            </a:prstGeom>
            <a:noFill/>
          </p:spPr>
          <p:txBody>
            <a:bodyPr wrap="none" rtlCol="0">
              <a:spAutoFit/>
            </a:bodyPr>
            <a:lstStyle/>
            <a:p>
              <a:r>
                <a:rPr lang="en-US" sz="1200" b="1" dirty="0" smtClean="0">
                  <a:latin typeface="Cambria" panose="02040503050406030204" pitchFamily="18" charset="0"/>
                </a:rPr>
                <a:t>4533.34 N</a:t>
              </a:r>
              <a:endParaRPr lang="en-US" sz="1200" b="1" dirty="0">
                <a:latin typeface="Cambria" panose="02040503050406030204" pitchFamily="18" charset="0"/>
              </a:endParaRPr>
            </a:p>
          </p:txBody>
        </p:sp>
      </p:grpSp>
      <p:grpSp>
        <p:nvGrpSpPr>
          <p:cNvPr id="57" name="Group 56"/>
          <p:cNvGrpSpPr/>
          <p:nvPr/>
        </p:nvGrpSpPr>
        <p:grpSpPr>
          <a:xfrm>
            <a:off x="10964602" y="1592113"/>
            <a:ext cx="1087933" cy="1016758"/>
            <a:chOff x="11049512" y="2221390"/>
            <a:chExt cx="1087933" cy="1016758"/>
          </a:xfrm>
        </p:grpSpPr>
        <p:grpSp>
          <p:nvGrpSpPr>
            <p:cNvPr id="58" name="Group 57"/>
            <p:cNvGrpSpPr/>
            <p:nvPr/>
          </p:nvGrpSpPr>
          <p:grpSpPr>
            <a:xfrm flipV="1">
              <a:off x="11174607" y="2418865"/>
              <a:ext cx="743621" cy="565611"/>
              <a:chOff x="3987306" y="2121408"/>
              <a:chExt cx="1092694" cy="831121"/>
            </a:xfrm>
          </p:grpSpPr>
          <p:cxnSp>
            <p:nvCxnSpPr>
              <p:cNvPr id="61" name="Straight Arrow Connector 60"/>
              <p:cNvCxnSpPr/>
              <p:nvPr/>
            </p:nvCxnSpPr>
            <p:spPr>
              <a:xfrm>
                <a:off x="3987306" y="2952529"/>
                <a:ext cx="10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3987306" y="2121408"/>
                <a:ext cx="0" cy="83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9" name="TextBox 58"/>
            <p:cNvSpPr txBox="1"/>
            <p:nvPr/>
          </p:nvSpPr>
          <p:spPr>
            <a:xfrm>
              <a:off x="11867924" y="2221390"/>
              <a:ext cx="269521" cy="335300"/>
            </a:xfrm>
            <a:prstGeom prst="rect">
              <a:avLst/>
            </a:prstGeom>
            <a:noFill/>
          </p:spPr>
          <p:txBody>
            <a:bodyPr wrap="none" rtlCol="0">
              <a:spAutoFit/>
            </a:bodyPr>
            <a:lstStyle/>
            <a:p>
              <a:r>
                <a:rPr lang="en-US" dirty="0" smtClean="0">
                  <a:latin typeface="Cambria" panose="02040503050406030204" pitchFamily="18" charset="0"/>
                </a:rPr>
                <a:t>x</a:t>
              </a:r>
              <a:endParaRPr lang="en-US" dirty="0">
                <a:latin typeface="Cambria" panose="02040503050406030204" pitchFamily="18" charset="0"/>
              </a:endParaRPr>
            </a:p>
          </p:txBody>
        </p:sp>
        <p:sp>
          <p:nvSpPr>
            <p:cNvPr id="60" name="TextBox 59"/>
            <p:cNvSpPr txBox="1"/>
            <p:nvPr/>
          </p:nvSpPr>
          <p:spPr>
            <a:xfrm>
              <a:off x="11049512" y="2868816"/>
              <a:ext cx="288862" cy="369332"/>
            </a:xfrm>
            <a:prstGeom prst="rect">
              <a:avLst/>
            </a:prstGeom>
            <a:noFill/>
          </p:spPr>
          <p:txBody>
            <a:bodyPr wrap="none" rtlCol="0">
              <a:spAutoFit/>
            </a:bodyPr>
            <a:lstStyle/>
            <a:p>
              <a:r>
                <a:rPr lang="en-US" dirty="0" smtClean="0">
                  <a:latin typeface="Cambria" panose="02040503050406030204" pitchFamily="18" charset="0"/>
                </a:rPr>
                <a:t>z</a:t>
              </a:r>
              <a:endParaRPr lang="en-US" dirty="0">
                <a:latin typeface="Cambria" panose="02040503050406030204" pitchFamily="18" charset="0"/>
              </a:endParaRPr>
            </a:p>
          </p:txBody>
        </p:sp>
      </p:grpSp>
      <p:sp>
        <p:nvSpPr>
          <p:cNvPr id="63" name="TextBox 62"/>
          <p:cNvSpPr txBox="1"/>
          <p:nvPr/>
        </p:nvSpPr>
        <p:spPr>
          <a:xfrm>
            <a:off x="3656127" y="4910626"/>
            <a:ext cx="1380314" cy="646331"/>
          </a:xfrm>
          <a:prstGeom prst="rect">
            <a:avLst/>
          </a:prstGeom>
          <a:noFill/>
        </p:spPr>
        <p:txBody>
          <a:bodyPr wrap="none" rtlCol="0">
            <a:spAutoFit/>
          </a:bodyPr>
          <a:lstStyle/>
          <a:p>
            <a:r>
              <a:rPr lang="en-US" dirty="0">
                <a:latin typeface="Cambria" panose="02040503050406030204" pitchFamily="18" charset="0"/>
              </a:rPr>
              <a:t>B</a:t>
            </a:r>
            <a:r>
              <a:rPr lang="en-US" dirty="0" smtClean="0">
                <a:latin typeface="Cambria" panose="02040503050406030204" pitchFamily="18" charset="0"/>
              </a:rPr>
              <a:t>y = </a:t>
            </a:r>
            <a:r>
              <a:rPr lang="en-US" dirty="0" smtClean="0">
                <a:solidFill>
                  <a:srgbClr val="FF0000"/>
                </a:solidFill>
                <a:latin typeface="Cambria" panose="02040503050406030204" pitchFamily="18" charset="0"/>
              </a:rPr>
              <a:t>-660 N</a:t>
            </a:r>
          </a:p>
          <a:p>
            <a:r>
              <a:rPr lang="en-US" dirty="0">
                <a:latin typeface="Cambria" panose="02040503050406030204" pitchFamily="18" charset="0"/>
              </a:rPr>
              <a:t>C</a:t>
            </a:r>
            <a:r>
              <a:rPr lang="en-US" dirty="0" smtClean="0">
                <a:latin typeface="Cambria" panose="02040503050406030204" pitchFamily="18" charset="0"/>
              </a:rPr>
              <a:t>y = </a:t>
            </a:r>
            <a:r>
              <a:rPr lang="en-US" dirty="0" smtClean="0">
                <a:solidFill>
                  <a:srgbClr val="FF0000"/>
                </a:solidFill>
                <a:latin typeface="Cambria" panose="02040503050406030204" pitchFamily="18" charset="0"/>
              </a:rPr>
              <a:t>2310 N</a:t>
            </a:r>
            <a:endParaRPr lang="en-US" dirty="0">
              <a:solidFill>
                <a:srgbClr val="FF0000"/>
              </a:solidFill>
              <a:latin typeface="Cambria" panose="02040503050406030204" pitchFamily="18" charset="0"/>
            </a:endParaRPr>
          </a:p>
        </p:txBody>
      </p:sp>
      <p:sp>
        <p:nvSpPr>
          <p:cNvPr id="64" name="TextBox 63"/>
          <p:cNvSpPr txBox="1"/>
          <p:nvPr/>
        </p:nvSpPr>
        <p:spPr>
          <a:xfrm>
            <a:off x="10418075" y="4910626"/>
            <a:ext cx="1763624" cy="646331"/>
          </a:xfrm>
          <a:prstGeom prst="rect">
            <a:avLst/>
          </a:prstGeom>
          <a:noFill/>
        </p:spPr>
        <p:txBody>
          <a:bodyPr wrap="none" rtlCol="0">
            <a:spAutoFit/>
          </a:bodyPr>
          <a:lstStyle/>
          <a:p>
            <a:r>
              <a:rPr lang="en-US" dirty="0" err="1">
                <a:latin typeface="Cambria" panose="02040503050406030204" pitchFamily="18" charset="0"/>
              </a:rPr>
              <a:t>B</a:t>
            </a:r>
            <a:r>
              <a:rPr lang="en-US" dirty="0" err="1" smtClean="0">
                <a:latin typeface="Cambria" panose="02040503050406030204" pitchFamily="18" charset="0"/>
              </a:rPr>
              <a:t>z</a:t>
            </a:r>
            <a:r>
              <a:rPr lang="en-US" dirty="0" smtClean="0">
                <a:latin typeface="Cambria" panose="02040503050406030204" pitchFamily="18" charset="0"/>
              </a:rPr>
              <a:t> = </a:t>
            </a:r>
            <a:r>
              <a:rPr lang="en-US" dirty="0" smtClean="0">
                <a:solidFill>
                  <a:srgbClr val="FF0000"/>
                </a:solidFill>
                <a:latin typeface="Cambria" panose="02040503050406030204" pitchFamily="18" charset="0"/>
              </a:rPr>
              <a:t>1813.33 N</a:t>
            </a:r>
          </a:p>
          <a:p>
            <a:r>
              <a:rPr lang="en-US" dirty="0" err="1">
                <a:latin typeface="Cambria" panose="02040503050406030204" pitchFamily="18" charset="0"/>
              </a:rPr>
              <a:t>C</a:t>
            </a:r>
            <a:r>
              <a:rPr lang="en-US" dirty="0" err="1" smtClean="0">
                <a:latin typeface="Cambria" panose="02040503050406030204" pitchFamily="18" charset="0"/>
              </a:rPr>
              <a:t>z</a:t>
            </a:r>
            <a:r>
              <a:rPr lang="en-US" dirty="0" smtClean="0">
                <a:latin typeface="Cambria" panose="02040503050406030204" pitchFamily="18" charset="0"/>
              </a:rPr>
              <a:t> = </a:t>
            </a:r>
            <a:r>
              <a:rPr lang="en-US" dirty="0" smtClean="0">
                <a:solidFill>
                  <a:srgbClr val="FF0000"/>
                </a:solidFill>
                <a:latin typeface="Cambria" panose="02040503050406030204" pitchFamily="18" charset="0"/>
              </a:rPr>
              <a:t>-6346.67 N</a:t>
            </a:r>
            <a:endParaRPr lang="en-US" dirty="0">
              <a:solidFill>
                <a:srgbClr val="FF0000"/>
              </a:solidFill>
              <a:latin typeface="Cambria" panose="02040503050406030204" pitchFamily="18" charset="0"/>
            </a:endParaRPr>
          </a:p>
        </p:txBody>
      </p:sp>
      <p:sp>
        <p:nvSpPr>
          <p:cNvPr id="65" name="TextBox 64"/>
          <p:cNvSpPr txBox="1"/>
          <p:nvPr/>
        </p:nvSpPr>
        <p:spPr>
          <a:xfrm>
            <a:off x="755255" y="1990795"/>
            <a:ext cx="3136884" cy="369332"/>
          </a:xfrm>
          <a:prstGeom prst="rect">
            <a:avLst/>
          </a:prstGeom>
          <a:noFill/>
        </p:spPr>
        <p:txBody>
          <a:bodyPr wrap="none" rtlCol="0">
            <a:spAutoFit/>
          </a:bodyPr>
          <a:lstStyle/>
          <a:p>
            <a:r>
              <a:rPr lang="en-US" dirty="0">
                <a:latin typeface="Cambria" panose="02040503050406030204" pitchFamily="18" charset="0"/>
              </a:rPr>
              <a:t>Vertical Plane (Load Diagram)</a:t>
            </a:r>
            <a:endParaRPr lang="en-US" dirty="0"/>
          </a:p>
        </p:txBody>
      </p:sp>
      <p:sp>
        <p:nvSpPr>
          <p:cNvPr id="66" name="TextBox 65"/>
          <p:cNvSpPr txBox="1"/>
          <p:nvPr/>
        </p:nvSpPr>
        <p:spPr>
          <a:xfrm>
            <a:off x="7137703" y="1987611"/>
            <a:ext cx="3434786" cy="369332"/>
          </a:xfrm>
          <a:prstGeom prst="rect">
            <a:avLst/>
          </a:prstGeom>
          <a:noFill/>
        </p:spPr>
        <p:txBody>
          <a:bodyPr wrap="none" rtlCol="0">
            <a:spAutoFit/>
          </a:bodyPr>
          <a:lstStyle/>
          <a:p>
            <a:r>
              <a:rPr lang="en-US" dirty="0" smtClean="0">
                <a:latin typeface="Cambria" panose="02040503050406030204" pitchFamily="18" charset="0"/>
              </a:rPr>
              <a:t>Horizontal Plane </a:t>
            </a:r>
            <a:r>
              <a:rPr lang="en-US" dirty="0">
                <a:latin typeface="Cambria" panose="02040503050406030204" pitchFamily="18" charset="0"/>
              </a:rPr>
              <a:t>(Load Diagram)</a:t>
            </a:r>
            <a:endParaRPr lang="en-US" dirty="0"/>
          </a:p>
        </p:txBody>
      </p:sp>
      <p:sp>
        <p:nvSpPr>
          <p:cNvPr id="67" name="TextBox 66"/>
          <p:cNvSpPr txBox="1"/>
          <p:nvPr/>
        </p:nvSpPr>
        <p:spPr>
          <a:xfrm>
            <a:off x="0" y="5219632"/>
            <a:ext cx="2954655" cy="1631216"/>
          </a:xfrm>
          <a:prstGeom prst="rect">
            <a:avLst/>
          </a:prstGeom>
          <a:noFill/>
        </p:spPr>
        <p:txBody>
          <a:bodyPr wrap="none" rtlCol="0">
            <a:spAutoFit/>
          </a:bodyPr>
          <a:lstStyle/>
          <a:p>
            <a:r>
              <a:rPr lang="en-US" sz="2000" b="1" dirty="0" smtClean="0">
                <a:latin typeface="Cambria" panose="02040503050406030204" pitchFamily="18" charset="0"/>
              </a:rPr>
              <a:t>Guiding Equations</a:t>
            </a:r>
          </a:p>
          <a:p>
            <a:endParaRPr lang="en-US" sz="2000" b="1" dirty="0" smtClean="0">
              <a:latin typeface="Cambria" panose="02040503050406030204" pitchFamily="18" charset="0"/>
            </a:endParaRPr>
          </a:p>
          <a:p>
            <a:r>
              <a:rPr lang="en-US" sz="2000" dirty="0">
                <a:latin typeface="Cambria" panose="02040503050406030204" pitchFamily="18" charset="0"/>
              </a:rPr>
              <a:t>By + Cy – 1650 = 0</a:t>
            </a:r>
            <a:endParaRPr lang="en-US" sz="2000" dirty="0" smtClean="0">
              <a:latin typeface="Cambria" panose="02040503050406030204" pitchFamily="18" charset="0"/>
            </a:endParaRPr>
          </a:p>
          <a:p>
            <a:endParaRPr lang="en-US" sz="2000" dirty="0" smtClean="0">
              <a:latin typeface="Cambria" panose="02040503050406030204" pitchFamily="18" charset="0"/>
            </a:endParaRPr>
          </a:p>
          <a:p>
            <a:r>
              <a:rPr lang="en-US" sz="2000" dirty="0">
                <a:latin typeface="Cambria" panose="02040503050406030204" pitchFamily="18" charset="0"/>
              </a:rPr>
              <a:t>Cy (250)-1650 (350) = 0	</a:t>
            </a:r>
          </a:p>
        </p:txBody>
      </p:sp>
      <p:sp>
        <p:nvSpPr>
          <p:cNvPr id="68" name="TextBox 67"/>
          <p:cNvSpPr txBox="1"/>
          <p:nvPr/>
        </p:nvSpPr>
        <p:spPr>
          <a:xfrm>
            <a:off x="7386998" y="5253940"/>
            <a:ext cx="3437159" cy="1631216"/>
          </a:xfrm>
          <a:prstGeom prst="rect">
            <a:avLst/>
          </a:prstGeom>
          <a:noFill/>
        </p:spPr>
        <p:txBody>
          <a:bodyPr wrap="none" rtlCol="0">
            <a:spAutoFit/>
          </a:bodyPr>
          <a:lstStyle/>
          <a:p>
            <a:r>
              <a:rPr lang="en-US" sz="2000" b="1" dirty="0" smtClean="0">
                <a:latin typeface="Cambria" panose="02040503050406030204" pitchFamily="18" charset="0"/>
              </a:rPr>
              <a:t>Guiding Equations</a:t>
            </a:r>
          </a:p>
          <a:p>
            <a:endParaRPr lang="en-US" sz="2000" b="1" dirty="0" smtClean="0">
              <a:latin typeface="Cambria" panose="02040503050406030204" pitchFamily="18" charset="0"/>
            </a:endParaRPr>
          </a:p>
          <a:p>
            <a:r>
              <a:rPr lang="en-US" sz="2000" dirty="0" err="1">
                <a:latin typeface="Cambria" panose="02040503050406030204" pitchFamily="18" charset="0"/>
              </a:rPr>
              <a:t>Bz</a:t>
            </a:r>
            <a:r>
              <a:rPr lang="en-US" sz="2000" dirty="0">
                <a:latin typeface="Cambria" panose="02040503050406030204" pitchFamily="18" charset="0"/>
              </a:rPr>
              <a:t> + </a:t>
            </a:r>
            <a:r>
              <a:rPr lang="en-US" sz="2000" dirty="0" err="1">
                <a:latin typeface="Cambria" panose="02040503050406030204" pitchFamily="18" charset="0"/>
              </a:rPr>
              <a:t>Cz</a:t>
            </a:r>
            <a:r>
              <a:rPr lang="en-US" sz="2000" dirty="0">
                <a:latin typeface="Cambria" panose="02040503050406030204" pitchFamily="18" charset="0"/>
              </a:rPr>
              <a:t> + 4533.34 = 0</a:t>
            </a:r>
          </a:p>
          <a:p>
            <a:endParaRPr lang="en-US" sz="2000" dirty="0" smtClean="0">
              <a:latin typeface="Cambria" panose="02040503050406030204" pitchFamily="18" charset="0"/>
            </a:endParaRPr>
          </a:p>
          <a:p>
            <a:r>
              <a:rPr lang="en-US" sz="2000" dirty="0">
                <a:latin typeface="Cambria" panose="02040503050406030204" pitchFamily="18" charset="0"/>
              </a:rPr>
              <a:t>-</a:t>
            </a:r>
            <a:r>
              <a:rPr lang="en-US" sz="2000" dirty="0" err="1">
                <a:latin typeface="Cambria" panose="02040503050406030204" pitchFamily="18" charset="0"/>
              </a:rPr>
              <a:t>Cz</a:t>
            </a:r>
            <a:r>
              <a:rPr lang="en-US" sz="2000" dirty="0">
                <a:latin typeface="Cambria" panose="02040503050406030204" pitchFamily="18" charset="0"/>
              </a:rPr>
              <a:t> (250) – 4533.34 (350) = </a:t>
            </a:r>
            <a:r>
              <a:rPr lang="en-US" sz="2000" dirty="0" smtClean="0">
                <a:latin typeface="Cambria" panose="02040503050406030204" pitchFamily="18" charset="0"/>
              </a:rPr>
              <a:t>0</a:t>
            </a:r>
            <a:endParaRPr lang="en-US" sz="2000" dirty="0">
              <a:latin typeface="Cambria" panose="02040503050406030204" pitchFamily="18" charset="0"/>
            </a:endParaRPr>
          </a:p>
        </p:txBody>
      </p:sp>
    </p:spTree>
    <p:extLst>
      <p:ext uri="{BB962C8B-B14F-4D97-AF65-F5344CB8AC3E}">
        <p14:creationId xmlns:p14="http://schemas.microsoft.com/office/powerpoint/2010/main" val="174829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down)">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down)">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down)">
                                      <p:cBhvr>
                                        <p:cTn id="22" dur="500"/>
                                        <p:tgtEl>
                                          <p:spTgt spid="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wipe(down)">
                                      <p:cBhvr>
                                        <p:cTn id="27" dur="500"/>
                                        <p:tgtEl>
                                          <p:spTgt spid="6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wipe(down)">
                                      <p:cBhvr>
                                        <p:cTn id="32" dur="500"/>
                                        <p:tgtEl>
                                          <p:spTgt spid="6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down)">
                                      <p:cBhvr>
                                        <p:cTn id="37" dur="500"/>
                                        <p:tgtEl>
                                          <p:spTgt spid="5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wipe(down)">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wipe(down)">
                                      <p:cBhvr>
                                        <p:cTn id="47" dur="500"/>
                                        <p:tgtEl>
                                          <p:spTgt spid="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wipe(down)">
                                      <p:cBhvr>
                                        <p:cTn id="5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5" grpId="0"/>
      <p:bldP spid="66" grpId="0"/>
      <p:bldP spid="67" grpId="0"/>
      <p:bldP spid="68"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Load Diagram (VP and HP)</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16</a:t>
            </a:fld>
            <a:endParaRPr lang="en-US"/>
          </a:p>
        </p:txBody>
      </p:sp>
      <p:sp>
        <p:nvSpPr>
          <p:cNvPr id="3" name="Content Placeholder 2"/>
          <p:cNvSpPr>
            <a:spLocks noGrp="1"/>
          </p:cNvSpPr>
          <p:nvPr>
            <p:ph idx="1"/>
          </p:nvPr>
        </p:nvSpPr>
        <p:spPr>
          <a:xfrm>
            <a:off x="0" y="2121408"/>
            <a:ext cx="12192000" cy="4736592"/>
          </a:xfrm>
        </p:spPr>
        <p:txBody>
          <a:bodyPr>
            <a:normAutofit/>
          </a:bodyPr>
          <a:lstStyle/>
          <a:p>
            <a:pPr marL="0" indent="0">
              <a:lnSpc>
                <a:spcPct val="150000"/>
              </a:lnSpc>
              <a:buNone/>
            </a:pPr>
            <a:endParaRPr lang="en-US" dirty="0" smtClean="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a:p>
            <a:pPr marL="0" indent="0">
              <a:lnSpc>
                <a:spcPct val="150000"/>
              </a:lnSpc>
              <a:buNone/>
            </a:pPr>
            <a:endParaRPr lang="en-US" dirty="0">
              <a:latin typeface="Cambria" panose="02040503050406030204" pitchFamily="18" charset="0"/>
            </a:endParaRPr>
          </a:p>
        </p:txBody>
      </p:sp>
      <p:grpSp>
        <p:nvGrpSpPr>
          <p:cNvPr id="27" name="Group 26"/>
          <p:cNvGrpSpPr/>
          <p:nvPr/>
        </p:nvGrpSpPr>
        <p:grpSpPr>
          <a:xfrm>
            <a:off x="4590466" y="1727121"/>
            <a:ext cx="1122458" cy="1024054"/>
            <a:chOff x="3839439" y="1973929"/>
            <a:chExt cx="1236383" cy="1127991"/>
          </a:xfrm>
        </p:grpSpPr>
        <p:grpSp>
          <p:nvGrpSpPr>
            <p:cNvPr id="28" name="Group 27"/>
            <p:cNvGrpSpPr/>
            <p:nvPr/>
          </p:nvGrpSpPr>
          <p:grpSpPr>
            <a:xfrm>
              <a:off x="3987306" y="2329511"/>
              <a:ext cx="819096" cy="623018"/>
              <a:chOff x="3987306" y="2121408"/>
              <a:chExt cx="1092694" cy="831121"/>
            </a:xfrm>
          </p:grpSpPr>
          <p:cxnSp>
            <p:nvCxnSpPr>
              <p:cNvPr id="31" name="Straight Arrow Connector 30"/>
              <p:cNvCxnSpPr/>
              <p:nvPr/>
            </p:nvCxnSpPr>
            <p:spPr>
              <a:xfrm>
                <a:off x="3987306" y="2952529"/>
                <a:ext cx="10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3987306" y="2121408"/>
                <a:ext cx="0" cy="83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4778946" y="2732588"/>
              <a:ext cx="296876" cy="369332"/>
            </a:xfrm>
            <a:prstGeom prst="rect">
              <a:avLst/>
            </a:prstGeom>
            <a:noFill/>
          </p:spPr>
          <p:txBody>
            <a:bodyPr wrap="none" rtlCol="0">
              <a:spAutoFit/>
            </a:bodyPr>
            <a:lstStyle/>
            <a:p>
              <a:r>
                <a:rPr lang="en-US" dirty="0" smtClean="0">
                  <a:latin typeface="Cambria" panose="02040503050406030204" pitchFamily="18" charset="0"/>
                </a:rPr>
                <a:t>x</a:t>
              </a:r>
              <a:endParaRPr lang="en-US" dirty="0">
                <a:latin typeface="Cambria" panose="02040503050406030204" pitchFamily="18" charset="0"/>
              </a:endParaRPr>
            </a:p>
          </p:txBody>
        </p:sp>
        <p:sp>
          <p:nvSpPr>
            <p:cNvPr id="30" name="TextBox 29"/>
            <p:cNvSpPr txBox="1"/>
            <p:nvPr/>
          </p:nvSpPr>
          <p:spPr>
            <a:xfrm>
              <a:off x="3839439" y="1973929"/>
              <a:ext cx="301687" cy="369332"/>
            </a:xfrm>
            <a:prstGeom prst="rect">
              <a:avLst/>
            </a:prstGeom>
            <a:noFill/>
          </p:spPr>
          <p:txBody>
            <a:bodyPr wrap="none" rtlCol="0">
              <a:spAutoFit/>
            </a:bodyPr>
            <a:lstStyle/>
            <a:p>
              <a:r>
                <a:rPr lang="en-US" dirty="0">
                  <a:latin typeface="Cambria" panose="02040503050406030204" pitchFamily="18" charset="0"/>
                </a:rPr>
                <a:t>y</a:t>
              </a:r>
            </a:p>
          </p:txBody>
        </p:sp>
      </p:grpSp>
      <p:grpSp>
        <p:nvGrpSpPr>
          <p:cNvPr id="38" name="Group 37"/>
          <p:cNvGrpSpPr/>
          <p:nvPr/>
        </p:nvGrpSpPr>
        <p:grpSpPr>
          <a:xfrm>
            <a:off x="116343" y="2614202"/>
            <a:ext cx="4499072" cy="1755260"/>
            <a:chOff x="143237" y="2735225"/>
            <a:chExt cx="4499072" cy="1755260"/>
          </a:xfrm>
        </p:grpSpPr>
        <p:grpSp>
          <p:nvGrpSpPr>
            <p:cNvPr id="37" name="Group 36"/>
            <p:cNvGrpSpPr/>
            <p:nvPr/>
          </p:nvGrpSpPr>
          <p:grpSpPr>
            <a:xfrm>
              <a:off x="143237" y="2994041"/>
              <a:ext cx="4222788" cy="1496444"/>
              <a:chOff x="143237" y="2994041"/>
              <a:chExt cx="4222788" cy="1496444"/>
            </a:xfrm>
          </p:grpSpPr>
          <p:cxnSp>
            <p:nvCxnSpPr>
              <p:cNvPr id="6" name="Straight Connector 5"/>
              <p:cNvCxnSpPr/>
              <p:nvPr/>
            </p:nvCxnSpPr>
            <p:spPr>
              <a:xfrm>
                <a:off x="297137" y="3626050"/>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24560" y="3013675"/>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967768" y="3652944"/>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296469" y="2994041"/>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43237" y="3363083"/>
                <a:ext cx="280846" cy="276999"/>
              </a:xfrm>
              <a:prstGeom prst="rect">
                <a:avLst/>
              </a:prstGeom>
              <a:noFill/>
            </p:spPr>
            <p:txBody>
              <a:bodyPr wrap="none" rtlCol="0">
                <a:spAutoFit/>
              </a:bodyPr>
              <a:lstStyle/>
              <a:p>
                <a:r>
                  <a:rPr lang="en-US" sz="1200" dirty="0" smtClean="0">
                    <a:latin typeface="Cambria" panose="02040503050406030204" pitchFamily="18" charset="0"/>
                  </a:rPr>
                  <a:t>A</a:t>
                </a:r>
                <a:endParaRPr lang="en-US" sz="1200" dirty="0">
                  <a:latin typeface="Cambria" panose="02040503050406030204" pitchFamily="18" charset="0"/>
                </a:endParaRPr>
              </a:p>
            </p:txBody>
          </p:sp>
          <p:sp>
            <p:nvSpPr>
              <p:cNvPr id="13" name="TextBox 12"/>
              <p:cNvSpPr txBox="1"/>
              <p:nvPr/>
            </p:nvSpPr>
            <p:spPr>
              <a:xfrm>
                <a:off x="774461" y="3364798"/>
                <a:ext cx="279244" cy="276999"/>
              </a:xfrm>
              <a:prstGeom prst="rect">
                <a:avLst/>
              </a:prstGeom>
              <a:noFill/>
            </p:spPr>
            <p:txBody>
              <a:bodyPr wrap="none" rtlCol="0">
                <a:spAutoFit/>
              </a:bodyPr>
              <a:lstStyle/>
              <a:p>
                <a:r>
                  <a:rPr lang="en-US" sz="1200" dirty="0" smtClean="0">
                    <a:latin typeface="Cambria" panose="02040503050406030204" pitchFamily="18" charset="0"/>
                  </a:rPr>
                  <a:t>B</a:t>
                </a:r>
                <a:endParaRPr lang="en-US" sz="1200" dirty="0">
                  <a:latin typeface="Cambria" panose="02040503050406030204" pitchFamily="18" charset="0"/>
                </a:endParaRPr>
              </a:p>
            </p:txBody>
          </p:sp>
          <p:sp>
            <p:nvSpPr>
              <p:cNvPr id="14" name="TextBox 13"/>
              <p:cNvSpPr txBox="1"/>
              <p:nvPr/>
            </p:nvSpPr>
            <p:spPr>
              <a:xfrm>
                <a:off x="2844136" y="3369677"/>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15" name="TextBox 14"/>
              <p:cNvSpPr txBox="1"/>
              <p:nvPr/>
            </p:nvSpPr>
            <p:spPr>
              <a:xfrm>
                <a:off x="4078767" y="3368122"/>
                <a:ext cx="287258" cy="276999"/>
              </a:xfrm>
              <a:prstGeom prst="rect">
                <a:avLst/>
              </a:prstGeom>
              <a:noFill/>
            </p:spPr>
            <p:txBody>
              <a:bodyPr wrap="none" rtlCol="0">
                <a:spAutoFit/>
              </a:bodyPr>
              <a:lstStyle/>
              <a:p>
                <a:r>
                  <a:rPr lang="en-US" sz="1200" dirty="0">
                    <a:latin typeface="Cambria" panose="02040503050406030204" pitchFamily="18" charset="0"/>
                  </a:rPr>
                  <a:t>D</a:t>
                </a:r>
              </a:p>
            </p:txBody>
          </p:sp>
          <p:cxnSp>
            <p:nvCxnSpPr>
              <p:cNvPr id="18" name="Straight Arrow Connector 17"/>
              <p:cNvCxnSpPr/>
              <p:nvPr/>
            </p:nvCxnSpPr>
            <p:spPr>
              <a:xfrm>
                <a:off x="824560" y="4020711"/>
                <a:ext cx="2112581"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982282" y="4020711"/>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790630" y="4213486"/>
                <a:ext cx="688009" cy="276999"/>
              </a:xfrm>
              <a:prstGeom prst="rect">
                <a:avLst/>
              </a:prstGeom>
              <a:noFill/>
            </p:spPr>
            <p:txBody>
              <a:bodyPr wrap="none" rtlCol="0">
                <a:spAutoFit/>
              </a:bodyPr>
              <a:lstStyle/>
              <a:p>
                <a:r>
                  <a:rPr lang="en-US" sz="1200" b="1" dirty="0" smtClean="0">
                    <a:latin typeface="Cambria" panose="02040503050406030204" pitchFamily="18" charset="0"/>
                  </a:rPr>
                  <a:t>2310 N</a:t>
                </a:r>
                <a:endParaRPr lang="en-US" sz="1200" b="1" dirty="0">
                  <a:latin typeface="Cambria" panose="02040503050406030204" pitchFamily="18" charset="0"/>
                </a:endParaRPr>
              </a:p>
            </p:txBody>
          </p:sp>
          <p:sp>
            <p:nvSpPr>
              <p:cNvPr id="25" name="TextBox 24"/>
              <p:cNvSpPr txBox="1"/>
              <p:nvPr/>
            </p:nvSpPr>
            <p:spPr>
              <a:xfrm>
                <a:off x="1515763" y="3743711"/>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250 mm</a:t>
                </a:r>
                <a:endParaRPr lang="en-US" sz="1200" dirty="0">
                  <a:solidFill>
                    <a:srgbClr val="00B050"/>
                  </a:solidFill>
                  <a:latin typeface="Cambria" panose="02040503050406030204" pitchFamily="18" charset="0"/>
                </a:endParaRPr>
              </a:p>
            </p:txBody>
          </p:sp>
          <p:sp>
            <p:nvSpPr>
              <p:cNvPr id="26" name="TextBox 25"/>
              <p:cNvSpPr txBox="1"/>
              <p:nvPr/>
            </p:nvSpPr>
            <p:spPr>
              <a:xfrm>
                <a:off x="3244172" y="3743712"/>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100 mm</a:t>
                </a:r>
                <a:endParaRPr lang="en-US" sz="1200" dirty="0">
                  <a:solidFill>
                    <a:srgbClr val="00B050"/>
                  </a:solidFill>
                  <a:latin typeface="Cambria" panose="02040503050406030204" pitchFamily="18" charset="0"/>
                </a:endParaRPr>
              </a:p>
            </p:txBody>
          </p:sp>
        </p:grpSp>
        <p:cxnSp>
          <p:nvCxnSpPr>
            <p:cNvPr id="34" name="Straight Connector 33"/>
            <p:cNvCxnSpPr/>
            <p:nvPr/>
          </p:nvCxnSpPr>
          <p:spPr>
            <a:xfrm>
              <a:off x="4309916" y="3659131"/>
              <a:ext cx="0" cy="55435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954300" y="2735225"/>
              <a:ext cx="688009" cy="276999"/>
            </a:xfrm>
            <a:prstGeom prst="rect">
              <a:avLst/>
            </a:prstGeom>
            <a:noFill/>
          </p:spPr>
          <p:txBody>
            <a:bodyPr wrap="none" rtlCol="0">
              <a:spAutoFit/>
            </a:bodyPr>
            <a:lstStyle/>
            <a:p>
              <a:r>
                <a:rPr lang="en-US" sz="1200" b="1" dirty="0" smtClean="0">
                  <a:latin typeface="Cambria" panose="02040503050406030204" pitchFamily="18" charset="0"/>
                </a:rPr>
                <a:t>1650 N</a:t>
              </a:r>
              <a:endParaRPr lang="en-US" sz="1200" b="1" dirty="0">
                <a:latin typeface="Cambria" panose="02040503050406030204" pitchFamily="18" charset="0"/>
              </a:endParaRPr>
            </a:p>
          </p:txBody>
        </p:sp>
        <p:sp>
          <p:nvSpPr>
            <p:cNvPr id="65" name="TextBox 64"/>
            <p:cNvSpPr txBox="1"/>
            <p:nvPr/>
          </p:nvSpPr>
          <p:spPr>
            <a:xfrm>
              <a:off x="520896" y="2759843"/>
              <a:ext cx="596638" cy="276999"/>
            </a:xfrm>
            <a:prstGeom prst="rect">
              <a:avLst/>
            </a:prstGeom>
            <a:noFill/>
          </p:spPr>
          <p:txBody>
            <a:bodyPr wrap="none" rtlCol="0">
              <a:spAutoFit/>
            </a:bodyPr>
            <a:lstStyle/>
            <a:p>
              <a:r>
                <a:rPr lang="en-US" sz="1200" b="1" dirty="0" smtClean="0">
                  <a:latin typeface="Cambria" panose="02040503050406030204" pitchFamily="18" charset="0"/>
                </a:rPr>
                <a:t>660 N</a:t>
              </a:r>
              <a:endParaRPr lang="en-US" sz="1200" b="1" dirty="0">
                <a:latin typeface="Cambria" panose="02040503050406030204" pitchFamily="18" charset="0"/>
              </a:endParaRPr>
            </a:p>
          </p:txBody>
        </p:sp>
        <p:cxnSp>
          <p:nvCxnSpPr>
            <p:cNvPr id="66" name="Straight Connector 65"/>
            <p:cNvCxnSpPr/>
            <p:nvPr/>
          </p:nvCxnSpPr>
          <p:spPr>
            <a:xfrm>
              <a:off x="826072" y="3675101"/>
              <a:ext cx="0" cy="55435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10989701" y="1592613"/>
            <a:ext cx="1087933" cy="1016758"/>
            <a:chOff x="11049512" y="2221390"/>
            <a:chExt cx="1087933" cy="1016758"/>
          </a:xfrm>
        </p:grpSpPr>
        <p:grpSp>
          <p:nvGrpSpPr>
            <p:cNvPr id="58" name="Group 57"/>
            <p:cNvGrpSpPr/>
            <p:nvPr/>
          </p:nvGrpSpPr>
          <p:grpSpPr>
            <a:xfrm flipV="1">
              <a:off x="11174607" y="2418865"/>
              <a:ext cx="743621" cy="565611"/>
              <a:chOff x="3987306" y="2121408"/>
              <a:chExt cx="1092694" cy="831121"/>
            </a:xfrm>
          </p:grpSpPr>
          <p:cxnSp>
            <p:nvCxnSpPr>
              <p:cNvPr id="61" name="Straight Arrow Connector 60"/>
              <p:cNvCxnSpPr/>
              <p:nvPr/>
            </p:nvCxnSpPr>
            <p:spPr>
              <a:xfrm>
                <a:off x="3987306" y="2952529"/>
                <a:ext cx="10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3987306" y="2121408"/>
                <a:ext cx="0" cy="83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9" name="TextBox 58"/>
            <p:cNvSpPr txBox="1"/>
            <p:nvPr/>
          </p:nvSpPr>
          <p:spPr>
            <a:xfrm>
              <a:off x="11867924" y="2221390"/>
              <a:ext cx="269521" cy="335300"/>
            </a:xfrm>
            <a:prstGeom prst="rect">
              <a:avLst/>
            </a:prstGeom>
            <a:noFill/>
          </p:spPr>
          <p:txBody>
            <a:bodyPr wrap="none" rtlCol="0">
              <a:spAutoFit/>
            </a:bodyPr>
            <a:lstStyle/>
            <a:p>
              <a:r>
                <a:rPr lang="en-US" dirty="0" smtClean="0">
                  <a:latin typeface="Cambria" panose="02040503050406030204" pitchFamily="18" charset="0"/>
                </a:rPr>
                <a:t>x</a:t>
              </a:r>
              <a:endParaRPr lang="en-US" dirty="0">
                <a:latin typeface="Cambria" panose="02040503050406030204" pitchFamily="18" charset="0"/>
              </a:endParaRPr>
            </a:p>
          </p:txBody>
        </p:sp>
        <p:sp>
          <p:nvSpPr>
            <p:cNvPr id="60" name="TextBox 59"/>
            <p:cNvSpPr txBox="1"/>
            <p:nvPr/>
          </p:nvSpPr>
          <p:spPr>
            <a:xfrm>
              <a:off x="11049512" y="2868816"/>
              <a:ext cx="288862" cy="369332"/>
            </a:xfrm>
            <a:prstGeom prst="rect">
              <a:avLst/>
            </a:prstGeom>
            <a:noFill/>
          </p:spPr>
          <p:txBody>
            <a:bodyPr wrap="none" rtlCol="0">
              <a:spAutoFit/>
            </a:bodyPr>
            <a:lstStyle/>
            <a:p>
              <a:r>
                <a:rPr lang="en-US" dirty="0" smtClean="0">
                  <a:latin typeface="Cambria" panose="02040503050406030204" pitchFamily="18" charset="0"/>
                </a:rPr>
                <a:t>z</a:t>
              </a:r>
              <a:endParaRPr lang="en-US" dirty="0">
                <a:latin typeface="Cambria" panose="02040503050406030204" pitchFamily="18" charset="0"/>
              </a:endParaRPr>
            </a:p>
          </p:txBody>
        </p:sp>
      </p:grpSp>
      <p:grpSp>
        <p:nvGrpSpPr>
          <p:cNvPr id="17" name="Group 16"/>
          <p:cNvGrpSpPr/>
          <p:nvPr/>
        </p:nvGrpSpPr>
        <p:grpSpPr>
          <a:xfrm>
            <a:off x="7498893" y="2751175"/>
            <a:ext cx="4609504" cy="1832022"/>
            <a:chOff x="7498893" y="2737728"/>
            <a:chExt cx="4609504" cy="1832022"/>
          </a:xfrm>
        </p:grpSpPr>
        <p:grpSp>
          <p:nvGrpSpPr>
            <p:cNvPr id="39" name="Group 38"/>
            <p:cNvGrpSpPr/>
            <p:nvPr/>
          </p:nvGrpSpPr>
          <p:grpSpPr>
            <a:xfrm>
              <a:off x="7498893" y="2737728"/>
              <a:ext cx="4609504" cy="1832022"/>
              <a:chOff x="143237" y="2724281"/>
              <a:chExt cx="4609504" cy="1832022"/>
            </a:xfrm>
          </p:grpSpPr>
          <p:grpSp>
            <p:nvGrpSpPr>
              <p:cNvPr id="40" name="Group 39"/>
              <p:cNvGrpSpPr/>
              <p:nvPr/>
            </p:nvGrpSpPr>
            <p:grpSpPr>
              <a:xfrm>
                <a:off x="143237" y="2724281"/>
                <a:ext cx="4222788" cy="1832022"/>
                <a:chOff x="143237" y="2724281"/>
                <a:chExt cx="4222788" cy="1832022"/>
              </a:xfrm>
            </p:grpSpPr>
            <p:cxnSp>
              <p:nvCxnSpPr>
                <p:cNvPr id="43" name="Straight Connector 42"/>
                <p:cNvCxnSpPr/>
                <p:nvPr/>
              </p:nvCxnSpPr>
              <p:spPr>
                <a:xfrm>
                  <a:off x="297137" y="3626050"/>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24560" y="3000228"/>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2967768" y="3666391"/>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296469" y="2994041"/>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43237" y="3363083"/>
                  <a:ext cx="280846" cy="276999"/>
                </a:xfrm>
                <a:prstGeom prst="rect">
                  <a:avLst/>
                </a:prstGeom>
                <a:noFill/>
              </p:spPr>
              <p:txBody>
                <a:bodyPr wrap="none" rtlCol="0">
                  <a:spAutoFit/>
                </a:bodyPr>
                <a:lstStyle/>
                <a:p>
                  <a:r>
                    <a:rPr lang="en-US" sz="1200" dirty="0" smtClean="0">
                      <a:latin typeface="Cambria" panose="02040503050406030204" pitchFamily="18" charset="0"/>
                    </a:rPr>
                    <a:t>A</a:t>
                  </a:r>
                  <a:endParaRPr lang="en-US" sz="1200" dirty="0">
                    <a:latin typeface="Cambria" panose="02040503050406030204" pitchFamily="18" charset="0"/>
                  </a:endParaRPr>
                </a:p>
              </p:txBody>
            </p:sp>
            <p:sp>
              <p:nvSpPr>
                <p:cNvPr id="48" name="TextBox 47"/>
                <p:cNvSpPr txBox="1"/>
                <p:nvPr/>
              </p:nvSpPr>
              <p:spPr>
                <a:xfrm>
                  <a:off x="761014" y="3364798"/>
                  <a:ext cx="279244" cy="276999"/>
                </a:xfrm>
                <a:prstGeom prst="rect">
                  <a:avLst/>
                </a:prstGeom>
                <a:noFill/>
              </p:spPr>
              <p:txBody>
                <a:bodyPr wrap="none" rtlCol="0">
                  <a:spAutoFit/>
                </a:bodyPr>
                <a:lstStyle/>
                <a:p>
                  <a:r>
                    <a:rPr lang="en-US" sz="1200" dirty="0" smtClean="0">
                      <a:latin typeface="Cambria" panose="02040503050406030204" pitchFamily="18" charset="0"/>
                    </a:rPr>
                    <a:t>B</a:t>
                  </a:r>
                  <a:endParaRPr lang="en-US" sz="1200" dirty="0">
                    <a:latin typeface="Cambria" panose="02040503050406030204" pitchFamily="18" charset="0"/>
                  </a:endParaRPr>
                </a:p>
              </p:txBody>
            </p:sp>
            <p:sp>
              <p:nvSpPr>
                <p:cNvPr id="49" name="TextBox 48"/>
                <p:cNvSpPr txBox="1"/>
                <p:nvPr/>
              </p:nvSpPr>
              <p:spPr>
                <a:xfrm>
                  <a:off x="2924818" y="3369677"/>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50" name="TextBox 49"/>
                <p:cNvSpPr txBox="1"/>
                <p:nvPr/>
              </p:nvSpPr>
              <p:spPr>
                <a:xfrm>
                  <a:off x="4078767" y="3368122"/>
                  <a:ext cx="287258" cy="276999"/>
                </a:xfrm>
                <a:prstGeom prst="rect">
                  <a:avLst/>
                </a:prstGeom>
                <a:noFill/>
              </p:spPr>
              <p:txBody>
                <a:bodyPr wrap="none" rtlCol="0">
                  <a:spAutoFit/>
                </a:bodyPr>
                <a:lstStyle/>
                <a:p>
                  <a:r>
                    <a:rPr lang="en-US" sz="1200" dirty="0">
                      <a:latin typeface="Cambria" panose="02040503050406030204" pitchFamily="18" charset="0"/>
                    </a:rPr>
                    <a:t>D</a:t>
                  </a:r>
                </a:p>
              </p:txBody>
            </p:sp>
            <p:cxnSp>
              <p:nvCxnSpPr>
                <p:cNvPr id="51" name="Straight Arrow Connector 50"/>
                <p:cNvCxnSpPr/>
                <p:nvPr/>
              </p:nvCxnSpPr>
              <p:spPr>
                <a:xfrm>
                  <a:off x="824560" y="3294573"/>
                  <a:ext cx="2112581"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982282" y="3294573"/>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68373" y="2724281"/>
                  <a:ext cx="906017" cy="276999"/>
                </a:xfrm>
                <a:prstGeom prst="rect">
                  <a:avLst/>
                </a:prstGeom>
                <a:noFill/>
              </p:spPr>
              <p:txBody>
                <a:bodyPr wrap="none" rtlCol="0">
                  <a:spAutoFit/>
                </a:bodyPr>
                <a:lstStyle/>
                <a:p>
                  <a:r>
                    <a:rPr lang="en-US" sz="1200" b="1" dirty="0" smtClean="0">
                      <a:latin typeface="Cambria" panose="02040503050406030204" pitchFamily="18" charset="0"/>
                    </a:rPr>
                    <a:t>1813.33 N</a:t>
                  </a:r>
                  <a:endParaRPr lang="en-US" sz="1200" b="1" dirty="0">
                    <a:latin typeface="Cambria" panose="02040503050406030204" pitchFamily="18" charset="0"/>
                  </a:endParaRPr>
                </a:p>
              </p:txBody>
            </p:sp>
            <p:sp>
              <p:nvSpPr>
                <p:cNvPr id="54" name="TextBox 53"/>
                <p:cNvSpPr txBox="1"/>
                <p:nvPr/>
              </p:nvSpPr>
              <p:spPr>
                <a:xfrm>
                  <a:off x="2525543" y="4279304"/>
                  <a:ext cx="906017" cy="276999"/>
                </a:xfrm>
                <a:prstGeom prst="rect">
                  <a:avLst/>
                </a:prstGeom>
                <a:noFill/>
              </p:spPr>
              <p:txBody>
                <a:bodyPr wrap="none" rtlCol="0">
                  <a:spAutoFit/>
                </a:bodyPr>
                <a:lstStyle/>
                <a:p>
                  <a:r>
                    <a:rPr lang="en-US" sz="1200" b="1" dirty="0" smtClean="0">
                      <a:latin typeface="Cambria" panose="02040503050406030204" pitchFamily="18" charset="0"/>
                    </a:rPr>
                    <a:t>6346.67 N</a:t>
                  </a:r>
                  <a:endParaRPr lang="en-US" sz="1200" b="1" dirty="0">
                    <a:latin typeface="Cambria" panose="02040503050406030204" pitchFamily="18" charset="0"/>
                  </a:endParaRPr>
                </a:p>
              </p:txBody>
            </p:sp>
            <p:sp>
              <p:nvSpPr>
                <p:cNvPr id="55" name="TextBox 54"/>
                <p:cNvSpPr txBox="1"/>
                <p:nvPr/>
              </p:nvSpPr>
              <p:spPr>
                <a:xfrm>
                  <a:off x="1515763" y="3017573"/>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250 mm</a:t>
                  </a:r>
                  <a:endParaRPr lang="en-US" sz="1200" dirty="0">
                    <a:solidFill>
                      <a:srgbClr val="00B050"/>
                    </a:solidFill>
                    <a:latin typeface="Cambria" panose="02040503050406030204" pitchFamily="18" charset="0"/>
                  </a:endParaRPr>
                </a:p>
              </p:txBody>
            </p:sp>
            <p:sp>
              <p:nvSpPr>
                <p:cNvPr id="56" name="TextBox 55"/>
                <p:cNvSpPr txBox="1"/>
                <p:nvPr/>
              </p:nvSpPr>
              <p:spPr>
                <a:xfrm>
                  <a:off x="3244172" y="3017574"/>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100 mm</a:t>
                  </a:r>
                  <a:endParaRPr lang="en-US" sz="1200" dirty="0">
                    <a:solidFill>
                      <a:srgbClr val="00B050"/>
                    </a:solidFill>
                    <a:latin typeface="Cambria" panose="02040503050406030204" pitchFamily="18" charset="0"/>
                  </a:endParaRPr>
                </a:p>
              </p:txBody>
            </p:sp>
          </p:grpSp>
          <p:sp>
            <p:nvSpPr>
              <p:cNvPr id="42" name="TextBox 41"/>
              <p:cNvSpPr txBox="1"/>
              <p:nvPr/>
            </p:nvSpPr>
            <p:spPr>
              <a:xfrm>
                <a:off x="3846724" y="2735225"/>
                <a:ext cx="906017" cy="276999"/>
              </a:xfrm>
              <a:prstGeom prst="rect">
                <a:avLst/>
              </a:prstGeom>
              <a:noFill/>
            </p:spPr>
            <p:txBody>
              <a:bodyPr wrap="none" rtlCol="0">
                <a:spAutoFit/>
              </a:bodyPr>
              <a:lstStyle/>
              <a:p>
                <a:r>
                  <a:rPr lang="en-US" sz="1200" b="1" dirty="0" smtClean="0">
                    <a:latin typeface="Cambria" panose="02040503050406030204" pitchFamily="18" charset="0"/>
                  </a:rPr>
                  <a:t>4533.34 N</a:t>
                </a:r>
                <a:endParaRPr lang="en-US" sz="1200" b="1" dirty="0">
                  <a:latin typeface="Cambria" panose="02040503050406030204" pitchFamily="18" charset="0"/>
                </a:endParaRPr>
              </a:p>
            </p:txBody>
          </p:sp>
        </p:grpSp>
        <p:cxnSp>
          <p:nvCxnSpPr>
            <p:cNvPr id="68" name="Straight Connector 67"/>
            <p:cNvCxnSpPr/>
            <p:nvPr/>
          </p:nvCxnSpPr>
          <p:spPr>
            <a:xfrm>
              <a:off x="10320261" y="3030841"/>
              <a:ext cx="0" cy="55435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63" name="TextBox 62"/>
          <p:cNvSpPr txBox="1"/>
          <p:nvPr/>
        </p:nvSpPr>
        <p:spPr>
          <a:xfrm>
            <a:off x="755255" y="1990795"/>
            <a:ext cx="3136884" cy="369332"/>
          </a:xfrm>
          <a:prstGeom prst="rect">
            <a:avLst/>
          </a:prstGeom>
          <a:noFill/>
        </p:spPr>
        <p:txBody>
          <a:bodyPr wrap="none" rtlCol="0">
            <a:spAutoFit/>
          </a:bodyPr>
          <a:lstStyle/>
          <a:p>
            <a:r>
              <a:rPr lang="en-US" dirty="0">
                <a:latin typeface="Cambria" panose="02040503050406030204" pitchFamily="18" charset="0"/>
              </a:rPr>
              <a:t>Vertical Plane (Load Diagram)</a:t>
            </a:r>
            <a:endParaRPr lang="en-US" dirty="0"/>
          </a:p>
        </p:txBody>
      </p:sp>
      <p:sp>
        <p:nvSpPr>
          <p:cNvPr id="64" name="TextBox 63"/>
          <p:cNvSpPr txBox="1"/>
          <p:nvPr/>
        </p:nvSpPr>
        <p:spPr>
          <a:xfrm>
            <a:off x="7137703" y="1987611"/>
            <a:ext cx="3434786" cy="369332"/>
          </a:xfrm>
          <a:prstGeom prst="rect">
            <a:avLst/>
          </a:prstGeom>
          <a:noFill/>
        </p:spPr>
        <p:txBody>
          <a:bodyPr wrap="none" rtlCol="0">
            <a:spAutoFit/>
          </a:bodyPr>
          <a:lstStyle/>
          <a:p>
            <a:r>
              <a:rPr lang="en-US" dirty="0" smtClean="0">
                <a:latin typeface="Cambria" panose="02040503050406030204" pitchFamily="18" charset="0"/>
              </a:rPr>
              <a:t>Horizontal Plane </a:t>
            </a:r>
            <a:r>
              <a:rPr lang="en-US" dirty="0">
                <a:latin typeface="Cambria" panose="02040503050406030204" pitchFamily="18" charset="0"/>
              </a:rPr>
              <a:t>(Load Diagram)</a:t>
            </a:r>
            <a:endParaRPr lang="en-US" dirty="0"/>
          </a:p>
        </p:txBody>
      </p:sp>
      <p:sp>
        <p:nvSpPr>
          <p:cNvPr id="67" name="TextBox 66"/>
          <p:cNvSpPr txBox="1"/>
          <p:nvPr/>
        </p:nvSpPr>
        <p:spPr>
          <a:xfrm>
            <a:off x="-1" y="5009020"/>
            <a:ext cx="5674659" cy="923330"/>
          </a:xfrm>
          <a:prstGeom prst="rect">
            <a:avLst/>
          </a:prstGeom>
          <a:noFill/>
        </p:spPr>
        <p:txBody>
          <a:bodyPr wrap="square" rtlCol="0">
            <a:spAutoFit/>
          </a:bodyPr>
          <a:lstStyle/>
          <a:p>
            <a:r>
              <a:rPr lang="en-US" b="1" dirty="0" smtClean="0">
                <a:latin typeface="Cambria" panose="02040503050406030204" pitchFamily="18" charset="0"/>
              </a:rPr>
              <a:t>Bending Moment Equation</a:t>
            </a:r>
            <a:endParaRPr lang="en-US" dirty="0" smtClean="0">
              <a:latin typeface="Cambria" panose="02040503050406030204" pitchFamily="18" charset="0"/>
            </a:endParaRPr>
          </a:p>
          <a:p>
            <a:endParaRPr lang="en-US" b="1" dirty="0">
              <a:latin typeface="Cambria" panose="02040503050406030204" pitchFamily="18" charset="0"/>
            </a:endParaRPr>
          </a:p>
          <a:p>
            <a:r>
              <a:rPr lang="en-US" dirty="0" err="1">
                <a:latin typeface="Cambria" panose="02040503050406030204" pitchFamily="18" charset="0"/>
              </a:rPr>
              <a:t>M</a:t>
            </a:r>
            <a:r>
              <a:rPr lang="en-US" baseline="-25000" dirty="0" err="1">
                <a:latin typeface="Cambria" panose="02040503050406030204" pitchFamily="18" charset="0"/>
              </a:rPr>
              <a:t>v</a:t>
            </a:r>
            <a:r>
              <a:rPr lang="en-US" dirty="0">
                <a:latin typeface="Cambria" panose="02040503050406030204" pitchFamily="18" charset="0"/>
              </a:rPr>
              <a:t>(x) = -660 x + </a:t>
            </a:r>
            <a:r>
              <a:rPr lang="en-US" dirty="0">
                <a:solidFill>
                  <a:srgbClr val="C00000"/>
                </a:solidFill>
                <a:latin typeface="Cambria" panose="02040503050406030204" pitchFamily="18" charset="0"/>
              </a:rPr>
              <a:t>|2310 (x-250)| 	</a:t>
            </a:r>
            <a:endParaRPr lang="en-US" b="1" dirty="0">
              <a:latin typeface="Cambria" panose="02040503050406030204" pitchFamily="18" charset="0"/>
            </a:endParaRPr>
          </a:p>
        </p:txBody>
      </p:sp>
      <p:sp>
        <p:nvSpPr>
          <p:cNvPr id="69" name="TextBox 68"/>
          <p:cNvSpPr txBox="1"/>
          <p:nvPr/>
        </p:nvSpPr>
        <p:spPr>
          <a:xfrm>
            <a:off x="6445165" y="5009020"/>
            <a:ext cx="5746836" cy="923330"/>
          </a:xfrm>
          <a:prstGeom prst="rect">
            <a:avLst/>
          </a:prstGeom>
          <a:noFill/>
        </p:spPr>
        <p:txBody>
          <a:bodyPr wrap="square" rtlCol="0">
            <a:spAutoFit/>
          </a:bodyPr>
          <a:lstStyle/>
          <a:p>
            <a:r>
              <a:rPr lang="en-US" b="1" dirty="0" smtClean="0">
                <a:latin typeface="Cambria" panose="02040503050406030204" pitchFamily="18" charset="0"/>
              </a:rPr>
              <a:t>Bending Moment Equation</a:t>
            </a:r>
            <a:endParaRPr lang="en-US" dirty="0" smtClean="0">
              <a:latin typeface="Cambria" panose="02040503050406030204" pitchFamily="18" charset="0"/>
            </a:endParaRPr>
          </a:p>
          <a:p>
            <a:endParaRPr lang="en-US" dirty="0" smtClean="0">
              <a:latin typeface="Cambria" panose="02040503050406030204" pitchFamily="18" charset="0"/>
            </a:endParaRPr>
          </a:p>
          <a:p>
            <a:r>
              <a:rPr lang="en-US" dirty="0">
                <a:latin typeface="Cambria" panose="02040503050406030204" pitchFamily="18" charset="0"/>
              </a:rPr>
              <a:t>M</a:t>
            </a:r>
            <a:r>
              <a:rPr lang="en-US" baseline="-25000" dirty="0">
                <a:latin typeface="Cambria" panose="02040503050406030204" pitchFamily="18" charset="0"/>
              </a:rPr>
              <a:t>H</a:t>
            </a:r>
            <a:r>
              <a:rPr lang="en-US" dirty="0">
                <a:latin typeface="Cambria" panose="02040503050406030204" pitchFamily="18" charset="0"/>
              </a:rPr>
              <a:t>(x) = -1813.33 x + </a:t>
            </a:r>
            <a:r>
              <a:rPr lang="en-US" dirty="0">
                <a:solidFill>
                  <a:srgbClr val="C00000"/>
                </a:solidFill>
                <a:latin typeface="Cambria" panose="02040503050406030204" pitchFamily="18" charset="0"/>
              </a:rPr>
              <a:t>|6346.67 (x-250)|</a:t>
            </a:r>
            <a:endParaRPr lang="en-US" b="1" dirty="0">
              <a:latin typeface="Cambria" panose="02040503050406030204" pitchFamily="18" charset="0"/>
            </a:endParaRPr>
          </a:p>
        </p:txBody>
      </p:sp>
    </p:spTree>
    <p:extLst>
      <p:ext uri="{BB962C8B-B14F-4D97-AF65-F5344CB8AC3E}">
        <p14:creationId xmlns:p14="http://schemas.microsoft.com/office/powerpoint/2010/main" val="131370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down)">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500"/>
                                        <p:tgtEl>
                                          <p:spTgt spid="27"/>
                                        </p:tgtEl>
                                      </p:cBhvr>
                                    </p:animEffect>
                                  </p:childTnLst>
                                </p:cTn>
                              </p:par>
                              <p:par>
                                <p:cTn id="13" presetID="22" presetClass="entr" presetSubtype="4"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down)">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4"/>
                                        </p:tgtEl>
                                        <p:attrNameLst>
                                          <p:attrName>style.visibility</p:attrName>
                                        </p:attrNameLst>
                                      </p:cBhvr>
                                      <p:to>
                                        <p:strVal val="visible"/>
                                      </p:to>
                                    </p:set>
                                    <p:animEffect transition="in" filter="wipe(down)">
                                      <p:cBhvr>
                                        <p:cTn id="20" dur="500"/>
                                        <p:tgtEl>
                                          <p:spTgt spid="6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wipe(down)">
                                      <p:cBhvr>
                                        <p:cTn id="25" dur="500"/>
                                        <p:tgtEl>
                                          <p:spTgt spid="57"/>
                                        </p:tgtEl>
                                      </p:cBhvr>
                                    </p:animEffect>
                                  </p:childTnLst>
                                </p:cTn>
                              </p:par>
                              <p:par>
                                <p:cTn id="26" presetID="22" presetClass="entr" presetSubtype="4"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wipe(down)">
                                      <p:cBhvr>
                                        <p:cTn id="33" dur="500"/>
                                        <p:tgtEl>
                                          <p:spTgt spid="6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wipe(down)">
                                      <p:cBhvr>
                                        <p:cTn id="3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7" grpId="0"/>
      <p:bldP spid="69"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BM Diagram (VP and HP)</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17</a:t>
            </a:fld>
            <a:endParaRPr lang="en-US"/>
          </a:p>
        </p:txBody>
      </p:sp>
      <p:sp>
        <p:nvSpPr>
          <p:cNvPr id="3" name="Content Placeholder 2"/>
          <p:cNvSpPr>
            <a:spLocks noGrp="1"/>
          </p:cNvSpPr>
          <p:nvPr>
            <p:ph idx="1"/>
          </p:nvPr>
        </p:nvSpPr>
        <p:spPr>
          <a:xfrm>
            <a:off x="0" y="2121408"/>
            <a:ext cx="12192000" cy="4736592"/>
          </a:xfrm>
        </p:spPr>
        <p:txBody>
          <a:bodyPr>
            <a:normAutofit lnSpcReduction="10000"/>
          </a:bodyPr>
          <a:lstStyle/>
          <a:p>
            <a:pPr marL="0" indent="0">
              <a:lnSpc>
                <a:spcPct val="150000"/>
              </a:lnSpc>
              <a:buNone/>
            </a:pPr>
            <a:endParaRPr lang="en-US" dirty="0" smtClean="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a:p>
            <a:pPr marL="0" indent="0">
              <a:lnSpc>
                <a:spcPct val="150000"/>
              </a:lnSpc>
              <a:buNone/>
            </a:pPr>
            <a:r>
              <a:rPr lang="en-US" dirty="0" smtClean="0">
                <a:solidFill>
                  <a:srgbClr val="C00000"/>
                </a:solidFill>
                <a:latin typeface="Cambria" panose="02040503050406030204" pitchFamily="18" charset="0"/>
              </a:rPr>
              <a:t> </a:t>
            </a:r>
            <a:endParaRPr lang="en-US" dirty="0">
              <a:latin typeface="Cambria" panose="02040503050406030204" pitchFamily="18" charset="0"/>
            </a:endParaRPr>
          </a:p>
          <a:p>
            <a:pPr marL="0" indent="0" algn="ctr">
              <a:lnSpc>
                <a:spcPct val="150000"/>
              </a:lnSpc>
              <a:buNone/>
            </a:pPr>
            <a:endParaRPr lang="en-US" b="1" dirty="0" smtClean="0">
              <a:latin typeface="Cambria" panose="02040503050406030204" pitchFamily="18" charset="0"/>
            </a:endParaRPr>
          </a:p>
          <a:p>
            <a:pPr marL="0" indent="0" algn="ctr">
              <a:lnSpc>
                <a:spcPct val="150000"/>
              </a:lnSpc>
              <a:buNone/>
            </a:pPr>
            <a:r>
              <a:rPr lang="en-US" b="1" dirty="0" smtClean="0">
                <a:latin typeface="Cambria" panose="02040503050406030204" pitchFamily="18" charset="0"/>
              </a:rPr>
              <a:t>Bending </a:t>
            </a:r>
            <a:r>
              <a:rPr lang="en-US" b="1" dirty="0">
                <a:latin typeface="Cambria" panose="02040503050406030204" pitchFamily="18" charset="0"/>
              </a:rPr>
              <a:t>Moment is maximum at C, i.e. </a:t>
            </a:r>
            <a:r>
              <a:rPr lang="en-US" b="1" dirty="0" err="1">
                <a:latin typeface="Cambria" panose="02040503050406030204" pitchFamily="18" charset="0"/>
              </a:rPr>
              <a:t>M</a:t>
            </a:r>
            <a:r>
              <a:rPr lang="en-US" b="1" baseline="-25000" dirty="0" err="1">
                <a:latin typeface="Cambria" panose="02040503050406030204" pitchFamily="18" charset="0"/>
              </a:rPr>
              <a:t>c</a:t>
            </a:r>
            <a:r>
              <a:rPr lang="en-US" b="1" dirty="0">
                <a:latin typeface="Cambria" panose="02040503050406030204" pitchFamily="18" charset="0"/>
              </a:rPr>
              <a:t> (Resultant) = </a:t>
            </a:r>
            <a:r>
              <a:rPr lang="en-US" b="1" dirty="0" smtClean="0">
                <a:latin typeface="Cambria" panose="02040503050406030204" pitchFamily="18" charset="0"/>
              </a:rPr>
              <a:t>482426.529 N.mm = 482.43 </a:t>
            </a:r>
            <a:r>
              <a:rPr lang="en-US" b="1" dirty="0" err="1" smtClean="0">
                <a:latin typeface="Cambria" panose="02040503050406030204" pitchFamily="18" charset="0"/>
              </a:rPr>
              <a:t>N.m</a:t>
            </a:r>
            <a:endParaRPr lang="en-US" dirty="0" smtClean="0">
              <a:latin typeface="Cambria" panose="02040503050406030204" pitchFamily="18" charset="0"/>
            </a:endParaRPr>
          </a:p>
        </p:txBody>
      </p:sp>
      <p:grpSp>
        <p:nvGrpSpPr>
          <p:cNvPr id="27" name="Group 26"/>
          <p:cNvGrpSpPr/>
          <p:nvPr/>
        </p:nvGrpSpPr>
        <p:grpSpPr>
          <a:xfrm>
            <a:off x="4030143" y="2189472"/>
            <a:ext cx="1122458" cy="1024054"/>
            <a:chOff x="3839439" y="1973929"/>
            <a:chExt cx="1236383" cy="1127991"/>
          </a:xfrm>
        </p:grpSpPr>
        <p:grpSp>
          <p:nvGrpSpPr>
            <p:cNvPr id="28" name="Group 27"/>
            <p:cNvGrpSpPr/>
            <p:nvPr/>
          </p:nvGrpSpPr>
          <p:grpSpPr>
            <a:xfrm>
              <a:off x="3987306" y="2329511"/>
              <a:ext cx="819096" cy="623018"/>
              <a:chOff x="3987306" y="2121408"/>
              <a:chExt cx="1092694" cy="831121"/>
            </a:xfrm>
          </p:grpSpPr>
          <p:cxnSp>
            <p:nvCxnSpPr>
              <p:cNvPr id="31" name="Straight Arrow Connector 30"/>
              <p:cNvCxnSpPr/>
              <p:nvPr/>
            </p:nvCxnSpPr>
            <p:spPr>
              <a:xfrm>
                <a:off x="3987306" y="2952529"/>
                <a:ext cx="10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3987306" y="2121408"/>
                <a:ext cx="0" cy="83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4778946" y="2732588"/>
              <a:ext cx="296876" cy="369332"/>
            </a:xfrm>
            <a:prstGeom prst="rect">
              <a:avLst/>
            </a:prstGeom>
            <a:noFill/>
          </p:spPr>
          <p:txBody>
            <a:bodyPr wrap="none" rtlCol="0">
              <a:spAutoFit/>
            </a:bodyPr>
            <a:lstStyle/>
            <a:p>
              <a:r>
                <a:rPr lang="en-US" dirty="0" smtClean="0">
                  <a:latin typeface="Cambria" panose="02040503050406030204" pitchFamily="18" charset="0"/>
                </a:rPr>
                <a:t>x</a:t>
              </a:r>
              <a:endParaRPr lang="en-US" dirty="0">
                <a:latin typeface="Cambria" panose="02040503050406030204" pitchFamily="18" charset="0"/>
              </a:endParaRPr>
            </a:p>
          </p:txBody>
        </p:sp>
        <p:sp>
          <p:nvSpPr>
            <p:cNvPr id="30" name="TextBox 29"/>
            <p:cNvSpPr txBox="1"/>
            <p:nvPr/>
          </p:nvSpPr>
          <p:spPr>
            <a:xfrm>
              <a:off x="3839439" y="1973929"/>
              <a:ext cx="301687" cy="369332"/>
            </a:xfrm>
            <a:prstGeom prst="rect">
              <a:avLst/>
            </a:prstGeom>
            <a:noFill/>
          </p:spPr>
          <p:txBody>
            <a:bodyPr wrap="none" rtlCol="0">
              <a:spAutoFit/>
            </a:bodyPr>
            <a:lstStyle/>
            <a:p>
              <a:r>
                <a:rPr lang="en-US" dirty="0">
                  <a:latin typeface="Cambria" panose="02040503050406030204" pitchFamily="18" charset="0"/>
                </a:rPr>
                <a:t>y</a:t>
              </a:r>
            </a:p>
          </p:txBody>
        </p:sp>
      </p:grpSp>
      <p:grpSp>
        <p:nvGrpSpPr>
          <p:cNvPr id="57" name="Group 56"/>
          <p:cNvGrpSpPr/>
          <p:nvPr/>
        </p:nvGrpSpPr>
        <p:grpSpPr>
          <a:xfrm>
            <a:off x="11070617" y="2062726"/>
            <a:ext cx="1087933" cy="1016758"/>
            <a:chOff x="11049512" y="2221390"/>
            <a:chExt cx="1087933" cy="1016758"/>
          </a:xfrm>
        </p:grpSpPr>
        <p:grpSp>
          <p:nvGrpSpPr>
            <p:cNvPr id="58" name="Group 57"/>
            <p:cNvGrpSpPr/>
            <p:nvPr/>
          </p:nvGrpSpPr>
          <p:grpSpPr>
            <a:xfrm flipV="1">
              <a:off x="11174607" y="2418865"/>
              <a:ext cx="743621" cy="565611"/>
              <a:chOff x="3987306" y="2121408"/>
              <a:chExt cx="1092694" cy="831121"/>
            </a:xfrm>
          </p:grpSpPr>
          <p:cxnSp>
            <p:nvCxnSpPr>
              <p:cNvPr id="61" name="Straight Arrow Connector 60"/>
              <p:cNvCxnSpPr/>
              <p:nvPr/>
            </p:nvCxnSpPr>
            <p:spPr>
              <a:xfrm>
                <a:off x="3987306" y="2952529"/>
                <a:ext cx="10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3987306" y="2121408"/>
                <a:ext cx="0" cy="83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9" name="TextBox 58"/>
            <p:cNvSpPr txBox="1"/>
            <p:nvPr/>
          </p:nvSpPr>
          <p:spPr>
            <a:xfrm>
              <a:off x="11867924" y="2221390"/>
              <a:ext cx="269521" cy="335300"/>
            </a:xfrm>
            <a:prstGeom prst="rect">
              <a:avLst/>
            </a:prstGeom>
            <a:noFill/>
          </p:spPr>
          <p:txBody>
            <a:bodyPr wrap="none" rtlCol="0">
              <a:spAutoFit/>
            </a:bodyPr>
            <a:lstStyle/>
            <a:p>
              <a:r>
                <a:rPr lang="en-US" dirty="0" smtClean="0">
                  <a:latin typeface="Cambria" panose="02040503050406030204" pitchFamily="18" charset="0"/>
                </a:rPr>
                <a:t>x</a:t>
              </a:r>
              <a:endParaRPr lang="en-US" dirty="0">
                <a:latin typeface="Cambria" panose="02040503050406030204" pitchFamily="18" charset="0"/>
              </a:endParaRPr>
            </a:p>
          </p:txBody>
        </p:sp>
        <p:sp>
          <p:nvSpPr>
            <p:cNvPr id="60" name="TextBox 59"/>
            <p:cNvSpPr txBox="1"/>
            <p:nvPr/>
          </p:nvSpPr>
          <p:spPr>
            <a:xfrm>
              <a:off x="11049512" y="2868816"/>
              <a:ext cx="288862" cy="369332"/>
            </a:xfrm>
            <a:prstGeom prst="rect">
              <a:avLst/>
            </a:prstGeom>
            <a:noFill/>
          </p:spPr>
          <p:txBody>
            <a:bodyPr wrap="none" rtlCol="0">
              <a:spAutoFit/>
            </a:bodyPr>
            <a:lstStyle/>
            <a:p>
              <a:r>
                <a:rPr lang="en-US" dirty="0" smtClean="0">
                  <a:latin typeface="Cambria" panose="02040503050406030204" pitchFamily="18" charset="0"/>
                </a:rPr>
                <a:t>z</a:t>
              </a:r>
              <a:endParaRPr lang="en-US" dirty="0">
                <a:latin typeface="Cambria" panose="02040503050406030204" pitchFamily="18" charset="0"/>
              </a:endParaRPr>
            </a:p>
          </p:txBody>
        </p:sp>
      </p:grpSp>
      <p:grpSp>
        <p:nvGrpSpPr>
          <p:cNvPr id="41" name="Group 40"/>
          <p:cNvGrpSpPr/>
          <p:nvPr/>
        </p:nvGrpSpPr>
        <p:grpSpPr>
          <a:xfrm>
            <a:off x="116343" y="3242060"/>
            <a:ext cx="4222788" cy="1578739"/>
            <a:chOff x="116343" y="3242060"/>
            <a:chExt cx="4222788" cy="1578739"/>
          </a:xfrm>
        </p:grpSpPr>
        <p:cxnSp>
          <p:nvCxnSpPr>
            <p:cNvPr id="36" name="Straight Connector 35"/>
            <p:cNvCxnSpPr/>
            <p:nvPr/>
          </p:nvCxnSpPr>
          <p:spPr>
            <a:xfrm flipV="1">
              <a:off x="2944906" y="3525653"/>
              <a:ext cx="0" cy="952218"/>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116343" y="3242060"/>
              <a:ext cx="4222788" cy="1578739"/>
              <a:chOff x="116343" y="3242060"/>
              <a:chExt cx="4222788" cy="1578739"/>
            </a:xfrm>
          </p:grpSpPr>
          <p:grpSp>
            <p:nvGrpSpPr>
              <p:cNvPr id="37" name="Group 36"/>
              <p:cNvGrpSpPr/>
              <p:nvPr/>
            </p:nvGrpSpPr>
            <p:grpSpPr>
              <a:xfrm>
                <a:off x="116343" y="3242060"/>
                <a:ext cx="4222788" cy="283593"/>
                <a:chOff x="143237" y="3363083"/>
                <a:chExt cx="4222788" cy="283593"/>
              </a:xfrm>
            </p:grpSpPr>
            <p:cxnSp>
              <p:nvCxnSpPr>
                <p:cNvPr id="6" name="Straight Connector 5"/>
                <p:cNvCxnSpPr/>
                <p:nvPr/>
              </p:nvCxnSpPr>
              <p:spPr>
                <a:xfrm>
                  <a:off x="297137" y="3626050"/>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43237" y="3363083"/>
                  <a:ext cx="280846" cy="276999"/>
                </a:xfrm>
                <a:prstGeom prst="rect">
                  <a:avLst/>
                </a:prstGeom>
                <a:noFill/>
              </p:spPr>
              <p:txBody>
                <a:bodyPr wrap="none" rtlCol="0">
                  <a:spAutoFit/>
                </a:bodyPr>
                <a:lstStyle/>
                <a:p>
                  <a:r>
                    <a:rPr lang="en-US" sz="1200" dirty="0" smtClean="0">
                      <a:latin typeface="Cambria" panose="02040503050406030204" pitchFamily="18" charset="0"/>
                    </a:rPr>
                    <a:t>A</a:t>
                  </a:r>
                  <a:endParaRPr lang="en-US" sz="1200" dirty="0">
                    <a:latin typeface="Cambria" panose="02040503050406030204" pitchFamily="18" charset="0"/>
                  </a:endParaRPr>
                </a:p>
              </p:txBody>
            </p:sp>
            <p:sp>
              <p:nvSpPr>
                <p:cNvPr id="13" name="TextBox 12"/>
                <p:cNvSpPr txBox="1"/>
                <p:nvPr/>
              </p:nvSpPr>
              <p:spPr>
                <a:xfrm>
                  <a:off x="774461" y="3364798"/>
                  <a:ext cx="279244" cy="276999"/>
                </a:xfrm>
                <a:prstGeom prst="rect">
                  <a:avLst/>
                </a:prstGeom>
                <a:noFill/>
              </p:spPr>
              <p:txBody>
                <a:bodyPr wrap="none" rtlCol="0">
                  <a:spAutoFit/>
                </a:bodyPr>
                <a:lstStyle/>
                <a:p>
                  <a:r>
                    <a:rPr lang="en-US" sz="1200" dirty="0" smtClean="0">
                      <a:latin typeface="Cambria" panose="02040503050406030204" pitchFamily="18" charset="0"/>
                    </a:rPr>
                    <a:t>B</a:t>
                  </a:r>
                  <a:endParaRPr lang="en-US" sz="1200" dirty="0">
                    <a:latin typeface="Cambria" panose="02040503050406030204" pitchFamily="18" charset="0"/>
                  </a:endParaRPr>
                </a:p>
              </p:txBody>
            </p:sp>
            <p:sp>
              <p:nvSpPr>
                <p:cNvPr id="14" name="TextBox 13"/>
                <p:cNvSpPr txBox="1"/>
                <p:nvPr/>
              </p:nvSpPr>
              <p:spPr>
                <a:xfrm>
                  <a:off x="2844136" y="3369677"/>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15" name="TextBox 14"/>
                <p:cNvSpPr txBox="1"/>
                <p:nvPr/>
              </p:nvSpPr>
              <p:spPr>
                <a:xfrm>
                  <a:off x="4078767" y="3368122"/>
                  <a:ext cx="287258" cy="276999"/>
                </a:xfrm>
                <a:prstGeom prst="rect">
                  <a:avLst/>
                </a:prstGeom>
                <a:noFill/>
              </p:spPr>
              <p:txBody>
                <a:bodyPr wrap="none" rtlCol="0">
                  <a:spAutoFit/>
                </a:bodyPr>
                <a:lstStyle/>
                <a:p>
                  <a:r>
                    <a:rPr lang="en-US" sz="1200" dirty="0">
                      <a:latin typeface="Cambria" panose="02040503050406030204" pitchFamily="18" charset="0"/>
                    </a:rPr>
                    <a:t>D</a:t>
                  </a:r>
                </a:p>
              </p:txBody>
            </p:sp>
          </p:grpSp>
          <p:cxnSp>
            <p:nvCxnSpPr>
              <p:cNvPr id="5" name="Straight Connector 4"/>
              <p:cNvCxnSpPr/>
              <p:nvPr/>
            </p:nvCxnSpPr>
            <p:spPr>
              <a:xfrm>
                <a:off x="874059" y="3525653"/>
                <a:ext cx="2070847" cy="952218"/>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944906" y="3496625"/>
                <a:ext cx="1336808" cy="981246"/>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578981" y="4543800"/>
                <a:ext cx="732893" cy="276999"/>
              </a:xfrm>
              <a:prstGeom prst="rect">
                <a:avLst/>
              </a:prstGeom>
              <a:noFill/>
            </p:spPr>
            <p:txBody>
              <a:bodyPr wrap="none" rtlCol="0">
                <a:spAutoFit/>
              </a:bodyPr>
              <a:lstStyle/>
              <a:p>
                <a:r>
                  <a:rPr lang="en-US" sz="1200" b="1" dirty="0" smtClean="0">
                    <a:latin typeface="Cambria" panose="02040503050406030204" pitchFamily="18" charset="0"/>
                  </a:rPr>
                  <a:t>165000</a:t>
                </a:r>
                <a:endParaRPr lang="en-US" sz="1200" b="1" dirty="0">
                  <a:latin typeface="Cambria" panose="02040503050406030204" pitchFamily="18" charset="0"/>
                </a:endParaRPr>
              </a:p>
            </p:txBody>
          </p:sp>
        </p:grpSp>
      </p:grpSp>
      <p:grpSp>
        <p:nvGrpSpPr>
          <p:cNvPr id="78" name="Group 77"/>
          <p:cNvGrpSpPr/>
          <p:nvPr/>
        </p:nvGrpSpPr>
        <p:grpSpPr>
          <a:xfrm>
            <a:off x="7620840" y="3088161"/>
            <a:ext cx="4222788" cy="1578739"/>
            <a:chOff x="7620840" y="3088161"/>
            <a:chExt cx="4222788" cy="1578739"/>
          </a:xfrm>
        </p:grpSpPr>
        <p:cxnSp>
          <p:nvCxnSpPr>
            <p:cNvPr id="77" name="Straight Connector 76"/>
            <p:cNvCxnSpPr/>
            <p:nvPr/>
          </p:nvCxnSpPr>
          <p:spPr>
            <a:xfrm flipV="1">
              <a:off x="10449403" y="3342726"/>
              <a:ext cx="0" cy="952218"/>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7620840" y="3088161"/>
              <a:ext cx="4222788" cy="1578739"/>
              <a:chOff x="116343" y="3242060"/>
              <a:chExt cx="4222788" cy="1578739"/>
            </a:xfrm>
          </p:grpSpPr>
          <p:grpSp>
            <p:nvGrpSpPr>
              <p:cNvPr id="67" name="Group 66"/>
              <p:cNvGrpSpPr/>
              <p:nvPr/>
            </p:nvGrpSpPr>
            <p:grpSpPr>
              <a:xfrm>
                <a:off x="116343" y="3242060"/>
                <a:ext cx="4222788" cy="283593"/>
                <a:chOff x="143237" y="3363083"/>
                <a:chExt cx="4222788" cy="283593"/>
              </a:xfrm>
            </p:grpSpPr>
            <p:cxnSp>
              <p:nvCxnSpPr>
                <p:cNvPr id="72" name="Straight Connector 71"/>
                <p:cNvCxnSpPr/>
                <p:nvPr/>
              </p:nvCxnSpPr>
              <p:spPr>
                <a:xfrm>
                  <a:off x="297137" y="3626050"/>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43237" y="3363083"/>
                  <a:ext cx="280846" cy="276999"/>
                </a:xfrm>
                <a:prstGeom prst="rect">
                  <a:avLst/>
                </a:prstGeom>
                <a:noFill/>
              </p:spPr>
              <p:txBody>
                <a:bodyPr wrap="none" rtlCol="0">
                  <a:spAutoFit/>
                </a:bodyPr>
                <a:lstStyle/>
                <a:p>
                  <a:r>
                    <a:rPr lang="en-US" sz="1200" dirty="0" smtClean="0">
                      <a:latin typeface="Cambria" panose="02040503050406030204" pitchFamily="18" charset="0"/>
                    </a:rPr>
                    <a:t>A</a:t>
                  </a:r>
                  <a:endParaRPr lang="en-US" sz="1200" dirty="0">
                    <a:latin typeface="Cambria" panose="02040503050406030204" pitchFamily="18" charset="0"/>
                  </a:endParaRPr>
                </a:p>
              </p:txBody>
            </p:sp>
            <p:sp>
              <p:nvSpPr>
                <p:cNvPr id="74" name="TextBox 73"/>
                <p:cNvSpPr txBox="1"/>
                <p:nvPr/>
              </p:nvSpPr>
              <p:spPr>
                <a:xfrm>
                  <a:off x="774461" y="3364798"/>
                  <a:ext cx="279244" cy="276999"/>
                </a:xfrm>
                <a:prstGeom prst="rect">
                  <a:avLst/>
                </a:prstGeom>
                <a:noFill/>
              </p:spPr>
              <p:txBody>
                <a:bodyPr wrap="none" rtlCol="0">
                  <a:spAutoFit/>
                </a:bodyPr>
                <a:lstStyle/>
                <a:p>
                  <a:r>
                    <a:rPr lang="en-US" sz="1200" dirty="0" smtClean="0">
                      <a:latin typeface="Cambria" panose="02040503050406030204" pitchFamily="18" charset="0"/>
                    </a:rPr>
                    <a:t>B</a:t>
                  </a:r>
                  <a:endParaRPr lang="en-US" sz="1200" dirty="0">
                    <a:latin typeface="Cambria" panose="02040503050406030204" pitchFamily="18" charset="0"/>
                  </a:endParaRPr>
                </a:p>
              </p:txBody>
            </p:sp>
            <p:sp>
              <p:nvSpPr>
                <p:cNvPr id="75" name="TextBox 74"/>
                <p:cNvSpPr txBox="1"/>
                <p:nvPr/>
              </p:nvSpPr>
              <p:spPr>
                <a:xfrm>
                  <a:off x="2844136" y="3369677"/>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76" name="TextBox 75"/>
                <p:cNvSpPr txBox="1"/>
                <p:nvPr/>
              </p:nvSpPr>
              <p:spPr>
                <a:xfrm>
                  <a:off x="4078767" y="3368122"/>
                  <a:ext cx="287258" cy="276999"/>
                </a:xfrm>
                <a:prstGeom prst="rect">
                  <a:avLst/>
                </a:prstGeom>
                <a:noFill/>
              </p:spPr>
              <p:txBody>
                <a:bodyPr wrap="none" rtlCol="0">
                  <a:spAutoFit/>
                </a:bodyPr>
                <a:lstStyle/>
                <a:p>
                  <a:r>
                    <a:rPr lang="en-US" sz="1200" dirty="0">
                      <a:latin typeface="Cambria" panose="02040503050406030204" pitchFamily="18" charset="0"/>
                    </a:rPr>
                    <a:t>D</a:t>
                  </a:r>
                </a:p>
              </p:txBody>
            </p:sp>
          </p:grpSp>
          <p:cxnSp>
            <p:nvCxnSpPr>
              <p:cNvPr id="69" name="Straight Connector 68"/>
              <p:cNvCxnSpPr/>
              <p:nvPr/>
            </p:nvCxnSpPr>
            <p:spPr>
              <a:xfrm>
                <a:off x="874059" y="3525653"/>
                <a:ext cx="2070847" cy="952218"/>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2944906" y="3496625"/>
                <a:ext cx="1336808" cy="981246"/>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2578981" y="4543800"/>
                <a:ext cx="859531" cy="276999"/>
              </a:xfrm>
              <a:prstGeom prst="rect">
                <a:avLst/>
              </a:prstGeom>
              <a:noFill/>
            </p:spPr>
            <p:txBody>
              <a:bodyPr wrap="none" rtlCol="0">
                <a:spAutoFit/>
              </a:bodyPr>
              <a:lstStyle/>
              <a:p>
                <a:r>
                  <a:rPr lang="en-US" sz="1200" b="1" dirty="0" smtClean="0">
                    <a:latin typeface="Cambria" panose="02040503050406030204" pitchFamily="18" charset="0"/>
                  </a:rPr>
                  <a:t>453332.5</a:t>
                </a:r>
                <a:endParaRPr lang="en-US" sz="1200" b="1" dirty="0">
                  <a:latin typeface="Cambria" panose="02040503050406030204" pitchFamily="18" charset="0"/>
                </a:endParaRPr>
              </a:p>
            </p:txBody>
          </p:sp>
        </p:grpSp>
      </p:grpSp>
      <p:sp>
        <p:nvSpPr>
          <p:cNvPr id="42" name="TextBox 41"/>
          <p:cNvSpPr txBox="1"/>
          <p:nvPr/>
        </p:nvSpPr>
        <p:spPr>
          <a:xfrm>
            <a:off x="755255" y="1990795"/>
            <a:ext cx="2979790" cy="369332"/>
          </a:xfrm>
          <a:prstGeom prst="rect">
            <a:avLst/>
          </a:prstGeom>
          <a:noFill/>
        </p:spPr>
        <p:txBody>
          <a:bodyPr wrap="none" rtlCol="0">
            <a:spAutoFit/>
          </a:bodyPr>
          <a:lstStyle/>
          <a:p>
            <a:r>
              <a:rPr lang="en-US" dirty="0">
                <a:latin typeface="Cambria" panose="02040503050406030204" pitchFamily="18" charset="0"/>
              </a:rPr>
              <a:t>Vertical Plane </a:t>
            </a:r>
            <a:r>
              <a:rPr lang="en-US" dirty="0" smtClean="0">
                <a:latin typeface="Cambria" panose="02040503050406030204" pitchFamily="18" charset="0"/>
              </a:rPr>
              <a:t>(BM </a:t>
            </a:r>
            <a:r>
              <a:rPr lang="en-US" dirty="0">
                <a:latin typeface="Cambria" panose="02040503050406030204" pitchFamily="18" charset="0"/>
              </a:rPr>
              <a:t>Diagram)</a:t>
            </a:r>
            <a:endParaRPr lang="en-US" dirty="0"/>
          </a:p>
        </p:txBody>
      </p:sp>
      <p:sp>
        <p:nvSpPr>
          <p:cNvPr id="43" name="TextBox 42"/>
          <p:cNvSpPr txBox="1"/>
          <p:nvPr/>
        </p:nvSpPr>
        <p:spPr>
          <a:xfrm>
            <a:off x="7137703" y="1987611"/>
            <a:ext cx="3277692" cy="369332"/>
          </a:xfrm>
          <a:prstGeom prst="rect">
            <a:avLst/>
          </a:prstGeom>
          <a:noFill/>
        </p:spPr>
        <p:txBody>
          <a:bodyPr wrap="none" rtlCol="0">
            <a:spAutoFit/>
          </a:bodyPr>
          <a:lstStyle/>
          <a:p>
            <a:r>
              <a:rPr lang="en-US" dirty="0" smtClean="0">
                <a:latin typeface="Cambria" panose="02040503050406030204" pitchFamily="18" charset="0"/>
              </a:rPr>
              <a:t>Horizontal Plane (BM </a:t>
            </a:r>
            <a:r>
              <a:rPr lang="en-US" dirty="0">
                <a:latin typeface="Cambria" panose="02040503050406030204" pitchFamily="18" charset="0"/>
              </a:rPr>
              <a:t>Diagram)</a:t>
            </a:r>
            <a:endParaRPr lang="en-US" dirty="0"/>
          </a:p>
        </p:txBody>
      </p:sp>
      <p:sp>
        <p:nvSpPr>
          <p:cNvPr id="44" name="TextBox 43"/>
          <p:cNvSpPr txBox="1"/>
          <p:nvPr/>
        </p:nvSpPr>
        <p:spPr>
          <a:xfrm>
            <a:off x="-1" y="5009020"/>
            <a:ext cx="5674659" cy="369332"/>
          </a:xfrm>
          <a:prstGeom prst="rect">
            <a:avLst/>
          </a:prstGeom>
          <a:noFill/>
        </p:spPr>
        <p:txBody>
          <a:bodyPr wrap="square" rtlCol="0">
            <a:spAutoFit/>
          </a:bodyPr>
          <a:lstStyle/>
          <a:p>
            <a:r>
              <a:rPr lang="en-US" dirty="0" err="1" smtClean="0">
                <a:latin typeface="Cambria" panose="02040503050406030204" pitchFamily="18" charset="0"/>
              </a:rPr>
              <a:t>M</a:t>
            </a:r>
            <a:r>
              <a:rPr lang="en-US" baseline="-25000" dirty="0" err="1" smtClean="0">
                <a:latin typeface="Cambria" panose="02040503050406030204" pitchFamily="18" charset="0"/>
              </a:rPr>
              <a:t>v</a:t>
            </a:r>
            <a:r>
              <a:rPr lang="en-US" dirty="0" smtClean="0">
                <a:latin typeface="Cambria" panose="02040503050406030204" pitchFamily="18" charset="0"/>
              </a:rPr>
              <a:t>(x</a:t>
            </a:r>
            <a:r>
              <a:rPr lang="en-US" dirty="0">
                <a:latin typeface="Cambria" panose="02040503050406030204" pitchFamily="18" charset="0"/>
              </a:rPr>
              <a:t>) = -660 x + </a:t>
            </a:r>
            <a:r>
              <a:rPr lang="en-US" dirty="0">
                <a:solidFill>
                  <a:srgbClr val="C00000"/>
                </a:solidFill>
                <a:latin typeface="Cambria" panose="02040503050406030204" pitchFamily="18" charset="0"/>
              </a:rPr>
              <a:t>|2310 (x-250)| 	</a:t>
            </a:r>
            <a:endParaRPr lang="en-US" b="1" dirty="0">
              <a:latin typeface="Cambria" panose="02040503050406030204" pitchFamily="18" charset="0"/>
            </a:endParaRPr>
          </a:p>
        </p:txBody>
      </p:sp>
      <p:sp>
        <p:nvSpPr>
          <p:cNvPr id="45" name="TextBox 44"/>
          <p:cNvSpPr txBox="1"/>
          <p:nvPr/>
        </p:nvSpPr>
        <p:spPr>
          <a:xfrm>
            <a:off x="7292326" y="5009020"/>
            <a:ext cx="4899674" cy="369332"/>
          </a:xfrm>
          <a:prstGeom prst="rect">
            <a:avLst/>
          </a:prstGeom>
          <a:noFill/>
        </p:spPr>
        <p:txBody>
          <a:bodyPr wrap="square" rtlCol="0">
            <a:spAutoFit/>
          </a:bodyPr>
          <a:lstStyle/>
          <a:p>
            <a:r>
              <a:rPr lang="en-US" dirty="0" smtClean="0">
                <a:latin typeface="Cambria" panose="02040503050406030204" pitchFamily="18" charset="0"/>
              </a:rPr>
              <a:t>M</a:t>
            </a:r>
            <a:r>
              <a:rPr lang="en-US" baseline="-25000" dirty="0" smtClean="0">
                <a:latin typeface="Cambria" panose="02040503050406030204" pitchFamily="18" charset="0"/>
              </a:rPr>
              <a:t>H</a:t>
            </a:r>
            <a:r>
              <a:rPr lang="en-US" dirty="0" smtClean="0">
                <a:latin typeface="Cambria" panose="02040503050406030204" pitchFamily="18" charset="0"/>
              </a:rPr>
              <a:t>(x) </a:t>
            </a:r>
            <a:r>
              <a:rPr lang="en-US" dirty="0">
                <a:latin typeface="Cambria" panose="02040503050406030204" pitchFamily="18" charset="0"/>
              </a:rPr>
              <a:t>= -1813.33 x + </a:t>
            </a:r>
            <a:r>
              <a:rPr lang="en-US" dirty="0">
                <a:solidFill>
                  <a:srgbClr val="C00000"/>
                </a:solidFill>
                <a:latin typeface="Cambria" panose="02040503050406030204" pitchFamily="18" charset="0"/>
              </a:rPr>
              <a:t>|6346.67 (x-250)|</a:t>
            </a:r>
            <a:endParaRPr lang="en-US" b="1" dirty="0">
              <a:latin typeface="Cambria" panose="02040503050406030204" pitchFamily="18" charset="0"/>
            </a:endParaRPr>
          </a:p>
        </p:txBody>
      </p:sp>
    </p:spTree>
    <p:extLst>
      <p:ext uri="{BB962C8B-B14F-4D97-AF65-F5344CB8AC3E}">
        <p14:creationId xmlns:p14="http://schemas.microsoft.com/office/powerpoint/2010/main" val="722565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down)">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down)">
                                      <p:cBhvr>
                                        <p:cTn id="17" dur="500"/>
                                        <p:tgtEl>
                                          <p:spTgt spid="27"/>
                                        </p:tgtEl>
                                      </p:cBhvr>
                                    </p:animEffect>
                                  </p:childTnLst>
                                </p:cTn>
                              </p:par>
                              <p:par>
                                <p:cTn id="18" presetID="22" presetClass="entr" presetSubtype="4"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wipe(down)">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down)">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wipe(down)">
                                      <p:cBhvr>
                                        <p:cTn id="30" dur="500"/>
                                        <p:tgtEl>
                                          <p:spTgt spid="4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wipe(down)">
                                      <p:cBhvr>
                                        <p:cTn id="35" dur="500"/>
                                        <p:tgtEl>
                                          <p:spTgt spid="78"/>
                                        </p:tgtEl>
                                      </p:cBhvr>
                                    </p:animEffect>
                                  </p:childTnLst>
                                </p:cTn>
                              </p:par>
                              <p:par>
                                <p:cTn id="36" presetID="22" presetClass="entr" presetSubtype="4" fill="hold"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wipe(down)">
                                      <p:cBhvr>
                                        <p:cTn id="38" dur="500"/>
                                        <p:tgtEl>
                                          <p:spTgt spid="5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wipe(down)">
                                      <p:cBhvr>
                                        <p:cTn id="4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21408"/>
            <a:ext cx="12192000" cy="4736592"/>
          </a:xfrm>
        </p:spPr>
        <p:txBody>
          <a:bodyPr>
            <a:normAutofit/>
          </a:bodyPr>
          <a:lstStyle/>
          <a:p>
            <a:pPr marL="0" indent="0" algn="ctr">
              <a:lnSpc>
                <a:spcPct val="150000"/>
              </a:lnSpc>
              <a:buNone/>
            </a:pPr>
            <a:r>
              <a:rPr lang="en-US" dirty="0" smtClean="0">
                <a:latin typeface="Cambria" panose="02040503050406030204" pitchFamily="18" charset="0"/>
              </a:rPr>
              <a:t>Torsional Moment Diagram</a:t>
            </a:r>
          </a:p>
          <a:p>
            <a:pPr marL="0" indent="0" algn="ctr">
              <a:lnSpc>
                <a:spcPct val="150000"/>
              </a:lnSpc>
              <a:buNone/>
            </a:pPr>
            <a:endParaRPr lang="en-US" dirty="0">
              <a:latin typeface="Cambria" panose="02040503050406030204" pitchFamily="18" charset="0"/>
            </a:endParaRPr>
          </a:p>
          <a:p>
            <a:pPr marL="0" indent="0" algn="ctr">
              <a:lnSpc>
                <a:spcPct val="150000"/>
              </a:lnSpc>
              <a:buNone/>
            </a:pPr>
            <a:endParaRPr lang="en-US" dirty="0" smtClean="0">
              <a:latin typeface="Cambria" panose="02040503050406030204" pitchFamily="18" charset="0"/>
            </a:endParaRPr>
          </a:p>
          <a:p>
            <a:pPr marL="0" indent="0" algn="ctr">
              <a:lnSpc>
                <a:spcPct val="150000"/>
              </a:lnSpc>
              <a:buNone/>
            </a:pPr>
            <a:endParaRPr lang="en-US" dirty="0">
              <a:latin typeface="Cambria" panose="02040503050406030204" pitchFamily="18" charset="0"/>
            </a:endParaRPr>
          </a:p>
          <a:p>
            <a:pPr marL="0" indent="0" algn="ctr">
              <a:lnSpc>
                <a:spcPct val="150000"/>
              </a:lnSpc>
              <a:buNone/>
            </a:pPr>
            <a:endParaRPr lang="en-US" dirty="0" smtClean="0">
              <a:latin typeface="Cambria" panose="02040503050406030204" pitchFamily="18" charset="0"/>
            </a:endParaRPr>
          </a:p>
          <a:p>
            <a:pPr marL="0" indent="0" algn="ctr">
              <a:lnSpc>
                <a:spcPct val="150000"/>
              </a:lnSpc>
              <a:buNone/>
            </a:pPr>
            <a:r>
              <a:rPr lang="en-US" dirty="0" smtClean="0">
                <a:latin typeface="Cambria" panose="02040503050406030204" pitchFamily="18" charset="0"/>
              </a:rPr>
              <a:t>T</a:t>
            </a:r>
            <a:r>
              <a:rPr lang="en-US" baseline="-25000" dirty="0">
                <a:latin typeface="Cambria" panose="02040503050406030204" pitchFamily="18" charset="0"/>
              </a:rPr>
              <a:t>A</a:t>
            </a:r>
            <a:r>
              <a:rPr lang="en-US" dirty="0" smtClean="0">
                <a:latin typeface="Cambria" panose="02040503050406030204" pitchFamily="18" charset="0"/>
              </a:rPr>
              <a:t> = T</a:t>
            </a:r>
            <a:r>
              <a:rPr lang="en-US" baseline="-25000" dirty="0">
                <a:latin typeface="Cambria" panose="02040503050406030204" pitchFamily="18" charset="0"/>
              </a:rPr>
              <a:t>C</a:t>
            </a:r>
            <a:r>
              <a:rPr lang="en-US" dirty="0" smtClean="0">
                <a:latin typeface="Cambria" panose="02040503050406030204" pitchFamily="18" charset="0"/>
              </a:rPr>
              <a:t> = 340000 N.mm = 340 </a:t>
            </a:r>
            <a:r>
              <a:rPr lang="en-US" dirty="0" err="1" smtClean="0">
                <a:latin typeface="Cambria" panose="02040503050406030204" pitchFamily="18" charset="0"/>
              </a:rPr>
              <a:t>N.m</a:t>
            </a:r>
            <a:endParaRPr lang="en-US" dirty="0" smtClean="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a:latin typeface="Cambria" panose="02040503050406030204" pitchFamily="18" charset="0"/>
            </a:endParaRPr>
          </a:p>
        </p:txBody>
      </p:sp>
      <p:sp>
        <p:nvSpPr>
          <p:cNvPr id="2" name="Title 1"/>
          <p:cNvSpPr>
            <a:spLocks noGrp="1"/>
          </p:cNvSpPr>
          <p:nvPr>
            <p:ph type="title"/>
          </p:nvPr>
        </p:nvSpPr>
        <p:spPr>
          <a:xfrm>
            <a:off x="0" y="484632"/>
            <a:ext cx="12192000" cy="1609344"/>
          </a:xfrm>
        </p:spPr>
        <p:txBody>
          <a:bodyPr>
            <a:normAutofit/>
          </a:bodyPr>
          <a:lstStyle/>
          <a:p>
            <a:pPr algn="ctr"/>
            <a:r>
              <a:rPr lang="en-US" sz="3600" dirty="0" smtClean="0"/>
              <a:t>Load, B.M. and Torsional Diagram (vertical and horizontal plane)</a:t>
            </a:r>
            <a:endParaRPr lang="en-US" sz="3600" dirty="0"/>
          </a:p>
        </p:txBody>
      </p:sp>
      <p:sp>
        <p:nvSpPr>
          <p:cNvPr id="6" name="Slide Number Placeholder 5"/>
          <p:cNvSpPr>
            <a:spLocks noGrp="1"/>
          </p:cNvSpPr>
          <p:nvPr>
            <p:ph type="sldNum" sz="quarter" idx="12"/>
          </p:nvPr>
        </p:nvSpPr>
        <p:spPr/>
        <p:txBody>
          <a:bodyPr/>
          <a:lstStyle/>
          <a:p>
            <a:fld id="{5A051228-77DD-4201-A999-04B140BD5692}" type="slidenum">
              <a:rPr lang="en-US" smtClean="0"/>
              <a:pPr/>
              <a:t>18</a:t>
            </a:fld>
            <a:endParaRPr lang="en-US"/>
          </a:p>
        </p:txBody>
      </p:sp>
      <p:grpSp>
        <p:nvGrpSpPr>
          <p:cNvPr id="5" name="Group 4"/>
          <p:cNvGrpSpPr/>
          <p:nvPr/>
        </p:nvGrpSpPr>
        <p:grpSpPr>
          <a:xfrm>
            <a:off x="4045863" y="2999836"/>
            <a:ext cx="4143816" cy="1129273"/>
            <a:chOff x="4045863" y="3013283"/>
            <a:chExt cx="4143816" cy="1129273"/>
          </a:xfrm>
        </p:grpSpPr>
        <p:cxnSp>
          <p:nvCxnSpPr>
            <p:cNvPr id="99" name="Straight Connector 98"/>
            <p:cNvCxnSpPr/>
            <p:nvPr/>
          </p:nvCxnSpPr>
          <p:spPr>
            <a:xfrm>
              <a:off x="4110929" y="3309129"/>
              <a:ext cx="0" cy="812801"/>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4045863" y="3013283"/>
              <a:ext cx="4143816" cy="1129273"/>
              <a:chOff x="4045863" y="3013283"/>
              <a:chExt cx="4143816" cy="1129273"/>
            </a:xfrm>
          </p:grpSpPr>
          <p:sp>
            <p:nvSpPr>
              <p:cNvPr id="78" name="TextBox 77"/>
              <p:cNvSpPr txBox="1"/>
              <p:nvPr/>
            </p:nvSpPr>
            <p:spPr>
              <a:xfrm>
                <a:off x="4045863" y="3858961"/>
                <a:ext cx="280846" cy="276999"/>
              </a:xfrm>
              <a:prstGeom prst="rect">
                <a:avLst/>
              </a:prstGeom>
              <a:noFill/>
            </p:spPr>
            <p:txBody>
              <a:bodyPr wrap="none" rtlCol="0">
                <a:spAutoFit/>
              </a:bodyPr>
              <a:lstStyle/>
              <a:p>
                <a:r>
                  <a:rPr lang="en-US" sz="1200" dirty="0" smtClean="0">
                    <a:solidFill>
                      <a:prstClr val="black"/>
                    </a:solidFill>
                    <a:latin typeface="Cambria" panose="02040503050406030204" pitchFamily="18" charset="0"/>
                  </a:rPr>
                  <a:t>A</a:t>
                </a:r>
                <a:endParaRPr lang="en-US" sz="1200" dirty="0">
                  <a:solidFill>
                    <a:prstClr val="black"/>
                  </a:solidFill>
                  <a:latin typeface="Cambria" panose="02040503050406030204" pitchFamily="18" charset="0"/>
                </a:endParaRPr>
              </a:p>
            </p:txBody>
          </p:sp>
          <p:cxnSp>
            <p:nvCxnSpPr>
              <p:cNvPr id="77" name="Straight Connector 76"/>
              <p:cNvCxnSpPr/>
              <p:nvPr/>
            </p:nvCxnSpPr>
            <p:spPr>
              <a:xfrm>
                <a:off x="4112679" y="4136442"/>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181671" y="3860676"/>
                <a:ext cx="279244" cy="276999"/>
              </a:xfrm>
              <a:prstGeom prst="rect">
                <a:avLst/>
              </a:prstGeom>
              <a:noFill/>
            </p:spPr>
            <p:txBody>
              <a:bodyPr wrap="none" rtlCol="0">
                <a:spAutoFit/>
              </a:bodyPr>
              <a:lstStyle/>
              <a:p>
                <a:r>
                  <a:rPr lang="en-US" sz="1200" dirty="0" smtClean="0">
                    <a:solidFill>
                      <a:prstClr val="black"/>
                    </a:solidFill>
                    <a:latin typeface="Cambria" panose="02040503050406030204" pitchFamily="18" charset="0"/>
                  </a:rPr>
                  <a:t>B</a:t>
                </a:r>
                <a:endParaRPr lang="en-US" sz="1200" dirty="0">
                  <a:solidFill>
                    <a:prstClr val="black"/>
                  </a:solidFill>
                  <a:latin typeface="Cambria" panose="02040503050406030204" pitchFamily="18" charset="0"/>
                </a:endParaRPr>
              </a:p>
            </p:txBody>
          </p:sp>
          <p:sp>
            <p:nvSpPr>
              <p:cNvPr id="80" name="TextBox 79"/>
              <p:cNvSpPr txBox="1"/>
              <p:nvPr/>
            </p:nvSpPr>
            <p:spPr>
              <a:xfrm>
                <a:off x="6852208" y="3865555"/>
                <a:ext cx="271228" cy="276999"/>
              </a:xfrm>
              <a:prstGeom prst="rect">
                <a:avLst/>
              </a:prstGeom>
              <a:noFill/>
            </p:spPr>
            <p:txBody>
              <a:bodyPr wrap="none" rtlCol="0">
                <a:spAutoFit/>
              </a:bodyPr>
              <a:lstStyle/>
              <a:p>
                <a:r>
                  <a:rPr lang="en-US" sz="1200" dirty="0" smtClean="0">
                    <a:solidFill>
                      <a:prstClr val="black"/>
                    </a:solidFill>
                    <a:latin typeface="Cambria" panose="02040503050406030204" pitchFamily="18" charset="0"/>
                  </a:rPr>
                  <a:t>C</a:t>
                </a:r>
                <a:endParaRPr lang="en-US" sz="1200" dirty="0">
                  <a:solidFill>
                    <a:prstClr val="black"/>
                  </a:solidFill>
                  <a:latin typeface="Cambria" panose="02040503050406030204" pitchFamily="18" charset="0"/>
                </a:endParaRPr>
              </a:p>
            </p:txBody>
          </p:sp>
          <p:sp>
            <p:nvSpPr>
              <p:cNvPr id="81" name="TextBox 80"/>
              <p:cNvSpPr txBox="1"/>
              <p:nvPr/>
            </p:nvSpPr>
            <p:spPr>
              <a:xfrm>
                <a:off x="7902421" y="3864000"/>
                <a:ext cx="287258" cy="276999"/>
              </a:xfrm>
              <a:prstGeom prst="rect">
                <a:avLst/>
              </a:prstGeom>
              <a:noFill/>
            </p:spPr>
            <p:txBody>
              <a:bodyPr wrap="none" rtlCol="0">
                <a:spAutoFit/>
              </a:bodyPr>
              <a:lstStyle/>
              <a:p>
                <a:r>
                  <a:rPr lang="en-US" sz="1200" dirty="0">
                    <a:solidFill>
                      <a:prstClr val="black"/>
                    </a:solidFill>
                    <a:latin typeface="Cambria" panose="02040503050406030204" pitchFamily="18" charset="0"/>
                  </a:rPr>
                  <a:t>D</a:t>
                </a:r>
              </a:p>
            </p:txBody>
          </p:sp>
          <p:sp>
            <p:nvSpPr>
              <p:cNvPr id="82" name="TextBox 81"/>
              <p:cNvSpPr txBox="1"/>
              <p:nvPr/>
            </p:nvSpPr>
            <p:spPr>
              <a:xfrm>
                <a:off x="5648459" y="3013283"/>
                <a:ext cx="1176284" cy="276999"/>
              </a:xfrm>
              <a:prstGeom prst="rect">
                <a:avLst/>
              </a:prstGeom>
              <a:noFill/>
            </p:spPr>
            <p:txBody>
              <a:bodyPr wrap="none" rtlCol="0">
                <a:spAutoFit/>
              </a:bodyPr>
              <a:lstStyle/>
              <a:p>
                <a:r>
                  <a:rPr lang="en-US" sz="1200" b="1" dirty="0" smtClean="0">
                    <a:solidFill>
                      <a:prstClr val="black"/>
                    </a:solidFill>
                    <a:latin typeface="Cambria" panose="02040503050406030204" pitchFamily="18" charset="0"/>
                  </a:rPr>
                  <a:t>340000 N.mm</a:t>
                </a:r>
                <a:endParaRPr lang="en-US" sz="1200" b="1" dirty="0">
                  <a:solidFill>
                    <a:prstClr val="black"/>
                  </a:solidFill>
                  <a:latin typeface="Cambria" panose="02040503050406030204" pitchFamily="18" charset="0"/>
                </a:endParaRPr>
              </a:p>
            </p:txBody>
          </p:sp>
          <p:cxnSp>
            <p:nvCxnSpPr>
              <p:cNvPr id="84" name="Straight Connector 83"/>
              <p:cNvCxnSpPr/>
              <p:nvPr/>
            </p:nvCxnSpPr>
            <p:spPr>
              <a:xfrm>
                <a:off x="4110929" y="3309129"/>
                <a:ext cx="4027976" cy="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123120" y="3329755"/>
                <a:ext cx="0" cy="812801"/>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sp>
        <p:nvSpPr>
          <p:cNvPr id="10" name="Rectangle 9">
            <a:hlinkClick r:id="rId3" action="ppaction://hlinksldjump"/>
          </p:cNvPr>
          <p:cNvSpPr/>
          <p:nvPr/>
        </p:nvSpPr>
        <p:spPr>
          <a:xfrm>
            <a:off x="7458221" y="4881092"/>
            <a:ext cx="2620210" cy="12227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a:hlinkClick r:id="rId4" action="ppaction://hlinksldjump"/>
          </p:cNvPr>
          <p:cNvSpPr/>
          <p:nvPr/>
        </p:nvSpPr>
        <p:spPr>
          <a:xfrm>
            <a:off x="0" y="-504"/>
            <a:ext cx="12191999" cy="92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5362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Alternating and MIDRANGE components</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19</a:t>
            </a:fld>
            <a:endParaRPr lang="en-US"/>
          </a:p>
        </p:txBody>
      </p:sp>
      <p:sp>
        <p:nvSpPr>
          <p:cNvPr id="3" name="Content Placeholder 2"/>
          <p:cNvSpPr>
            <a:spLocks noGrp="1"/>
          </p:cNvSpPr>
          <p:nvPr>
            <p:ph idx="1"/>
          </p:nvPr>
        </p:nvSpPr>
        <p:spPr>
          <a:xfrm>
            <a:off x="0" y="2121408"/>
            <a:ext cx="12192000" cy="4050792"/>
          </a:xfrm>
        </p:spPr>
        <p:txBody>
          <a:bodyPr/>
          <a:lstStyle/>
          <a:p>
            <a:pPr>
              <a:lnSpc>
                <a:spcPct val="150000"/>
              </a:lnSpc>
            </a:pPr>
            <a:r>
              <a:rPr lang="en-US" dirty="0" smtClean="0">
                <a:latin typeface="Cambria" panose="02040503050406030204" pitchFamily="18" charset="0"/>
              </a:rPr>
              <a:t>Since the shaft is rotating with constant bending moment, the bending stress is completely reversed.</a:t>
            </a:r>
          </a:p>
          <a:p>
            <a:pPr marL="0" indent="0">
              <a:lnSpc>
                <a:spcPct val="150000"/>
              </a:lnSpc>
              <a:buNone/>
            </a:pPr>
            <a:r>
              <a:rPr lang="en-US" sz="2000" dirty="0">
                <a:latin typeface="Cambria" panose="02040503050406030204" pitchFamily="18" charset="0"/>
              </a:rPr>
              <a:t>	</a:t>
            </a:r>
            <a:r>
              <a:rPr lang="en-US" sz="2000" dirty="0" smtClean="0">
                <a:latin typeface="Cambria" panose="02040503050406030204" pitchFamily="18" charset="0"/>
              </a:rPr>
              <a:t>		</a:t>
            </a:r>
            <a:r>
              <a:rPr lang="en-US" sz="2000" b="1" dirty="0" smtClean="0">
                <a:latin typeface="Cambria" panose="02040503050406030204" pitchFamily="18" charset="0"/>
              </a:rPr>
              <a:t>M</a:t>
            </a:r>
            <a:r>
              <a:rPr lang="en-US" sz="2000" b="1" baseline="-25000" dirty="0" smtClean="0">
                <a:latin typeface="Cambria" panose="02040503050406030204" pitchFamily="18" charset="0"/>
              </a:rPr>
              <a:t>a </a:t>
            </a:r>
            <a:r>
              <a:rPr lang="en-US" sz="2000" b="1" dirty="0" smtClean="0">
                <a:latin typeface="Cambria" panose="02040503050406030204" pitchFamily="18" charset="0"/>
              </a:rPr>
              <a:t>= </a:t>
            </a:r>
            <a:r>
              <a:rPr lang="en-US" sz="2000" b="1" dirty="0" smtClean="0">
                <a:solidFill>
                  <a:srgbClr val="FF0000"/>
                </a:solidFill>
                <a:latin typeface="Cambria" panose="02040503050406030204" pitchFamily="18" charset="0"/>
              </a:rPr>
              <a:t>482.43 </a:t>
            </a:r>
            <a:r>
              <a:rPr lang="en-US" sz="2000" b="1" dirty="0" err="1" smtClean="0">
                <a:solidFill>
                  <a:srgbClr val="FF0000"/>
                </a:solidFill>
                <a:latin typeface="Cambria" panose="02040503050406030204" pitchFamily="18" charset="0"/>
              </a:rPr>
              <a:t>N.m</a:t>
            </a:r>
            <a:r>
              <a:rPr lang="en-US" sz="2000" b="1" dirty="0" smtClean="0">
                <a:solidFill>
                  <a:srgbClr val="FF0000"/>
                </a:solidFill>
                <a:latin typeface="Cambria" panose="02040503050406030204" pitchFamily="18" charset="0"/>
              </a:rPr>
              <a:t>  </a:t>
            </a:r>
            <a:r>
              <a:rPr lang="en-US" sz="2000" dirty="0" smtClean="0">
                <a:latin typeface="Cambria" panose="02040503050406030204" pitchFamily="18" charset="0"/>
              </a:rPr>
              <a:t>	</a:t>
            </a:r>
            <a:r>
              <a:rPr lang="en-US" sz="2000" b="1" dirty="0" smtClean="0">
                <a:latin typeface="Cambria" panose="02040503050406030204" pitchFamily="18" charset="0"/>
              </a:rPr>
              <a:t>&amp; </a:t>
            </a:r>
            <a:r>
              <a:rPr lang="en-US" sz="2000" dirty="0" smtClean="0">
                <a:latin typeface="Cambria" panose="02040503050406030204" pitchFamily="18" charset="0"/>
              </a:rPr>
              <a:t>	</a:t>
            </a:r>
            <a:r>
              <a:rPr lang="en-US" sz="2000" b="1" dirty="0" smtClean="0">
                <a:latin typeface="Cambria" panose="02040503050406030204" pitchFamily="18" charset="0"/>
              </a:rPr>
              <a:t>M</a:t>
            </a:r>
            <a:r>
              <a:rPr lang="en-US" sz="2000" b="1" baseline="-25000" dirty="0" smtClean="0">
                <a:latin typeface="Cambria" panose="02040503050406030204" pitchFamily="18" charset="0"/>
              </a:rPr>
              <a:t>m</a:t>
            </a:r>
            <a:r>
              <a:rPr lang="en-US" sz="2000" b="1" dirty="0" smtClean="0">
                <a:latin typeface="Cambria" panose="02040503050406030204" pitchFamily="18" charset="0"/>
              </a:rPr>
              <a:t> = </a:t>
            </a:r>
            <a:r>
              <a:rPr lang="en-US" sz="2000" b="1" dirty="0" smtClean="0">
                <a:solidFill>
                  <a:srgbClr val="FF0000"/>
                </a:solidFill>
                <a:latin typeface="Cambria" panose="02040503050406030204" pitchFamily="18" charset="0"/>
              </a:rPr>
              <a:t>0</a:t>
            </a:r>
          </a:p>
          <a:p>
            <a:pPr>
              <a:lnSpc>
                <a:spcPct val="150000"/>
              </a:lnSpc>
            </a:pPr>
            <a:endParaRPr lang="en-US" dirty="0" smtClean="0">
              <a:latin typeface="Cambria" panose="02040503050406030204" pitchFamily="18" charset="0"/>
            </a:endParaRPr>
          </a:p>
          <a:p>
            <a:pPr>
              <a:lnSpc>
                <a:spcPct val="150000"/>
              </a:lnSpc>
            </a:pPr>
            <a:r>
              <a:rPr lang="en-US" dirty="0" smtClean="0">
                <a:latin typeface="Cambria" panose="02040503050406030204" pitchFamily="18" charset="0"/>
              </a:rPr>
              <a:t>Also </a:t>
            </a:r>
            <a:r>
              <a:rPr lang="en-US" dirty="0">
                <a:latin typeface="Cambria" panose="02040503050406030204" pitchFamily="18" charset="0"/>
              </a:rPr>
              <a:t>the torsion is steady.</a:t>
            </a:r>
          </a:p>
          <a:p>
            <a:pPr marL="0" indent="0">
              <a:lnSpc>
                <a:spcPct val="150000"/>
              </a:lnSpc>
              <a:buNone/>
            </a:pPr>
            <a:r>
              <a:rPr lang="en-US" sz="2000" dirty="0">
                <a:latin typeface="Cambria" panose="02040503050406030204" pitchFamily="18" charset="0"/>
              </a:rPr>
              <a:t>	</a:t>
            </a:r>
            <a:r>
              <a:rPr lang="en-US" sz="2000" dirty="0" smtClean="0">
                <a:latin typeface="Cambria" panose="02040503050406030204" pitchFamily="18" charset="0"/>
              </a:rPr>
              <a:t>		</a:t>
            </a:r>
            <a:r>
              <a:rPr lang="en-US" sz="2000" b="1" dirty="0" smtClean="0">
                <a:latin typeface="Cambria" panose="02040503050406030204" pitchFamily="18" charset="0"/>
              </a:rPr>
              <a:t>T</a:t>
            </a:r>
            <a:r>
              <a:rPr lang="en-US" b="1" baseline="-25000" dirty="0">
                <a:latin typeface="Cambria" panose="02040503050406030204" pitchFamily="18" charset="0"/>
              </a:rPr>
              <a:t>a</a:t>
            </a:r>
            <a:r>
              <a:rPr lang="en-US" sz="2000" b="1" dirty="0" smtClean="0">
                <a:latin typeface="Cambria" panose="02040503050406030204" pitchFamily="18" charset="0"/>
              </a:rPr>
              <a:t> = </a:t>
            </a:r>
            <a:r>
              <a:rPr lang="en-US" sz="2000" b="1" dirty="0" smtClean="0">
                <a:solidFill>
                  <a:srgbClr val="FF0000"/>
                </a:solidFill>
                <a:latin typeface="Cambria" panose="02040503050406030204" pitchFamily="18" charset="0"/>
              </a:rPr>
              <a:t>0</a:t>
            </a:r>
            <a:r>
              <a:rPr lang="en-US" sz="2000" b="1" dirty="0" smtClean="0">
                <a:latin typeface="Cambria" panose="02040503050406030204" pitchFamily="18" charset="0"/>
              </a:rPr>
              <a:t> </a:t>
            </a:r>
            <a:r>
              <a:rPr lang="en-US" sz="2000" dirty="0" smtClean="0">
                <a:latin typeface="Cambria" panose="02040503050406030204" pitchFamily="18" charset="0"/>
              </a:rPr>
              <a:t>			</a:t>
            </a:r>
            <a:r>
              <a:rPr lang="en-US" sz="2000" b="1" dirty="0" smtClean="0">
                <a:latin typeface="Cambria" panose="02040503050406030204" pitchFamily="18" charset="0"/>
              </a:rPr>
              <a:t>&amp; 	T</a:t>
            </a:r>
            <a:r>
              <a:rPr lang="en-US" b="1" baseline="-25000" dirty="0" smtClean="0">
                <a:latin typeface="Cambria" panose="02040503050406030204" pitchFamily="18" charset="0"/>
              </a:rPr>
              <a:t>m</a:t>
            </a:r>
            <a:r>
              <a:rPr lang="en-US" sz="2000" b="1" dirty="0" smtClean="0">
                <a:latin typeface="Cambria" panose="02040503050406030204" pitchFamily="18" charset="0"/>
              </a:rPr>
              <a:t> = </a:t>
            </a:r>
            <a:r>
              <a:rPr lang="en-US" sz="2000" b="1" dirty="0" smtClean="0">
                <a:solidFill>
                  <a:srgbClr val="FF0000"/>
                </a:solidFill>
                <a:latin typeface="Cambria" panose="02040503050406030204" pitchFamily="18" charset="0"/>
              </a:rPr>
              <a:t>340 </a:t>
            </a:r>
            <a:r>
              <a:rPr lang="en-US" sz="2000" b="1" dirty="0" err="1" smtClean="0">
                <a:solidFill>
                  <a:srgbClr val="FF0000"/>
                </a:solidFill>
                <a:latin typeface="Cambria" panose="02040503050406030204" pitchFamily="18" charset="0"/>
              </a:rPr>
              <a:t>N.m</a:t>
            </a:r>
            <a:endParaRPr lang="en-US" sz="2000" b="1" dirty="0">
              <a:solidFill>
                <a:srgbClr val="FF0000"/>
              </a:solidFill>
              <a:latin typeface="Cambria" panose="02040503050406030204" pitchFamily="18" charset="0"/>
            </a:endParaRPr>
          </a:p>
        </p:txBody>
      </p:sp>
      <p:sp>
        <p:nvSpPr>
          <p:cNvPr id="5" name="Rectangle 4">
            <a:hlinkClick r:id="rId2" action="ppaction://hlinksldjump"/>
          </p:cNvPr>
          <p:cNvSpPr/>
          <p:nvPr/>
        </p:nvSpPr>
        <p:spPr>
          <a:xfrm>
            <a:off x="0" y="-504"/>
            <a:ext cx="12191999" cy="92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839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DESIGN OF SHAFT BASED ON Minimum shear stress theory</a:t>
            </a:r>
            <a:endParaRPr lang="en-US" sz="3600" dirty="0"/>
          </a:p>
        </p:txBody>
      </p:sp>
      <p:sp>
        <p:nvSpPr>
          <p:cNvPr id="3" name="Content Placeholder 2"/>
          <p:cNvSpPr>
            <a:spLocks noGrp="1"/>
          </p:cNvSpPr>
          <p:nvPr>
            <p:ph idx="1"/>
          </p:nvPr>
        </p:nvSpPr>
        <p:spPr>
          <a:xfrm>
            <a:off x="0" y="2093976"/>
            <a:ext cx="12192000" cy="3781850"/>
          </a:xfrm>
        </p:spPr>
        <p:txBody>
          <a:bodyPr>
            <a:noAutofit/>
          </a:bodyPr>
          <a:lstStyle/>
          <a:p>
            <a:pPr marL="631825" indent="-631825" algn="just">
              <a:lnSpc>
                <a:spcPct val="150000"/>
              </a:lnSpc>
              <a:buNone/>
            </a:pPr>
            <a:r>
              <a:rPr lang="en-US" sz="2400" b="1" i="1" dirty="0" smtClean="0">
                <a:latin typeface="Times New Roman" panose="02020603050405020304" pitchFamily="18" charset="0"/>
                <a:cs typeface="Times New Roman" panose="02020603050405020304" pitchFamily="18" charset="0"/>
              </a:rPr>
              <a:t>Q.1. </a:t>
            </a:r>
            <a:r>
              <a:rPr lang="en-US" sz="2400" i="1" dirty="0" smtClean="0">
                <a:latin typeface="Times New Roman" panose="02020603050405020304" pitchFamily="18" charset="0"/>
                <a:cs typeface="Times New Roman" panose="02020603050405020304" pitchFamily="18" charset="0"/>
              </a:rPr>
              <a:t>The layout of an intermediate shaft of a gear box supporting two spur gears 	B and C is shown in figure below. The shaft is mounted on two bearings A and D. </a:t>
            </a:r>
            <a:r>
              <a:rPr lang="en-US" sz="2400" i="1" dirty="0" smtClean="0">
                <a:solidFill>
                  <a:srgbClr val="00B050"/>
                </a:solidFill>
                <a:latin typeface="Times New Roman" panose="02020603050405020304" pitchFamily="18" charset="0"/>
                <a:cs typeface="Times New Roman" panose="02020603050405020304" pitchFamily="18" charset="0"/>
              </a:rPr>
              <a:t>The pitch circle diameters of gears B and C are 900 and 600 mm</a:t>
            </a:r>
            <a:r>
              <a:rPr lang="en-US" sz="2400" i="1" dirty="0" smtClean="0">
                <a:latin typeface="Times New Roman" panose="02020603050405020304" pitchFamily="18" charset="0"/>
                <a:cs typeface="Times New Roman" panose="02020603050405020304" pitchFamily="18" charset="0"/>
              </a:rPr>
              <a:t> respectively. The material of the shaft is steel FeE 580 (</a:t>
            </a:r>
            <a:r>
              <a:rPr lang="en-US" sz="2400" i="1" dirty="0" err="1" smtClean="0">
                <a:solidFill>
                  <a:srgbClr val="00B050"/>
                </a:solidFill>
                <a:latin typeface="Times New Roman" panose="02020603050405020304" pitchFamily="18" charset="0"/>
                <a:cs typeface="Times New Roman" panose="02020603050405020304" pitchFamily="18" charset="0"/>
              </a:rPr>
              <a:t>S</a:t>
            </a:r>
            <a:r>
              <a:rPr lang="en-US" sz="2400" i="1" baseline="-25000" dirty="0" err="1" smtClean="0">
                <a:solidFill>
                  <a:srgbClr val="00B050"/>
                </a:solidFill>
                <a:latin typeface="Times New Roman" panose="02020603050405020304" pitchFamily="18" charset="0"/>
                <a:cs typeface="Times New Roman" panose="02020603050405020304" pitchFamily="18" charset="0"/>
              </a:rPr>
              <a:t>ut</a:t>
            </a:r>
            <a:r>
              <a:rPr lang="en-US" sz="2400" i="1" dirty="0" smtClean="0">
                <a:solidFill>
                  <a:srgbClr val="00B050"/>
                </a:solidFill>
                <a:latin typeface="Times New Roman" panose="02020603050405020304" pitchFamily="18" charset="0"/>
                <a:cs typeface="Times New Roman" panose="02020603050405020304" pitchFamily="18" charset="0"/>
              </a:rPr>
              <a:t> = 770 N/mm</a:t>
            </a:r>
            <a:r>
              <a:rPr lang="en-US" sz="2400" i="1" baseline="30000" dirty="0" smtClean="0">
                <a:solidFill>
                  <a:srgbClr val="00B050"/>
                </a:solidFill>
                <a:latin typeface="Times New Roman" panose="02020603050405020304" pitchFamily="18" charset="0"/>
                <a:cs typeface="Times New Roman" panose="02020603050405020304" pitchFamily="18" charset="0"/>
              </a:rPr>
              <a:t>2</a:t>
            </a:r>
            <a:r>
              <a:rPr lang="en-US" sz="2400" i="1" dirty="0" smtClean="0">
                <a:solidFill>
                  <a:srgbClr val="00B050"/>
                </a:solidFill>
                <a:latin typeface="Times New Roman" panose="02020603050405020304" pitchFamily="18" charset="0"/>
                <a:cs typeface="Times New Roman" panose="02020603050405020304" pitchFamily="18" charset="0"/>
              </a:rPr>
              <a:t> and </a:t>
            </a:r>
            <a:r>
              <a:rPr lang="en-US" sz="2400" i="1" dirty="0" err="1" smtClean="0">
                <a:solidFill>
                  <a:srgbClr val="00B050"/>
                </a:solidFill>
                <a:latin typeface="Times New Roman" panose="02020603050405020304" pitchFamily="18" charset="0"/>
                <a:cs typeface="Times New Roman" panose="02020603050405020304" pitchFamily="18" charset="0"/>
              </a:rPr>
              <a:t>S</a:t>
            </a:r>
            <a:r>
              <a:rPr lang="en-US" sz="2400" i="1" baseline="-25000" dirty="0" err="1" smtClean="0">
                <a:solidFill>
                  <a:srgbClr val="00B050"/>
                </a:solidFill>
                <a:latin typeface="Times New Roman" panose="02020603050405020304" pitchFamily="18" charset="0"/>
                <a:cs typeface="Times New Roman" panose="02020603050405020304" pitchFamily="18" charset="0"/>
              </a:rPr>
              <a:t>yt</a:t>
            </a:r>
            <a:r>
              <a:rPr lang="en-US" sz="2400" i="1" dirty="0" smtClean="0">
                <a:solidFill>
                  <a:srgbClr val="00B050"/>
                </a:solidFill>
                <a:latin typeface="Times New Roman" panose="02020603050405020304" pitchFamily="18" charset="0"/>
                <a:cs typeface="Times New Roman" panose="02020603050405020304" pitchFamily="18" charset="0"/>
              </a:rPr>
              <a:t> = 580 N/mm</a:t>
            </a:r>
            <a:r>
              <a:rPr lang="en-US" sz="2400" i="1" baseline="30000" dirty="0" smtClean="0">
                <a:solidFill>
                  <a:srgbClr val="00B050"/>
                </a:solidFill>
                <a:latin typeface="Times New Roman" panose="02020603050405020304" pitchFamily="18" charset="0"/>
                <a:cs typeface="Times New Roman" panose="02020603050405020304" pitchFamily="18" charset="0"/>
              </a:rPr>
              <a:t>2</a:t>
            </a:r>
            <a:r>
              <a:rPr lang="en-US" sz="2400" i="1" dirty="0" smtClean="0">
                <a:latin typeface="Times New Roman" panose="02020603050405020304" pitchFamily="18" charset="0"/>
                <a:cs typeface="Times New Roman" panose="02020603050405020304" pitchFamily="18" charset="0"/>
              </a:rPr>
              <a:t>). The factors </a:t>
            </a:r>
            <a:r>
              <a:rPr lang="en-US" sz="2400" i="1" dirty="0" smtClean="0">
                <a:solidFill>
                  <a:srgbClr val="00B050"/>
                </a:solidFill>
                <a:latin typeface="Times New Roman" panose="02020603050405020304" pitchFamily="18" charset="0"/>
                <a:cs typeface="Times New Roman" panose="02020603050405020304" pitchFamily="18" charset="0"/>
              </a:rPr>
              <a:t>k</a:t>
            </a:r>
            <a:r>
              <a:rPr lang="en-US" sz="2400" i="1" baseline="-25000" dirty="0" smtClean="0">
                <a:solidFill>
                  <a:srgbClr val="00B050"/>
                </a:solidFill>
                <a:latin typeface="Times New Roman" panose="02020603050405020304" pitchFamily="18" charset="0"/>
                <a:cs typeface="Times New Roman" panose="02020603050405020304" pitchFamily="18" charset="0"/>
              </a:rPr>
              <a:t>b</a:t>
            </a:r>
            <a:r>
              <a:rPr lang="en-US" sz="2400" i="1" dirty="0" smtClean="0">
                <a:latin typeface="Times New Roman" panose="02020603050405020304" pitchFamily="18" charset="0"/>
                <a:cs typeface="Times New Roman" panose="02020603050405020304" pitchFamily="18" charset="0"/>
              </a:rPr>
              <a:t> and </a:t>
            </a:r>
            <a:r>
              <a:rPr lang="en-US" sz="2400" i="1" dirty="0" err="1" smtClean="0">
                <a:solidFill>
                  <a:srgbClr val="00B050"/>
                </a:solidFill>
                <a:latin typeface="Times New Roman" panose="02020603050405020304" pitchFamily="18" charset="0"/>
                <a:cs typeface="Times New Roman" panose="02020603050405020304" pitchFamily="18" charset="0"/>
              </a:rPr>
              <a:t>k</a:t>
            </a:r>
            <a:r>
              <a:rPr lang="en-US" sz="2400" i="1" baseline="-25000" dirty="0" err="1" smtClean="0">
                <a:solidFill>
                  <a:srgbClr val="00B050"/>
                </a:solidFill>
                <a:latin typeface="Times New Roman" panose="02020603050405020304" pitchFamily="18" charset="0"/>
                <a:cs typeface="Times New Roman" panose="02020603050405020304" pitchFamily="18" charset="0"/>
              </a:rPr>
              <a:t>t</a:t>
            </a:r>
            <a:r>
              <a:rPr lang="en-US" sz="2400" i="1" dirty="0" smtClean="0">
                <a:solidFill>
                  <a:srgbClr val="00B050"/>
                </a:solidFill>
                <a:latin typeface="Times New Roman" panose="02020603050405020304" pitchFamily="18" charset="0"/>
                <a:cs typeface="Times New Roman" panose="02020603050405020304" pitchFamily="18" charset="0"/>
              </a:rPr>
              <a:t> of ASME code are 1.5 and 2.0</a:t>
            </a:r>
            <a:r>
              <a:rPr lang="en-US" sz="2400" i="1" dirty="0" smtClean="0">
                <a:latin typeface="Times New Roman" panose="02020603050405020304" pitchFamily="18" charset="0"/>
                <a:cs typeface="Times New Roman" panose="02020603050405020304" pitchFamily="18" charset="0"/>
              </a:rPr>
              <a:t> respectively. Determine the shaft diameter using the ASME code.</a:t>
            </a:r>
          </a:p>
          <a:p>
            <a:pPr marL="577850" indent="0" algn="just">
              <a:lnSpc>
                <a:spcPct val="150000"/>
              </a:lnSpc>
              <a:buNone/>
            </a:pPr>
            <a:r>
              <a:rPr lang="en-US" sz="2400" i="1" dirty="0" smtClean="0">
                <a:solidFill>
                  <a:srgbClr val="00B050"/>
                </a:solidFill>
                <a:latin typeface="Times New Roman" panose="02020603050405020304" pitchFamily="18" charset="0"/>
                <a:cs typeface="Times New Roman" panose="02020603050405020304" pitchFamily="18" charset="0"/>
              </a:rPr>
              <a:t>Assume that the gears are connected to the shaft by means of keys</a:t>
            </a:r>
            <a:r>
              <a:rPr lang="en-US" sz="2400" i="1" dirty="0" smtClean="0">
                <a:latin typeface="Times New Roman" panose="02020603050405020304" pitchFamily="18" charset="0"/>
                <a:cs typeface="Times New Roman" panose="02020603050405020304" pitchFamily="18" charset="0"/>
              </a:rPr>
              <a:t>.</a:t>
            </a:r>
            <a:endParaRPr lang="en-US" sz="24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A051228-77DD-4201-A999-04B140BD5692}" type="slidenum">
              <a:rPr lang="en-US" smtClean="0"/>
              <a:t>2</a:t>
            </a:fld>
            <a:endParaRPr lang="en-US"/>
          </a:p>
        </p:txBody>
      </p:sp>
    </p:spTree>
    <p:extLst>
      <p:ext uri="{BB962C8B-B14F-4D97-AF65-F5344CB8AC3E}">
        <p14:creationId xmlns:p14="http://schemas.microsoft.com/office/powerpoint/2010/main" val="1235810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Fatigue stress concentration (</a:t>
            </a:r>
            <a:r>
              <a:rPr lang="en-US" sz="3600" dirty="0" err="1" smtClean="0"/>
              <a:t>k</a:t>
            </a:r>
            <a:r>
              <a:rPr lang="en-US" sz="3600" baseline="-25000" dirty="0" err="1" smtClean="0"/>
              <a:t>f</a:t>
            </a:r>
            <a:r>
              <a:rPr lang="en-US" sz="3600" dirty="0" smtClean="0"/>
              <a:t> and </a:t>
            </a:r>
            <a:r>
              <a:rPr lang="en-US" sz="3600" dirty="0" err="1" smtClean="0"/>
              <a:t>k</a:t>
            </a:r>
            <a:r>
              <a:rPr lang="en-US" sz="3600" baseline="-25000" dirty="0" err="1" smtClean="0"/>
              <a:t>fs</a:t>
            </a:r>
            <a:r>
              <a:rPr lang="en-US" sz="3600" dirty="0" smtClean="0"/>
              <a:t>)</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20</a:t>
            </a:fld>
            <a:endParaRPr lang="en-US"/>
          </a:p>
        </p:txBody>
      </p:sp>
      <p:sp>
        <p:nvSpPr>
          <p:cNvPr id="3" name="Content Placeholder 2"/>
          <p:cNvSpPr>
            <a:spLocks noGrp="1"/>
          </p:cNvSpPr>
          <p:nvPr>
            <p:ph idx="1"/>
          </p:nvPr>
        </p:nvSpPr>
        <p:spPr>
          <a:xfrm>
            <a:off x="0" y="2121408"/>
            <a:ext cx="12192000" cy="4736592"/>
          </a:xfrm>
        </p:spPr>
        <p:txBody>
          <a:bodyPr/>
          <a:lstStyle/>
          <a:p>
            <a:pPr marL="0" indent="0" algn="ctr">
              <a:lnSpc>
                <a:spcPct val="150000"/>
              </a:lnSpc>
              <a:buNone/>
            </a:pPr>
            <a:r>
              <a:rPr lang="en-US" sz="2000" b="1" dirty="0" err="1" smtClean="0">
                <a:latin typeface="Cambria" panose="02040503050406030204" pitchFamily="18" charset="0"/>
              </a:rPr>
              <a:t>K</a:t>
            </a:r>
            <a:r>
              <a:rPr lang="en-US" sz="2000" b="1" baseline="-25000" dirty="0" err="1" smtClean="0">
                <a:latin typeface="Cambria" panose="02040503050406030204" pitchFamily="18" charset="0"/>
              </a:rPr>
              <a:t>f</a:t>
            </a:r>
            <a:r>
              <a:rPr lang="en-US" sz="2000" b="1" dirty="0" smtClean="0">
                <a:latin typeface="Cambria" panose="02040503050406030204" pitchFamily="18" charset="0"/>
              </a:rPr>
              <a:t> = 1 + q (</a:t>
            </a:r>
            <a:r>
              <a:rPr lang="en-US" b="1" dirty="0" err="1">
                <a:latin typeface="Cambria" panose="02040503050406030204" pitchFamily="18" charset="0"/>
              </a:rPr>
              <a:t>K</a:t>
            </a:r>
            <a:r>
              <a:rPr lang="en-US" sz="2000" b="1" baseline="-25000" dirty="0" err="1" smtClean="0">
                <a:latin typeface="Cambria" panose="02040503050406030204" pitchFamily="18" charset="0"/>
              </a:rPr>
              <a:t>t</a:t>
            </a:r>
            <a:r>
              <a:rPr lang="en-US" sz="2000" b="1" dirty="0" smtClean="0">
                <a:latin typeface="Cambria" panose="02040503050406030204" pitchFamily="18" charset="0"/>
              </a:rPr>
              <a:t> – 1)	&amp;	</a:t>
            </a:r>
            <a:r>
              <a:rPr lang="en-US" sz="2000" b="1" dirty="0" err="1" smtClean="0">
                <a:latin typeface="Cambria" panose="02040503050406030204" pitchFamily="18" charset="0"/>
              </a:rPr>
              <a:t>K</a:t>
            </a:r>
            <a:r>
              <a:rPr lang="en-US" sz="2000" b="1" baseline="-25000" dirty="0" err="1" smtClean="0">
                <a:latin typeface="Cambria" panose="02040503050406030204" pitchFamily="18" charset="0"/>
              </a:rPr>
              <a:t>fs</a:t>
            </a:r>
            <a:r>
              <a:rPr lang="en-US" sz="2000" b="1" dirty="0" smtClean="0">
                <a:latin typeface="Cambria" panose="02040503050406030204" pitchFamily="18" charset="0"/>
              </a:rPr>
              <a:t> = 1 + </a:t>
            </a:r>
            <a:r>
              <a:rPr lang="en-US" sz="2000" b="1" dirty="0" err="1" smtClean="0">
                <a:latin typeface="Cambria" panose="02040503050406030204" pitchFamily="18" charset="0"/>
              </a:rPr>
              <a:t>q</a:t>
            </a:r>
            <a:r>
              <a:rPr lang="en-US" sz="2000" b="1" baseline="-25000" dirty="0" err="1" smtClean="0">
                <a:latin typeface="Cambria" panose="02040503050406030204" pitchFamily="18" charset="0"/>
              </a:rPr>
              <a:t>s</a:t>
            </a:r>
            <a:r>
              <a:rPr lang="en-US" sz="2000" b="1" dirty="0" smtClean="0">
                <a:latin typeface="Cambria" panose="02040503050406030204" pitchFamily="18" charset="0"/>
              </a:rPr>
              <a:t> (</a:t>
            </a:r>
            <a:r>
              <a:rPr lang="en-US" sz="2000" b="1" dirty="0" err="1" smtClean="0">
                <a:latin typeface="Cambria" panose="02040503050406030204" pitchFamily="18" charset="0"/>
              </a:rPr>
              <a:t>K</a:t>
            </a:r>
            <a:r>
              <a:rPr lang="en-US" sz="2000" b="1" baseline="-25000" dirty="0" err="1" smtClean="0">
                <a:latin typeface="Cambria" panose="02040503050406030204" pitchFamily="18" charset="0"/>
              </a:rPr>
              <a:t>ts</a:t>
            </a:r>
            <a:r>
              <a:rPr lang="en-US" sz="2000" b="1" dirty="0" smtClean="0">
                <a:latin typeface="Cambria" panose="02040503050406030204" pitchFamily="18" charset="0"/>
              </a:rPr>
              <a:t> – 1)</a:t>
            </a:r>
          </a:p>
          <a:p>
            <a:pPr marL="0" indent="0">
              <a:lnSpc>
                <a:spcPct val="150000"/>
              </a:lnSpc>
              <a:buNone/>
            </a:pPr>
            <a:r>
              <a:rPr lang="en-US" sz="2000" dirty="0" smtClean="0">
                <a:latin typeface="Cambria" panose="02040503050406030204" pitchFamily="18" charset="0"/>
              </a:rPr>
              <a:t>						</a:t>
            </a:r>
            <a:r>
              <a:rPr lang="en-US" dirty="0" smtClean="0">
                <a:latin typeface="Cambria" panose="02040503050406030204" pitchFamily="18" charset="0"/>
              </a:rPr>
              <a:t>					 </a:t>
            </a:r>
          </a:p>
          <a:p>
            <a:pPr marL="0" indent="0">
              <a:lnSpc>
                <a:spcPct val="150000"/>
              </a:lnSpc>
              <a:buNone/>
            </a:pPr>
            <a:r>
              <a:rPr lang="en-US" dirty="0">
                <a:latin typeface="Cambria" panose="02040503050406030204" pitchFamily="18" charset="0"/>
              </a:rPr>
              <a:t>	</a:t>
            </a:r>
            <a:r>
              <a:rPr lang="en-US" dirty="0" smtClean="0">
                <a:latin typeface="Cambria" panose="02040503050406030204" pitchFamily="18" charset="0"/>
              </a:rPr>
              <a:t>								</a:t>
            </a:r>
            <a:endParaRPr lang="en-US" sz="2000" dirty="0" smtClean="0">
              <a:latin typeface="Cambria" panose="02040503050406030204" pitchFamily="18" charset="0"/>
            </a:endParaRPr>
          </a:p>
          <a:p>
            <a:pPr marL="0" indent="0">
              <a:lnSpc>
                <a:spcPct val="150000"/>
              </a:lnSpc>
              <a:buNone/>
            </a:pPr>
            <a:endParaRPr lang="en-US" sz="2000" dirty="0" smtClean="0">
              <a:latin typeface="Cambria" panose="02040503050406030204" pitchFamily="18" charset="0"/>
            </a:endParaRPr>
          </a:p>
          <a:p>
            <a:pPr marL="0" indent="0">
              <a:lnSpc>
                <a:spcPct val="150000"/>
              </a:lnSpc>
              <a:buNone/>
            </a:pPr>
            <a:endParaRPr lang="en-US" sz="2000" dirty="0">
              <a:latin typeface="Cambria" panose="02040503050406030204" pitchFamily="18"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0" y="4045757"/>
            <a:ext cx="5119861" cy="2809861"/>
          </a:xfrm>
          <a:prstGeom prst="rect">
            <a:avLst/>
          </a:prstGeom>
        </p:spPr>
      </p:pic>
      <p:sp>
        <p:nvSpPr>
          <p:cNvPr id="5" name="TextBox 4"/>
          <p:cNvSpPr txBox="1"/>
          <p:nvPr/>
        </p:nvSpPr>
        <p:spPr>
          <a:xfrm>
            <a:off x="116118" y="2908303"/>
            <a:ext cx="3856761" cy="923330"/>
          </a:xfrm>
          <a:prstGeom prst="rect">
            <a:avLst/>
          </a:prstGeom>
          <a:noFill/>
        </p:spPr>
        <p:txBody>
          <a:bodyPr wrap="none" rtlCol="0">
            <a:spAutoFit/>
          </a:bodyPr>
          <a:lstStyle/>
          <a:p>
            <a:r>
              <a:rPr lang="en-US" dirty="0">
                <a:solidFill>
                  <a:srgbClr val="0070C0"/>
                </a:solidFill>
                <a:latin typeface="Cambria" panose="02040503050406030204" pitchFamily="18" charset="0"/>
              </a:rPr>
              <a:t>For sharp fillet </a:t>
            </a:r>
            <a:r>
              <a:rPr lang="en-US" dirty="0" smtClean="0">
                <a:solidFill>
                  <a:srgbClr val="0070C0"/>
                </a:solidFill>
                <a:latin typeface="Cambria" panose="02040503050406030204" pitchFamily="18" charset="0"/>
              </a:rPr>
              <a:t>radius, refer Table 7-1</a:t>
            </a:r>
          </a:p>
          <a:p>
            <a:endParaRPr lang="en-US" dirty="0" smtClean="0"/>
          </a:p>
          <a:p>
            <a:r>
              <a:rPr lang="en-US" dirty="0" err="1">
                <a:latin typeface="Cambria" panose="02040503050406030204" pitchFamily="18" charset="0"/>
              </a:rPr>
              <a:t>K</a:t>
            </a:r>
            <a:r>
              <a:rPr lang="en-US" baseline="-25000" dirty="0" err="1">
                <a:latin typeface="Cambria" panose="02040503050406030204" pitchFamily="18" charset="0"/>
              </a:rPr>
              <a:t>t</a:t>
            </a:r>
            <a:r>
              <a:rPr lang="en-US" dirty="0">
                <a:latin typeface="Cambria" panose="02040503050406030204" pitchFamily="18" charset="0"/>
              </a:rPr>
              <a:t> = </a:t>
            </a:r>
            <a:r>
              <a:rPr lang="en-US" dirty="0">
                <a:solidFill>
                  <a:srgbClr val="FF0000"/>
                </a:solidFill>
                <a:latin typeface="Cambria" panose="02040503050406030204" pitchFamily="18" charset="0"/>
              </a:rPr>
              <a:t>2.7</a:t>
            </a:r>
            <a:r>
              <a:rPr lang="en-US" dirty="0">
                <a:latin typeface="Cambria" panose="02040503050406030204" pitchFamily="18" charset="0"/>
              </a:rPr>
              <a:t>  and </a:t>
            </a:r>
            <a:r>
              <a:rPr lang="en-US" dirty="0" err="1">
                <a:latin typeface="Cambria" panose="02040503050406030204" pitchFamily="18" charset="0"/>
              </a:rPr>
              <a:t>K</a:t>
            </a:r>
            <a:r>
              <a:rPr lang="en-US" baseline="-25000" dirty="0" err="1">
                <a:latin typeface="Cambria" panose="02040503050406030204" pitchFamily="18" charset="0"/>
              </a:rPr>
              <a:t>ts</a:t>
            </a:r>
            <a:r>
              <a:rPr lang="en-US" dirty="0">
                <a:latin typeface="Cambria" panose="02040503050406030204" pitchFamily="18" charset="0"/>
              </a:rPr>
              <a:t> = </a:t>
            </a:r>
            <a:r>
              <a:rPr lang="en-US" dirty="0">
                <a:solidFill>
                  <a:srgbClr val="FF0000"/>
                </a:solidFill>
                <a:latin typeface="Cambria" panose="02040503050406030204" pitchFamily="18" charset="0"/>
              </a:rPr>
              <a:t>2.2</a:t>
            </a:r>
            <a:endParaRPr lang="en-US" dirty="0"/>
          </a:p>
        </p:txBody>
      </p:sp>
      <p:sp>
        <p:nvSpPr>
          <p:cNvPr id="7" name="TextBox 6"/>
          <p:cNvSpPr txBox="1"/>
          <p:nvPr/>
        </p:nvSpPr>
        <p:spPr>
          <a:xfrm>
            <a:off x="8331201" y="2908303"/>
            <a:ext cx="3860800" cy="3416320"/>
          </a:xfrm>
          <a:prstGeom prst="rect">
            <a:avLst/>
          </a:prstGeom>
          <a:noFill/>
        </p:spPr>
        <p:txBody>
          <a:bodyPr wrap="square" rtlCol="0">
            <a:spAutoFit/>
          </a:bodyPr>
          <a:lstStyle/>
          <a:p>
            <a:r>
              <a:rPr lang="en-US" dirty="0">
                <a:solidFill>
                  <a:srgbClr val="0070C0"/>
                </a:solidFill>
                <a:latin typeface="Cambria" panose="02040503050406030204" pitchFamily="18" charset="0"/>
              </a:rPr>
              <a:t>For </a:t>
            </a:r>
            <a:r>
              <a:rPr lang="en-US" dirty="0" smtClean="0">
                <a:solidFill>
                  <a:srgbClr val="0070C0"/>
                </a:solidFill>
                <a:latin typeface="Cambria" panose="02040503050406030204" pitchFamily="18" charset="0"/>
              </a:rPr>
              <a:t>notch-sensitivity factor</a:t>
            </a:r>
          </a:p>
          <a:p>
            <a:endParaRPr lang="en-US" dirty="0" smtClean="0"/>
          </a:p>
          <a:p>
            <a:r>
              <a:rPr lang="en-US" dirty="0" smtClean="0">
                <a:latin typeface="Cambria" panose="02040503050406030204" pitchFamily="18" charset="0"/>
              </a:rPr>
              <a:t>Since fillet radius is not given;</a:t>
            </a:r>
          </a:p>
          <a:p>
            <a:r>
              <a:rPr lang="en-US" dirty="0" smtClean="0">
                <a:latin typeface="Cambria" panose="02040503050406030204" pitchFamily="18" charset="0"/>
              </a:rPr>
              <a:t>Initially, let us assume</a:t>
            </a:r>
          </a:p>
          <a:p>
            <a:endParaRPr lang="en-US" dirty="0">
              <a:latin typeface="Cambria" panose="02040503050406030204" pitchFamily="18" charset="0"/>
            </a:endParaRPr>
          </a:p>
          <a:p>
            <a:r>
              <a:rPr lang="en-US" dirty="0" smtClean="0">
                <a:latin typeface="Cambria" panose="02040503050406030204" pitchFamily="18" charset="0"/>
              </a:rPr>
              <a:t>q = </a:t>
            </a:r>
            <a:r>
              <a:rPr lang="en-US" dirty="0">
                <a:solidFill>
                  <a:srgbClr val="FF0000"/>
                </a:solidFill>
                <a:latin typeface="Cambria" panose="02040503050406030204" pitchFamily="18" charset="0"/>
              </a:rPr>
              <a:t>0.8</a:t>
            </a:r>
            <a:r>
              <a:rPr lang="en-US" dirty="0" smtClean="0">
                <a:latin typeface="Cambria" panose="02040503050406030204" pitchFamily="18" charset="0"/>
              </a:rPr>
              <a:t>  </a:t>
            </a:r>
            <a:r>
              <a:rPr lang="en-US" dirty="0">
                <a:latin typeface="Cambria" panose="02040503050406030204" pitchFamily="18" charset="0"/>
              </a:rPr>
              <a:t>and </a:t>
            </a:r>
            <a:r>
              <a:rPr lang="en-US" dirty="0" err="1">
                <a:latin typeface="Cambria" panose="02040503050406030204" pitchFamily="18" charset="0"/>
              </a:rPr>
              <a:t>q</a:t>
            </a:r>
            <a:r>
              <a:rPr lang="en-US" baseline="-25000" dirty="0" err="1" smtClean="0">
                <a:latin typeface="Cambria" panose="02040503050406030204" pitchFamily="18" charset="0"/>
              </a:rPr>
              <a:t>s</a:t>
            </a:r>
            <a:r>
              <a:rPr lang="en-US" dirty="0" smtClean="0">
                <a:latin typeface="Cambria" panose="02040503050406030204" pitchFamily="18" charset="0"/>
              </a:rPr>
              <a:t> </a:t>
            </a:r>
            <a:r>
              <a:rPr lang="en-US" dirty="0">
                <a:latin typeface="Cambria" panose="02040503050406030204" pitchFamily="18" charset="0"/>
              </a:rPr>
              <a:t>= </a:t>
            </a:r>
            <a:r>
              <a:rPr lang="en-US" dirty="0" smtClean="0">
                <a:solidFill>
                  <a:srgbClr val="FF0000"/>
                </a:solidFill>
                <a:latin typeface="Cambria" panose="02040503050406030204" pitchFamily="18" charset="0"/>
              </a:rPr>
              <a:t>0.9</a:t>
            </a:r>
          </a:p>
          <a:p>
            <a:endParaRPr lang="en-US" dirty="0" smtClean="0">
              <a:solidFill>
                <a:srgbClr val="FF0000"/>
              </a:solidFill>
              <a:latin typeface="Cambria" panose="02040503050406030204" pitchFamily="18" charset="0"/>
            </a:endParaRPr>
          </a:p>
          <a:p>
            <a:r>
              <a:rPr lang="en-US" i="1" dirty="0" smtClean="0">
                <a:latin typeface="Cambria" panose="02040503050406030204" pitchFamily="18" charset="0"/>
              </a:rPr>
              <a:t>Note: </a:t>
            </a:r>
          </a:p>
          <a:p>
            <a:r>
              <a:rPr lang="en-US" i="1" dirty="0" smtClean="0">
                <a:solidFill>
                  <a:srgbClr val="FF0000"/>
                </a:solidFill>
                <a:latin typeface="Cambria" panose="02040503050406030204" pitchFamily="18" charset="0"/>
              </a:rPr>
              <a:t>You can assume any value of q and </a:t>
            </a:r>
            <a:r>
              <a:rPr lang="en-US" i="1" dirty="0" err="1" smtClean="0">
                <a:solidFill>
                  <a:srgbClr val="FF0000"/>
                </a:solidFill>
                <a:latin typeface="Cambria" panose="02040503050406030204" pitchFamily="18" charset="0"/>
              </a:rPr>
              <a:t>q</a:t>
            </a:r>
            <a:r>
              <a:rPr lang="en-US" i="1" baseline="-25000" dirty="0" err="1" smtClean="0">
                <a:solidFill>
                  <a:srgbClr val="FF0000"/>
                </a:solidFill>
                <a:latin typeface="Cambria" panose="02040503050406030204" pitchFamily="18" charset="0"/>
              </a:rPr>
              <a:t>s</a:t>
            </a:r>
            <a:r>
              <a:rPr lang="en-US" i="1" dirty="0" smtClean="0">
                <a:solidFill>
                  <a:srgbClr val="FF0000"/>
                </a:solidFill>
                <a:latin typeface="Cambria" panose="02040503050406030204" pitchFamily="18" charset="0"/>
              </a:rPr>
              <a:t>.</a:t>
            </a:r>
            <a:endParaRPr lang="en-US" i="1" dirty="0">
              <a:solidFill>
                <a:srgbClr val="FF0000"/>
              </a:solidFill>
              <a:latin typeface="Cambria" panose="02040503050406030204" pitchFamily="18" charset="0"/>
            </a:endParaRPr>
          </a:p>
          <a:p>
            <a:pPr algn="ctr"/>
            <a:endParaRPr lang="en-US" i="1" dirty="0" smtClean="0">
              <a:solidFill>
                <a:srgbClr val="00B050"/>
              </a:solidFill>
              <a:latin typeface="Cambria" panose="02040503050406030204" pitchFamily="18" charset="0"/>
            </a:endParaRPr>
          </a:p>
          <a:p>
            <a:pPr algn="ctr"/>
            <a:r>
              <a:rPr lang="en-US" i="1" dirty="0" smtClean="0">
                <a:solidFill>
                  <a:srgbClr val="00B050"/>
                </a:solidFill>
                <a:latin typeface="Cambria" panose="02040503050406030204" pitchFamily="18" charset="0"/>
              </a:rPr>
              <a:t>(Later these can be checked once fillet radius is determined)</a:t>
            </a:r>
            <a:endParaRPr lang="en-US" i="1" dirty="0">
              <a:solidFill>
                <a:srgbClr val="00B050"/>
              </a:solidFill>
            </a:endParaRPr>
          </a:p>
        </p:txBody>
      </p:sp>
      <p:sp>
        <p:nvSpPr>
          <p:cNvPr id="8" name="TextBox 7"/>
          <p:cNvSpPr txBox="1"/>
          <p:nvPr/>
        </p:nvSpPr>
        <p:spPr>
          <a:xfrm>
            <a:off x="4504844" y="3185302"/>
            <a:ext cx="3536070" cy="369332"/>
          </a:xfrm>
          <a:prstGeom prst="rect">
            <a:avLst/>
          </a:prstGeom>
          <a:noFill/>
        </p:spPr>
        <p:txBody>
          <a:bodyPr wrap="square" rtlCol="0">
            <a:spAutoFit/>
          </a:bodyPr>
          <a:lstStyle/>
          <a:p>
            <a:pPr algn="ctr"/>
            <a:r>
              <a:rPr lang="en-US" b="1" dirty="0" err="1" smtClean="0">
                <a:latin typeface="Cambria" panose="02040503050406030204" pitchFamily="18" charset="0"/>
              </a:rPr>
              <a:t>K</a:t>
            </a:r>
            <a:r>
              <a:rPr lang="en-US" b="1" baseline="-25000" dirty="0" err="1" smtClean="0">
                <a:latin typeface="Cambria" panose="02040503050406030204" pitchFamily="18" charset="0"/>
              </a:rPr>
              <a:t>f</a:t>
            </a:r>
            <a:r>
              <a:rPr lang="en-US" b="1" dirty="0" smtClean="0">
                <a:latin typeface="Cambria" panose="02040503050406030204" pitchFamily="18" charset="0"/>
              </a:rPr>
              <a:t> =</a:t>
            </a:r>
            <a:r>
              <a:rPr lang="en-US" b="1" dirty="0" smtClean="0">
                <a:solidFill>
                  <a:srgbClr val="00B050"/>
                </a:solidFill>
                <a:latin typeface="Cambria" panose="02040503050406030204" pitchFamily="18" charset="0"/>
              </a:rPr>
              <a:t> 2.4</a:t>
            </a:r>
            <a:r>
              <a:rPr lang="en-US" b="1" dirty="0">
                <a:solidFill>
                  <a:srgbClr val="00B050"/>
                </a:solidFill>
                <a:latin typeface="Cambria" panose="02040503050406030204" pitchFamily="18" charset="0"/>
              </a:rPr>
              <a:t>	</a:t>
            </a:r>
            <a:r>
              <a:rPr lang="en-US" b="1" dirty="0" smtClean="0">
                <a:solidFill>
                  <a:srgbClr val="00B050"/>
                </a:solidFill>
                <a:latin typeface="Cambria" panose="02040503050406030204" pitchFamily="18" charset="0"/>
              </a:rPr>
              <a:t>   </a:t>
            </a:r>
            <a:r>
              <a:rPr lang="en-US" b="1" dirty="0" smtClean="0">
                <a:solidFill>
                  <a:srgbClr val="002060"/>
                </a:solidFill>
                <a:latin typeface="Cambria" panose="02040503050406030204" pitchFamily="18" charset="0"/>
              </a:rPr>
              <a:t>&amp;</a:t>
            </a:r>
            <a:r>
              <a:rPr lang="en-US" b="1" dirty="0" smtClean="0">
                <a:solidFill>
                  <a:srgbClr val="00B050"/>
                </a:solidFill>
                <a:latin typeface="Cambria" panose="02040503050406030204" pitchFamily="18" charset="0"/>
              </a:rPr>
              <a:t>      </a:t>
            </a:r>
            <a:r>
              <a:rPr lang="en-US" b="1" dirty="0" err="1" smtClean="0">
                <a:latin typeface="Cambria" panose="02040503050406030204" pitchFamily="18" charset="0"/>
              </a:rPr>
              <a:t>K</a:t>
            </a:r>
            <a:r>
              <a:rPr lang="en-US" b="1" baseline="-25000" dirty="0" err="1" smtClean="0">
                <a:latin typeface="Cambria" panose="02040503050406030204" pitchFamily="18" charset="0"/>
              </a:rPr>
              <a:t>fs</a:t>
            </a:r>
            <a:r>
              <a:rPr lang="en-US" b="1" dirty="0" smtClean="0">
                <a:latin typeface="Cambria" panose="02040503050406030204" pitchFamily="18" charset="0"/>
              </a:rPr>
              <a:t> =</a:t>
            </a:r>
            <a:r>
              <a:rPr lang="en-US" b="1" dirty="0" smtClean="0">
                <a:solidFill>
                  <a:srgbClr val="00B050"/>
                </a:solidFill>
                <a:latin typeface="Cambria" panose="02040503050406030204" pitchFamily="18" charset="0"/>
              </a:rPr>
              <a:t> 2.1</a:t>
            </a:r>
            <a:endParaRPr lang="en-US" b="1" dirty="0">
              <a:solidFill>
                <a:srgbClr val="00B050"/>
              </a:solidFill>
              <a:latin typeface="Cambria" panose="02040503050406030204" pitchFamily="18" charset="0"/>
            </a:endParaRPr>
          </a:p>
        </p:txBody>
      </p:sp>
      <p:sp>
        <p:nvSpPr>
          <p:cNvPr id="10" name="Rectangle 9">
            <a:hlinkClick r:id="rId4" action="ppaction://hlinksldjump"/>
          </p:cNvPr>
          <p:cNvSpPr/>
          <p:nvPr/>
        </p:nvSpPr>
        <p:spPr>
          <a:xfrm>
            <a:off x="0" y="-504"/>
            <a:ext cx="12191999" cy="92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7496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wipe(down)">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wipe(down)">
                                      <p:cBhvr>
                                        <p:cTn id="32" dur="500"/>
                                        <p:tgtEl>
                                          <p:spTgt spid="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wipe(down)">
                                      <p:cBhvr>
                                        <p:cTn id="37" dur="500"/>
                                        <p:tgtEl>
                                          <p:spTgt spid="7">
                                            <p:txEl>
                                              <p:pRg st="3" end="3"/>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7">
                                            <p:txEl>
                                              <p:pRg st="5" end="5"/>
                                            </p:txEl>
                                          </p:spTgt>
                                        </p:tgtEl>
                                        <p:attrNameLst>
                                          <p:attrName>style.visibility</p:attrName>
                                        </p:attrNameLst>
                                      </p:cBhvr>
                                      <p:to>
                                        <p:strVal val="visible"/>
                                      </p:to>
                                    </p:set>
                                    <p:animEffect transition="in" filter="wipe(down)">
                                      <p:cBhvr>
                                        <p:cTn id="40" dur="500"/>
                                        <p:tgtEl>
                                          <p:spTgt spid="7">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Effect transition="in" filter="wipe(down)">
                                      <p:cBhvr>
                                        <p:cTn id="45" dur="500"/>
                                        <p:tgtEl>
                                          <p:spTgt spid="7">
                                            <p:txEl>
                                              <p:pRg st="7" end="7"/>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7">
                                            <p:txEl>
                                              <p:pRg st="8" end="8"/>
                                            </p:txEl>
                                          </p:spTgt>
                                        </p:tgtEl>
                                        <p:attrNameLst>
                                          <p:attrName>style.visibility</p:attrName>
                                        </p:attrNameLst>
                                      </p:cBhvr>
                                      <p:to>
                                        <p:strVal val="visible"/>
                                      </p:to>
                                    </p:set>
                                    <p:animEffect transition="in" filter="wipe(down)">
                                      <p:cBhvr>
                                        <p:cTn id="48" dur="500"/>
                                        <p:tgtEl>
                                          <p:spTgt spid="7">
                                            <p:txEl>
                                              <p:pRg st="8" end="8"/>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animEffect transition="in" filter="wipe(down)">
                                      <p:cBhvr>
                                        <p:cTn id="51" dur="500"/>
                                        <p:tgtEl>
                                          <p:spTgt spid="7">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wipe(down)">
                                      <p:cBhvr>
                                        <p:cTn id="5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484632"/>
                <a:ext cx="12192000" cy="1609344"/>
              </a:xfrm>
            </p:spPr>
            <p:txBody>
              <a:bodyPr>
                <a:normAutofit/>
              </a:bodyPr>
              <a:lstStyle/>
              <a:p>
                <a:pPr algn="ctr"/>
                <a:r>
                  <a:rPr lang="en-US" sz="3600" dirty="0" smtClean="0"/>
                  <a:t>Von-</a:t>
                </a:r>
                <a:r>
                  <a:rPr lang="en-US" sz="3600" dirty="0" err="1" smtClean="0"/>
                  <a:t>mises</a:t>
                </a:r>
                <a:r>
                  <a:rPr lang="en-US" sz="3600" dirty="0" smtClean="0"/>
                  <a:t> stress </a:t>
                </a:r>
                <a:r>
                  <a:rPr lang="en-US" sz="3600" dirty="0"/>
                  <a:t>(</a:t>
                </a:r>
                <a14:m>
                  <m:oMath xmlns:m="http://schemas.openxmlformats.org/officeDocument/2006/math">
                    <m:sSubSup>
                      <m:sSubSupPr>
                        <m:ctrlPr>
                          <a:rPr lang="en-US" sz="3600" i="1">
                            <a:latin typeface="Cambria Math" panose="02040503050406030204" pitchFamily="18" charset="0"/>
                          </a:rPr>
                        </m:ctrlPr>
                      </m:sSubSupPr>
                      <m:e>
                        <m:r>
                          <a:rPr lang="en-US" sz="3600">
                            <a:latin typeface="Cambria Math" panose="02040503050406030204" pitchFamily="18" charset="0"/>
                          </a:rPr>
                          <m:t>𝜎</m:t>
                        </m:r>
                      </m:e>
                      <m:sub>
                        <m:r>
                          <a:rPr lang="en-US" sz="3600" b="0" i="1" smtClean="0">
                            <a:latin typeface="Cambria Math" panose="02040503050406030204" pitchFamily="18" charset="0"/>
                          </a:rPr>
                          <m:t>𝑎</m:t>
                        </m:r>
                      </m:sub>
                      <m:sup>
                        <m:r>
                          <a:rPr lang="en-US" sz="3600" i="1">
                            <a:latin typeface="Cambria Math" panose="02040503050406030204" pitchFamily="18" charset="0"/>
                          </a:rPr>
                          <m:t>′</m:t>
                        </m:r>
                      </m:sup>
                    </m:sSubSup>
                    <m:r>
                      <a:rPr lang="en-US" sz="3600" b="0" i="1" smtClean="0">
                        <a:latin typeface="Cambria Math" panose="02040503050406030204" pitchFamily="18" charset="0"/>
                      </a:rPr>
                      <m:t>  </m:t>
                    </m:r>
                    <m:r>
                      <a:rPr lang="en-US" sz="3600">
                        <a:latin typeface="Cambria Math" panose="02040503050406030204" pitchFamily="18" charset="0"/>
                      </a:rPr>
                      <m:t>&amp;  </m:t>
                    </m:r>
                    <m:sSubSup>
                      <m:sSubSupPr>
                        <m:ctrlPr>
                          <a:rPr lang="en-US" sz="3600" b="0" i="1">
                            <a:latin typeface="Cambria Math" panose="02040503050406030204" pitchFamily="18" charset="0"/>
                          </a:rPr>
                        </m:ctrlPr>
                      </m:sSubSupPr>
                      <m:e>
                        <m:r>
                          <a:rPr lang="en-US" sz="3600">
                            <a:latin typeface="Cambria Math" panose="02040503050406030204" pitchFamily="18" charset="0"/>
                          </a:rPr>
                          <m:t>𝜎</m:t>
                        </m:r>
                      </m:e>
                      <m:sub>
                        <m:r>
                          <a:rPr lang="en-US" sz="3600">
                            <a:latin typeface="Cambria Math" panose="02040503050406030204" pitchFamily="18" charset="0"/>
                          </a:rPr>
                          <m:t>𝑚</m:t>
                        </m:r>
                      </m:sub>
                      <m:sup>
                        <m:r>
                          <a:rPr lang="en-US" sz="3600" i="1">
                            <a:latin typeface="Cambria Math" panose="02040503050406030204" pitchFamily="18" charset="0"/>
                          </a:rPr>
                          <m:t>′</m:t>
                        </m:r>
                      </m:sup>
                    </m:sSubSup>
                  </m:oMath>
                </a14:m>
                <a:r>
                  <a:rPr lang="en-US" sz="3600" dirty="0"/>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484632"/>
                <a:ext cx="12192000" cy="1609344"/>
              </a:xfrm>
              <a:blipFill rotWithShape="0">
                <a:blip r:embed="rId2"/>
                <a:stretch>
                  <a:fillRect/>
                </a:stretch>
              </a:blipFill>
            </p:spPr>
            <p:txBody>
              <a:bodyPr/>
              <a:lstStyle/>
              <a:p>
                <a:r>
                  <a:rPr lang="en-US">
                    <a:noFill/>
                  </a:rPr>
                  <a:t> </a:t>
                </a:r>
              </a:p>
            </p:txBody>
          </p:sp>
        </mc:Fallback>
      </mc:AlternateContent>
      <p:sp>
        <p:nvSpPr>
          <p:cNvPr id="9" name="Slide Number Placeholder 8"/>
          <p:cNvSpPr>
            <a:spLocks noGrp="1"/>
          </p:cNvSpPr>
          <p:nvPr>
            <p:ph type="sldNum" sz="quarter" idx="12"/>
          </p:nvPr>
        </p:nvSpPr>
        <p:spPr/>
        <p:txBody>
          <a:bodyPr/>
          <a:lstStyle/>
          <a:p>
            <a:fld id="{5A051228-77DD-4201-A999-04B140BD5692}" type="slidenum">
              <a:rPr lang="en-US" smtClean="0"/>
              <a:t>21</a:t>
            </a:fld>
            <a:endParaRPr lang="en-US"/>
          </a:p>
        </p:txBody>
      </p:sp>
      <p:sp>
        <p:nvSpPr>
          <p:cNvPr id="3" name="Content Placeholder 2"/>
          <p:cNvSpPr>
            <a:spLocks noGrp="1"/>
          </p:cNvSpPr>
          <p:nvPr>
            <p:ph idx="1"/>
          </p:nvPr>
        </p:nvSpPr>
        <p:spPr>
          <a:xfrm>
            <a:off x="0" y="2121408"/>
            <a:ext cx="12192000" cy="4736592"/>
          </a:xfrm>
        </p:spPr>
        <p:txBody>
          <a:bodyPr/>
          <a:lstStyle/>
          <a:p>
            <a:pPr marL="0" indent="0">
              <a:lnSpc>
                <a:spcPct val="150000"/>
              </a:lnSpc>
              <a:buNone/>
            </a:pPr>
            <a:r>
              <a:rPr lang="en-US" sz="2000" dirty="0" smtClean="0">
                <a:latin typeface="Cambria" panose="02040503050406030204" pitchFamily="18" charset="0"/>
              </a:rPr>
              <a:t>						</a:t>
            </a:r>
            <a:r>
              <a:rPr lang="en-US" dirty="0" smtClean="0">
                <a:latin typeface="Cambria" panose="02040503050406030204" pitchFamily="18" charset="0"/>
              </a:rPr>
              <a:t>					 </a:t>
            </a:r>
          </a:p>
          <a:p>
            <a:pPr marL="0" indent="0">
              <a:lnSpc>
                <a:spcPct val="150000"/>
              </a:lnSpc>
              <a:buNone/>
            </a:pPr>
            <a:r>
              <a:rPr lang="en-US" dirty="0">
                <a:latin typeface="Cambria" panose="02040503050406030204" pitchFamily="18" charset="0"/>
              </a:rPr>
              <a:t>	</a:t>
            </a:r>
            <a:r>
              <a:rPr lang="en-US" dirty="0" smtClean="0">
                <a:latin typeface="Cambria" panose="02040503050406030204" pitchFamily="18" charset="0"/>
              </a:rPr>
              <a:t>								</a:t>
            </a:r>
            <a:endParaRPr lang="en-US" sz="2000" dirty="0" smtClean="0">
              <a:latin typeface="Cambria" panose="02040503050406030204" pitchFamily="18" charset="0"/>
            </a:endParaRPr>
          </a:p>
          <a:p>
            <a:pPr marL="0" indent="0">
              <a:lnSpc>
                <a:spcPct val="150000"/>
              </a:lnSpc>
              <a:buNone/>
            </a:pPr>
            <a:endParaRPr lang="en-US" sz="2000" dirty="0" smtClean="0">
              <a:latin typeface="Cambria" panose="02040503050406030204" pitchFamily="18" charset="0"/>
            </a:endParaRPr>
          </a:p>
          <a:p>
            <a:pPr marL="0" indent="0">
              <a:lnSpc>
                <a:spcPct val="150000"/>
              </a:lnSpc>
              <a:buNone/>
            </a:pPr>
            <a:endParaRPr lang="en-US" sz="2000"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3556000" y="4305038"/>
                <a:ext cx="5080000" cy="2069541"/>
              </a:xfrm>
              <a:prstGeom prst="rect">
                <a:avLst/>
              </a:prstGeom>
              <a:noFill/>
            </p:spPr>
            <p:txBody>
              <a:bodyPr wrap="square" rtlCol="0">
                <a:spAutoFit/>
              </a:bodyPr>
              <a:lstStyle/>
              <a:p>
                <a:pPr algn="ctr"/>
                <a:r>
                  <a:rPr lang="en-US" dirty="0" smtClean="0">
                    <a:solidFill>
                      <a:srgbClr val="0070C0"/>
                    </a:solidFill>
                  </a:rPr>
                  <a:t>From above equations, we have</a:t>
                </a:r>
              </a:p>
              <a:p>
                <a:pPr algn="ctr"/>
                <a:endParaRPr lang="en-US" dirty="0">
                  <a:solidFill>
                    <a:srgbClr val="00B050"/>
                  </a:solidFill>
                </a:endParaRPr>
              </a:p>
              <a:p>
                <a:pPr algn="ctr"/>
                <a14:m>
                  <m:oMath xmlns:m="http://schemas.openxmlformats.org/officeDocument/2006/math">
                    <m:sSubSup>
                      <m:sSubSupPr>
                        <m:ctrlPr>
                          <a:rPr lang="en-US" sz="2400" i="1">
                            <a:latin typeface="Cambria Math" panose="02040503050406030204" pitchFamily="18" charset="0"/>
                          </a:rPr>
                        </m:ctrlPr>
                      </m:sSubSupPr>
                      <m:e>
                        <m:r>
                          <a:rPr lang="en-US" sz="2400">
                            <a:latin typeface="Cambria Math" panose="02040503050406030204" pitchFamily="18" charset="0"/>
                          </a:rPr>
                          <m:t>𝜎</m:t>
                        </m:r>
                      </m:e>
                      <m:sub>
                        <m:r>
                          <a:rPr lang="en-US" sz="2400" i="1">
                            <a:latin typeface="Cambria Math" panose="02040503050406030204" pitchFamily="18" charset="0"/>
                          </a:rPr>
                          <m:t>𝑎</m:t>
                        </m:r>
                      </m:sub>
                      <m:sup>
                        <m:r>
                          <a:rPr lang="en-US" sz="2400" i="1">
                            <a:latin typeface="Cambria Math" panose="02040503050406030204" pitchFamily="18" charset="0"/>
                          </a:rPr>
                          <m:t>′</m:t>
                        </m:r>
                      </m:sup>
                    </m:sSubSup>
                  </m:oMath>
                </a14:m>
                <a:r>
                  <a:rPr lang="en-US" sz="2400" dirty="0" smtClean="0">
                    <a:solidFill>
                      <a:srgbClr val="00B050"/>
                    </a:solidFill>
                  </a:rPr>
                  <a:t> </a:t>
                </a:r>
                <a:r>
                  <a:rPr lang="en-US" sz="2400" dirty="0" smtClean="0"/>
                  <a:t>=</a:t>
                </a:r>
                <a:r>
                  <a:rPr lang="en-US" sz="2400" dirty="0" smtClean="0">
                    <a:solidFill>
                      <a:srgbClr val="FF0000"/>
                    </a:solidFill>
                  </a:rPr>
                  <a:t> </a:t>
                </a:r>
                <a14:m>
                  <m:oMath xmlns:m="http://schemas.openxmlformats.org/officeDocument/2006/math">
                    <m:f>
                      <m:fPr>
                        <m:ctrlPr>
                          <a:rPr lang="en-US" sz="2400" i="1" smtClean="0">
                            <a:solidFill>
                              <a:srgbClr val="FF0000"/>
                            </a:solidFill>
                            <a:latin typeface="Cambria Math" panose="02040503050406030204" pitchFamily="18" charset="0"/>
                          </a:rPr>
                        </m:ctrlPr>
                      </m:fPr>
                      <m:num>
                        <m:r>
                          <a:rPr lang="en-US" sz="2400" b="0" i="1" smtClean="0">
                            <a:solidFill>
                              <a:srgbClr val="FF0000"/>
                            </a:solidFill>
                            <a:latin typeface="Cambria Math" panose="02040503050406030204" pitchFamily="18" charset="0"/>
                          </a:rPr>
                          <m:t>11793.58</m:t>
                        </m:r>
                      </m:num>
                      <m:den>
                        <m:sSup>
                          <m:sSupPr>
                            <m:ctrlPr>
                              <a:rPr lang="en-US" sz="2400" i="1" smtClean="0">
                                <a:solidFill>
                                  <a:srgbClr val="FF0000"/>
                                </a:solidFill>
                                <a:latin typeface="Cambria Math" panose="02040503050406030204" pitchFamily="18" charset="0"/>
                              </a:rPr>
                            </m:ctrlPr>
                          </m:sSupPr>
                          <m:e>
                            <m:r>
                              <a:rPr lang="en-US" sz="2400" b="0" i="1" smtClean="0">
                                <a:solidFill>
                                  <a:srgbClr val="FF0000"/>
                                </a:solidFill>
                                <a:latin typeface="Cambria Math" panose="02040503050406030204" pitchFamily="18" charset="0"/>
                              </a:rPr>
                              <m:t>𝑑</m:t>
                            </m:r>
                          </m:e>
                          <m:sup>
                            <m:r>
                              <a:rPr lang="en-US" sz="2400" b="0" i="1" smtClean="0">
                                <a:solidFill>
                                  <a:srgbClr val="FF0000"/>
                                </a:solidFill>
                                <a:latin typeface="Cambria Math" panose="02040503050406030204" pitchFamily="18" charset="0"/>
                              </a:rPr>
                              <m:t>3</m:t>
                            </m:r>
                          </m:sup>
                        </m:sSup>
                      </m:den>
                    </m:f>
                  </m:oMath>
                </a14:m>
                <a:endParaRPr lang="en-US" sz="2400" dirty="0" smtClean="0">
                  <a:solidFill>
                    <a:srgbClr val="00B050"/>
                  </a:solidFill>
                </a:endParaRPr>
              </a:p>
              <a:p>
                <a:pPr algn="ctr"/>
                <a:endParaRPr lang="en-US" sz="2400" dirty="0" smtClean="0">
                  <a:solidFill>
                    <a:srgbClr val="00B050"/>
                  </a:solidFill>
                </a:endParaRPr>
              </a:p>
              <a:p>
                <a:pPr algn="ctr"/>
                <a14:m>
                  <m:oMath xmlns:m="http://schemas.openxmlformats.org/officeDocument/2006/math">
                    <m:sSubSup>
                      <m:sSubSupPr>
                        <m:ctrlPr>
                          <a:rPr lang="en-US" sz="2400" i="1">
                            <a:latin typeface="Cambria Math" panose="02040503050406030204" pitchFamily="18" charset="0"/>
                          </a:rPr>
                        </m:ctrlPr>
                      </m:sSubSupPr>
                      <m:e>
                        <m:r>
                          <a:rPr lang="en-US" sz="2400">
                            <a:latin typeface="Cambria Math" panose="02040503050406030204" pitchFamily="18" charset="0"/>
                          </a:rPr>
                          <m:t>𝜎</m:t>
                        </m:r>
                      </m:e>
                      <m:sub>
                        <m:r>
                          <a:rPr lang="en-US" sz="2400">
                            <a:latin typeface="Cambria Math" panose="02040503050406030204" pitchFamily="18" charset="0"/>
                          </a:rPr>
                          <m:t>𝑚</m:t>
                        </m:r>
                      </m:sub>
                      <m:sup>
                        <m:r>
                          <a:rPr lang="en-US" sz="2400" i="1">
                            <a:latin typeface="Cambria Math" panose="02040503050406030204" pitchFamily="18" charset="0"/>
                          </a:rPr>
                          <m:t>′</m:t>
                        </m:r>
                      </m:sup>
                    </m:sSubSup>
                  </m:oMath>
                </a14:m>
                <a:r>
                  <a:rPr lang="en-US" sz="2400" dirty="0" smtClean="0">
                    <a:solidFill>
                      <a:srgbClr val="00B050"/>
                    </a:solidFill>
                  </a:rPr>
                  <a:t> </a:t>
                </a:r>
                <a:r>
                  <a:rPr lang="en-US" sz="2400" dirty="0" smtClean="0"/>
                  <a:t>=</a:t>
                </a:r>
                <a:r>
                  <a:rPr lang="en-US" sz="2400" dirty="0" smtClean="0">
                    <a:solidFill>
                      <a:srgbClr val="FF0000"/>
                    </a:solidFill>
                  </a:rPr>
                  <a:t> </a:t>
                </a:r>
                <a14:m>
                  <m:oMath xmlns:m="http://schemas.openxmlformats.org/officeDocument/2006/math">
                    <m:f>
                      <m:fPr>
                        <m:ctrlPr>
                          <a:rPr lang="en-US" sz="2400" i="1">
                            <a:solidFill>
                              <a:srgbClr val="FF0000"/>
                            </a:solidFill>
                            <a:latin typeface="Cambria Math" panose="02040503050406030204" pitchFamily="18" charset="0"/>
                          </a:rPr>
                        </m:ctrlPr>
                      </m:fPr>
                      <m:num>
                        <m:r>
                          <a:rPr lang="en-US" sz="2400" b="0" i="1" smtClean="0">
                            <a:solidFill>
                              <a:srgbClr val="FF0000"/>
                            </a:solidFill>
                            <a:latin typeface="Cambria Math" panose="02040503050406030204" pitchFamily="18" charset="0"/>
                          </a:rPr>
                          <m:t>6298.381</m:t>
                        </m:r>
                      </m:num>
                      <m:den>
                        <m:sSup>
                          <m:sSupPr>
                            <m:ctrlPr>
                              <a:rPr lang="en-US" sz="2400" i="1">
                                <a:solidFill>
                                  <a:srgbClr val="FF0000"/>
                                </a:solidFill>
                                <a:latin typeface="Cambria Math" panose="02040503050406030204" pitchFamily="18" charset="0"/>
                              </a:rPr>
                            </m:ctrlPr>
                          </m:sSupPr>
                          <m:e>
                            <m:r>
                              <a:rPr lang="en-US" sz="2400" i="1">
                                <a:solidFill>
                                  <a:srgbClr val="FF0000"/>
                                </a:solidFill>
                                <a:latin typeface="Cambria Math" panose="02040503050406030204" pitchFamily="18" charset="0"/>
                              </a:rPr>
                              <m:t>𝑑</m:t>
                            </m:r>
                          </m:e>
                          <m:sup>
                            <m:r>
                              <a:rPr lang="en-US" sz="2400" i="1">
                                <a:solidFill>
                                  <a:srgbClr val="FF0000"/>
                                </a:solidFill>
                                <a:latin typeface="Cambria Math" panose="02040503050406030204" pitchFamily="18" charset="0"/>
                              </a:rPr>
                              <m:t>3</m:t>
                            </m:r>
                          </m:sup>
                        </m:sSup>
                      </m:den>
                    </m:f>
                  </m:oMath>
                </a14:m>
                <a:endParaRPr lang="en-US" dirty="0" smtClean="0">
                  <a:solidFill>
                    <a:srgbClr val="00B05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556000" y="4305038"/>
                <a:ext cx="5080000" cy="2069541"/>
              </a:xfrm>
              <a:prstGeom prst="rect">
                <a:avLst/>
              </a:prstGeom>
              <a:blipFill rotWithShape="0">
                <a:blip r:embed="rId3"/>
                <a:stretch>
                  <a:fillRect t="-1471" b="-1471"/>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928616" y="2192165"/>
            <a:ext cx="6334769" cy="1538009"/>
          </a:xfrm>
          <a:prstGeom prst="rect">
            <a:avLst/>
          </a:prstGeom>
        </p:spPr>
      </p:pic>
      <p:sp>
        <p:nvSpPr>
          <p:cNvPr id="8" name="Rectangle 7">
            <a:hlinkClick r:id="rId6" action="ppaction://hlinksldjump"/>
          </p:cNvPr>
          <p:cNvSpPr/>
          <p:nvPr/>
        </p:nvSpPr>
        <p:spPr>
          <a:xfrm>
            <a:off x="0" y="-504"/>
            <a:ext cx="12191999" cy="92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687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wipe(down)">
                                      <p:cBhvr>
                                        <p:cTn id="2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Determining Endurance limit (S</a:t>
            </a:r>
            <a:r>
              <a:rPr lang="en-US" sz="3600" baseline="-25000" dirty="0" smtClean="0"/>
              <a:t>e</a:t>
            </a:r>
            <a:r>
              <a:rPr lang="en-US" sz="3600" dirty="0" smtClean="0"/>
              <a:t>)</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22</a:t>
            </a:fld>
            <a:endParaRPr lang="en-US"/>
          </a:p>
        </p:txBody>
      </p:sp>
      <p:sp>
        <p:nvSpPr>
          <p:cNvPr id="3" name="Content Placeholder 2"/>
          <p:cNvSpPr>
            <a:spLocks noGrp="1"/>
          </p:cNvSpPr>
          <p:nvPr>
            <p:ph idx="1"/>
          </p:nvPr>
        </p:nvSpPr>
        <p:spPr>
          <a:xfrm>
            <a:off x="0" y="2121408"/>
            <a:ext cx="12192000" cy="4736592"/>
          </a:xfrm>
        </p:spPr>
        <p:txBody>
          <a:bodyPr/>
          <a:lstStyle/>
          <a:p>
            <a:pPr marL="0" indent="0">
              <a:lnSpc>
                <a:spcPct val="150000"/>
              </a:lnSpc>
              <a:buNone/>
            </a:pPr>
            <a:r>
              <a:rPr lang="en-US" dirty="0" smtClean="0">
                <a:latin typeface="Cambria" panose="02040503050406030204" pitchFamily="18" charset="0"/>
              </a:rPr>
              <a:t>For endurance limit, we have</a:t>
            </a:r>
          </a:p>
          <a:p>
            <a:pPr marL="0" indent="0">
              <a:lnSpc>
                <a:spcPct val="150000"/>
              </a:lnSpc>
              <a:buNone/>
            </a:pPr>
            <a:endParaRPr lang="en-US" dirty="0">
              <a:latin typeface="Cambria" panose="02040503050406030204" pitchFamily="18" charset="0"/>
            </a:endParaRPr>
          </a:p>
          <a:p>
            <a:pPr marL="0" indent="0">
              <a:lnSpc>
                <a:spcPct val="150000"/>
              </a:lnSpc>
              <a:buNone/>
            </a:pPr>
            <a:r>
              <a:rPr lang="en-US" dirty="0" smtClean="0">
                <a:latin typeface="Cambria" panose="02040503050406030204" pitchFamily="18" charset="0"/>
              </a:rPr>
              <a:t>Here,</a:t>
            </a: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a:p>
            <a:pPr marL="0" indent="0">
              <a:lnSpc>
                <a:spcPct val="150000"/>
              </a:lnSpc>
              <a:buNone/>
            </a:pPr>
            <a:r>
              <a:rPr lang="en-US" i="1" dirty="0" smtClean="0">
                <a:latin typeface="Cambria" panose="02040503050406030204" pitchFamily="18" charset="0"/>
              </a:rPr>
              <a:t>S</a:t>
            </a:r>
            <a:r>
              <a:rPr lang="en-US" i="1" baseline="-25000" dirty="0" smtClean="0">
                <a:latin typeface="Cambria" panose="02040503050406030204" pitchFamily="18" charset="0"/>
              </a:rPr>
              <a:t>e</a:t>
            </a:r>
            <a:r>
              <a:rPr lang="en-US" i="1" dirty="0" smtClean="0">
                <a:latin typeface="Cambria" panose="02040503050406030204" pitchFamily="18" charset="0"/>
              </a:rPr>
              <a:t>’</a:t>
            </a:r>
            <a:r>
              <a:rPr lang="en-US" dirty="0" smtClean="0">
                <a:latin typeface="Cambria" panose="02040503050406030204" pitchFamily="18" charset="0"/>
              </a:rPr>
              <a:t> = 0.5 (560) = </a:t>
            </a:r>
            <a:r>
              <a:rPr lang="en-US" dirty="0" smtClean="0">
                <a:solidFill>
                  <a:srgbClr val="FF0000"/>
                </a:solidFill>
                <a:latin typeface="Cambria" panose="02040503050406030204" pitchFamily="18" charset="0"/>
              </a:rPr>
              <a:t>280 </a:t>
            </a:r>
            <a:r>
              <a:rPr lang="en-US" dirty="0" err="1" smtClean="0">
                <a:solidFill>
                  <a:srgbClr val="FF0000"/>
                </a:solidFill>
                <a:latin typeface="Cambria" panose="02040503050406030204" pitchFamily="18" charset="0"/>
              </a:rPr>
              <a:t>MPa</a:t>
            </a:r>
            <a:endParaRPr lang="en-US" dirty="0" smtClean="0">
              <a:solidFill>
                <a:srgbClr val="FF0000"/>
              </a:solidFill>
              <a:latin typeface="Cambria" panose="02040503050406030204" pitchFamily="18" charset="0"/>
            </a:endParaRPr>
          </a:p>
          <a:p>
            <a:pPr marL="0" indent="0">
              <a:lnSpc>
                <a:spcPct val="150000"/>
              </a:lnSpc>
              <a:buNone/>
            </a:pPr>
            <a:endParaRPr lang="en-US" i="1" dirty="0" smtClean="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650454" y="2155053"/>
            <a:ext cx="5442631" cy="606609"/>
          </a:xfrm>
          <a:prstGeom prst="rect">
            <a:avLst/>
          </a:prstGeom>
        </p:spPr>
      </p:pic>
      <p:pic>
        <p:nvPicPr>
          <p:cNvPr id="11" name="Picture 10"/>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526243" y="3556000"/>
            <a:ext cx="6291072" cy="1219200"/>
          </a:xfrm>
          <a:prstGeom prst="rect">
            <a:avLst/>
          </a:prstGeom>
        </p:spPr>
      </p:pic>
    </p:spTree>
    <p:extLst>
      <p:ext uri="{BB962C8B-B14F-4D97-AF65-F5344CB8AC3E}">
        <p14:creationId xmlns:p14="http://schemas.microsoft.com/office/powerpoint/2010/main" val="2310211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Endurance limit (S</a:t>
            </a:r>
            <a:r>
              <a:rPr lang="en-US" sz="3600" baseline="-25000" dirty="0" smtClean="0"/>
              <a:t>e</a:t>
            </a:r>
            <a:r>
              <a:rPr lang="en-US" sz="3600" dirty="0" smtClean="0"/>
              <a:t>)</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23</a:t>
            </a:fld>
            <a:endParaRPr lang="en-US"/>
          </a:p>
        </p:txBody>
      </p:sp>
      <p:sp>
        <p:nvSpPr>
          <p:cNvPr id="3" name="Content Placeholder 2"/>
          <p:cNvSpPr>
            <a:spLocks noGrp="1"/>
          </p:cNvSpPr>
          <p:nvPr>
            <p:ph idx="1"/>
          </p:nvPr>
        </p:nvSpPr>
        <p:spPr>
          <a:xfrm>
            <a:off x="0" y="2121408"/>
            <a:ext cx="12192000" cy="4736592"/>
          </a:xfrm>
        </p:spPr>
        <p:txBody>
          <a:bodyPr/>
          <a:lstStyle/>
          <a:p>
            <a:pPr marL="0" indent="0">
              <a:lnSpc>
                <a:spcPct val="150000"/>
              </a:lnSpc>
              <a:buNone/>
            </a:pPr>
            <a:r>
              <a:rPr lang="en-US" dirty="0" smtClean="0">
                <a:latin typeface="Cambria" panose="02040503050406030204" pitchFamily="18" charset="0"/>
              </a:rPr>
              <a:t>Surface factor,</a:t>
            </a:r>
          </a:p>
          <a:p>
            <a:pPr marL="0" indent="0">
              <a:lnSpc>
                <a:spcPct val="150000"/>
              </a:lnSpc>
              <a:buNone/>
            </a:pPr>
            <a:r>
              <a:rPr lang="en-US" dirty="0" smtClean="0">
                <a:latin typeface="Cambria" panose="02040503050406030204" pitchFamily="18" charset="0"/>
              </a:rPr>
              <a:t> </a:t>
            </a:r>
          </a:p>
        </p:txBody>
      </p:sp>
      <p:sp>
        <p:nvSpPr>
          <p:cNvPr id="7" name="TextBox 6"/>
          <p:cNvSpPr txBox="1"/>
          <p:nvPr/>
        </p:nvSpPr>
        <p:spPr>
          <a:xfrm>
            <a:off x="2278741" y="3056946"/>
            <a:ext cx="5520851" cy="923330"/>
          </a:xfrm>
          <a:prstGeom prst="rect">
            <a:avLst/>
          </a:prstGeom>
          <a:noFill/>
        </p:spPr>
        <p:txBody>
          <a:bodyPr wrap="square" rtlCol="0">
            <a:spAutoFit/>
          </a:bodyPr>
          <a:lstStyle/>
          <a:p>
            <a:pPr algn="ctr"/>
            <a:r>
              <a:rPr lang="en-US" dirty="0" smtClean="0">
                <a:solidFill>
                  <a:srgbClr val="0070C0"/>
                </a:solidFill>
                <a:latin typeface="Cambria" panose="02040503050406030204" pitchFamily="18" charset="0"/>
              </a:rPr>
              <a:t>For ‘a’ and ‘b’, refer to Table 6-2 </a:t>
            </a:r>
          </a:p>
          <a:p>
            <a:pPr algn="ctr"/>
            <a:endParaRPr lang="en-US" dirty="0" smtClean="0">
              <a:solidFill>
                <a:srgbClr val="00B050"/>
              </a:solidFill>
              <a:latin typeface="Cambria" panose="02040503050406030204" pitchFamily="18" charset="0"/>
            </a:endParaRPr>
          </a:p>
          <a:p>
            <a:pPr algn="ctr"/>
            <a:r>
              <a:rPr lang="en-US" dirty="0" smtClean="0">
                <a:solidFill>
                  <a:srgbClr val="00B050"/>
                </a:solidFill>
                <a:latin typeface="Cambria" panose="02040503050406030204" pitchFamily="18" charset="0"/>
              </a:rPr>
              <a:t>a = 4.51 and b = - 0.265</a:t>
            </a: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647603" y="2238464"/>
            <a:ext cx="4004129" cy="486216"/>
          </a:xfrm>
          <a:prstGeom prst="rect">
            <a:avLst/>
          </a:prstGeom>
        </p:spPr>
      </p:pic>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278741" y="3926100"/>
            <a:ext cx="5520851" cy="1979427"/>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2278741" y="6086014"/>
                <a:ext cx="552085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𝑘</m:t>
                          </m:r>
                        </m:e>
                        <m:sub>
                          <m:r>
                            <a:rPr lang="en-US" b="0" i="1" smtClean="0">
                              <a:solidFill>
                                <a:schemeClr val="tx1"/>
                              </a:solidFill>
                              <a:latin typeface="Cambria Math" panose="02040503050406030204" pitchFamily="18" charset="0"/>
                            </a:rPr>
                            <m:t>𝑎</m:t>
                          </m:r>
                        </m:sub>
                      </m:sSub>
                      <m:r>
                        <a:rPr lang="en-US" b="0" i="1" smtClean="0">
                          <a:solidFill>
                            <a:schemeClr val="tx1"/>
                          </a:solidFill>
                          <a:latin typeface="Cambria Math" panose="02040503050406030204" pitchFamily="18" charset="0"/>
                        </a:rPr>
                        <m:t>=4.51 </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560</m:t>
                              </m:r>
                            </m:e>
                          </m:d>
                        </m:e>
                        <m:sup>
                          <m:r>
                            <a:rPr lang="en-US" b="0" i="1" smtClean="0">
                              <a:solidFill>
                                <a:schemeClr val="tx1"/>
                              </a:solidFill>
                              <a:latin typeface="Cambria Math" panose="02040503050406030204" pitchFamily="18" charset="0"/>
                            </a:rPr>
                            <m:t>−0.265</m:t>
                          </m:r>
                        </m:sup>
                      </m:sSup>
                      <m:r>
                        <a:rPr lang="en-US" b="0" i="0" smtClean="0">
                          <a:solidFill>
                            <a:schemeClr val="tx1"/>
                          </a:solidFill>
                          <a:latin typeface="Cambria Math" panose="02040503050406030204" pitchFamily="18" charset="0"/>
                        </a:rPr>
                        <m:t>=</m:t>
                      </m:r>
                      <m:r>
                        <a:rPr lang="en-US" b="0" i="0" smtClean="0">
                          <a:solidFill>
                            <a:srgbClr val="FF0000"/>
                          </a:solidFill>
                          <a:latin typeface="Cambria Math" panose="02040503050406030204" pitchFamily="18" charset="0"/>
                        </a:rPr>
                        <m:t>0.84</m:t>
                      </m:r>
                    </m:oMath>
                  </m:oMathPara>
                </a14:m>
                <a:endParaRPr lang="en-US" dirty="0" smtClean="0">
                  <a:solidFill>
                    <a:srgbClr val="FF0000"/>
                  </a:solidFill>
                  <a:latin typeface="Cambria"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278741" y="6086014"/>
                <a:ext cx="5520851" cy="36933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64861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down)">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793805" y="2177144"/>
            <a:ext cx="5941974" cy="1286263"/>
          </a:xfrm>
          <a:prstGeom prst="rect">
            <a:avLst/>
          </a:prstGeom>
        </p:spPr>
      </p:pic>
      <p:sp>
        <p:nvSpPr>
          <p:cNvPr id="2" name="Title 1"/>
          <p:cNvSpPr>
            <a:spLocks noGrp="1"/>
          </p:cNvSpPr>
          <p:nvPr>
            <p:ph type="title"/>
          </p:nvPr>
        </p:nvSpPr>
        <p:spPr>
          <a:xfrm>
            <a:off x="0" y="484632"/>
            <a:ext cx="12192000" cy="1609344"/>
          </a:xfrm>
        </p:spPr>
        <p:txBody>
          <a:bodyPr>
            <a:normAutofit/>
          </a:bodyPr>
          <a:lstStyle/>
          <a:p>
            <a:pPr algn="ctr"/>
            <a:r>
              <a:rPr lang="en-US" sz="3600" dirty="0" smtClean="0"/>
              <a:t>Endurance limit (S</a:t>
            </a:r>
            <a:r>
              <a:rPr lang="en-US" sz="3600" baseline="-25000" dirty="0" smtClean="0"/>
              <a:t>e</a:t>
            </a:r>
            <a:r>
              <a:rPr lang="en-US" sz="3600" dirty="0" smtClean="0"/>
              <a:t>)</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24</a:t>
            </a:fld>
            <a:endParaRPr lang="en-US"/>
          </a:p>
        </p:txBody>
      </p:sp>
      <p:sp>
        <p:nvSpPr>
          <p:cNvPr id="3" name="Content Placeholder 2"/>
          <p:cNvSpPr>
            <a:spLocks noGrp="1"/>
          </p:cNvSpPr>
          <p:nvPr>
            <p:ph idx="1"/>
          </p:nvPr>
        </p:nvSpPr>
        <p:spPr>
          <a:xfrm>
            <a:off x="0" y="2121408"/>
            <a:ext cx="12192000" cy="4736592"/>
          </a:xfrm>
        </p:spPr>
        <p:txBody>
          <a:bodyPr/>
          <a:lstStyle/>
          <a:p>
            <a:pPr marL="0" indent="0">
              <a:lnSpc>
                <a:spcPct val="150000"/>
              </a:lnSpc>
              <a:buNone/>
            </a:pPr>
            <a:r>
              <a:rPr lang="en-US" dirty="0" smtClean="0">
                <a:latin typeface="Cambria" panose="02040503050406030204" pitchFamily="18" charset="0"/>
              </a:rPr>
              <a:t>Size factor,</a:t>
            </a:r>
          </a:p>
          <a:p>
            <a:pPr marL="0" indent="0">
              <a:lnSpc>
                <a:spcPct val="150000"/>
              </a:lnSpc>
              <a:buNone/>
            </a:pPr>
            <a:r>
              <a:rPr lang="en-US" dirty="0" smtClean="0">
                <a:latin typeface="Cambria" panose="02040503050406030204" pitchFamily="18" charset="0"/>
              </a:rPr>
              <a:t> </a:t>
            </a:r>
          </a:p>
        </p:txBody>
      </p:sp>
      <p:sp>
        <p:nvSpPr>
          <p:cNvPr id="7" name="TextBox 6"/>
          <p:cNvSpPr txBox="1"/>
          <p:nvPr/>
        </p:nvSpPr>
        <p:spPr>
          <a:xfrm>
            <a:off x="3335575" y="3926577"/>
            <a:ext cx="5520851" cy="1754326"/>
          </a:xfrm>
          <a:prstGeom prst="rect">
            <a:avLst/>
          </a:prstGeom>
          <a:noFill/>
        </p:spPr>
        <p:txBody>
          <a:bodyPr wrap="square" rtlCol="0">
            <a:spAutoFit/>
          </a:bodyPr>
          <a:lstStyle/>
          <a:p>
            <a:pPr algn="ctr"/>
            <a:r>
              <a:rPr lang="en-US" dirty="0" smtClean="0">
                <a:solidFill>
                  <a:srgbClr val="0070C0"/>
                </a:solidFill>
                <a:latin typeface="Cambria" panose="02040503050406030204" pitchFamily="18" charset="0"/>
              </a:rPr>
              <a:t>Since, diameter is unknown</a:t>
            </a:r>
          </a:p>
          <a:p>
            <a:pPr algn="ctr"/>
            <a:r>
              <a:rPr lang="en-US" dirty="0" smtClean="0">
                <a:solidFill>
                  <a:srgbClr val="0070C0"/>
                </a:solidFill>
                <a:latin typeface="Cambria" panose="02040503050406030204" pitchFamily="18" charset="0"/>
              </a:rPr>
              <a:t>So, let us assume initially</a:t>
            </a:r>
          </a:p>
          <a:p>
            <a:pPr algn="ctr"/>
            <a:endParaRPr lang="en-US" i="1" dirty="0" smtClean="0">
              <a:latin typeface="Cambria" panose="02040503050406030204" pitchFamily="18" charset="0"/>
            </a:endParaRPr>
          </a:p>
          <a:p>
            <a:pPr algn="ctr"/>
            <a:r>
              <a:rPr lang="en-US" i="1" dirty="0" smtClean="0">
                <a:latin typeface="Cambria" panose="02040503050406030204" pitchFamily="18" charset="0"/>
              </a:rPr>
              <a:t>k</a:t>
            </a:r>
            <a:r>
              <a:rPr lang="en-US" i="1" baseline="-25000" dirty="0" smtClean="0">
                <a:latin typeface="Cambria" panose="02040503050406030204" pitchFamily="18" charset="0"/>
              </a:rPr>
              <a:t>b</a:t>
            </a:r>
            <a:r>
              <a:rPr lang="en-US" dirty="0" smtClean="0">
                <a:latin typeface="Cambria" panose="02040503050406030204" pitchFamily="18" charset="0"/>
              </a:rPr>
              <a:t> =</a:t>
            </a:r>
            <a:r>
              <a:rPr lang="en-US" dirty="0" smtClean="0">
                <a:solidFill>
                  <a:srgbClr val="0070C0"/>
                </a:solidFill>
                <a:latin typeface="Cambria" panose="02040503050406030204" pitchFamily="18" charset="0"/>
              </a:rPr>
              <a:t> </a:t>
            </a:r>
            <a:r>
              <a:rPr lang="en-US" dirty="0" smtClean="0">
                <a:solidFill>
                  <a:srgbClr val="FF0000"/>
                </a:solidFill>
                <a:latin typeface="Cambria" panose="02040503050406030204" pitchFamily="18" charset="0"/>
              </a:rPr>
              <a:t>0.85</a:t>
            </a:r>
          </a:p>
          <a:p>
            <a:pPr algn="ctr"/>
            <a:endParaRPr lang="en-US" dirty="0">
              <a:solidFill>
                <a:srgbClr val="FF0000"/>
              </a:solidFill>
              <a:latin typeface="Cambria" panose="02040503050406030204" pitchFamily="18" charset="0"/>
            </a:endParaRPr>
          </a:p>
          <a:p>
            <a:pPr algn="ctr"/>
            <a:r>
              <a:rPr lang="en-US" i="1" dirty="0" smtClean="0">
                <a:solidFill>
                  <a:srgbClr val="00B050"/>
                </a:solidFill>
                <a:latin typeface="Cambria" panose="02040503050406030204" pitchFamily="18" charset="0"/>
              </a:rPr>
              <a:t>(Later it can be checked once diameter is computed)</a:t>
            </a:r>
          </a:p>
        </p:txBody>
      </p:sp>
    </p:spTree>
    <p:extLst>
      <p:ext uri="{BB962C8B-B14F-4D97-AF65-F5344CB8AC3E}">
        <p14:creationId xmlns:p14="http://schemas.microsoft.com/office/powerpoint/2010/main" val="4071839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down)">
                                      <p:cBhvr>
                                        <p:cTn id="20" dur="500"/>
                                        <p:tgtEl>
                                          <p:spTgt spid="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wipe(down)">
                                      <p:cBhvr>
                                        <p:cTn id="25"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Endurance limit (S</a:t>
            </a:r>
            <a:r>
              <a:rPr lang="en-US" sz="3600" baseline="-25000" dirty="0" smtClean="0"/>
              <a:t>e</a:t>
            </a:r>
            <a:r>
              <a:rPr lang="en-US" sz="3600" dirty="0" smtClean="0"/>
              <a:t>)</a:t>
            </a:r>
            <a:endParaRPr lang="en-US" sz="3600" dirty="0"/>
          </a:p>
        </p:txBody>
      </p:sp>
      <p:sp>
        <p:nvSpPr>
          <p:cNvPr id="3" name="Content Placeholder 2"/>
          <p:cNvSpPr>
            <a:spLocks noGrp="1"/>
          </p:cNvSpPr>
          <p:nvPr>
            <p:ph idx="1"/>
          </p:nvPr>
        </p:nvSpPr>
        <p:spPr>
          <a:xfrm>
            <a:off x="0" y="2121408"/>
            <a:ext cx="12192000" cy="4736592"/>
          </a:xfrm>
        </p:spPr>
        <p:txBody>
          <a:bodyPr/>
          <a:lstStyle/>
          <a:p>
            <a:pPr marL="0" indent="0">
              <a:lnSpc>
                <a:spcPct val="150000"/>
              </a:lnSpc>
              <a:buNone/>
            </a:pPr>
            <a:r>
              <a:rPr lang="en-US" b="1" dirty="0" smtClean="0">
                <a:latin typeface="Cambria" panose="02040503050406030204" pitchFamily="18" charset="0"/>
              </a:rPr>
              <a:t>Other Factors</a:t>
            </a:r>
          </a:p>
          <a:p>
            <a:pPr>
              <a:lnSpc>
                <a:spcPct val="150000"/>
              </a:lnSpc>
            </a:pPr>
            <a:r>
              <a:rPr lang="en-US" dirty="0" smtClean="0">
                <a:latin typeface="Cambria" panose="02040503050406030204" pitchFamily="18" charset="0"/>
              </a:rPr>
              <a:t>Load modification factor, </a:t>
            </a:r>
            <a:r>
              <a:rPr lang="en-US" i="1" dirty="0" err="1" smtClean="0">
                <a:latin typeface="Cambria" panose="02040503050406030204" pitchFamily="18" charset="0"/>
              </a:rPr>
              <a:t>k</a:t>
            </a:r>
            <a:r>
              <a:rPr lang="en-US" i="1" baseline="-25000" dirty="0" err="1" smtClean="0">
                <a:latin typeface="Cambria" panose="02040503050406030204" pitchFamily="18" charset="0"/>
              </a:rPr>
              <a:t>c</a:t>
            </a:r>
            <a:r>
              <a:rPr lang="en-US" dirty="0" smtClean="0">
                <a:latin typeface="Cambria" panose="02040503050406030204" pitchFamily="18" charset="0"/>
              </a:rPr>
              <a:t> = </a:t>
            </a:r>
            <a:r>
              <a:rPr lang="en-US" dirty="0" smtClean="0">
                <a:solidFill>
                  <a:srgbClr val="FF0000"/>
                </a:solidFill>
                <a:latin typeface="Cambria" panose="02040503050406030204" pitchFamily="18" charset="0"/>
              </a:rPr>
              <a:t>1</a:t>
            </a:r>
          </a:p>
          <a:p>
            <a:pPr>
              <a:lnSpc>
                <a:spcPct val="150000"/>
              </a:lnSpc>
            </a:pPr>
            <a:r>
              <a:rPr lang="en-US" dirty="0" smtClean="0">
                <a:latin typeface="Cambria" panose="02040503050406030204" pitchFamily="18" charset="0"/>
              </a:rPr>
              <a:t>Temperature modification factor, </a:t>
            </a:r>
            <a:r>
              <a:rPr lang="en-US" i="1" dirty="0" err="1">
                <a:latin typeface="Cambria" panose="02040503050406030204" pitchFamily="18" charset="0"/>
              </a:rPr>
              <a:t>k</a:t>
            </a:r>
            <a:r>
              <a:rPr lang="en-US" i="1" baseline="-25000" dirty="0" err="1">
                <a:latin typeface="Cambria" panose="02040503050406030204" pitchFamily="18" charset="0"/>
              </a:rPr>
              <a:t>d</a:t>
            </a:r>
            <a:r>
              <a:rPr lang="en-US" dirty="0" smtClean="0">
                <a:latin typeface="Cambria" panose="02040503050406030204" pitchFamily="18" charset="0"/>
              </a:rPr>
              <a:t> = </a:t>
            </a:r>
            <a:r>
              <a:rPr lang="en-US" dirty="0">
                <a:solidFill>
                  <a:srgbClr val="FF0000"/>
                </a:solidFill>
                <a:latin typeface="Cambria" panose="02040503050406030204" pitchFamily="18" charset="0"/>
              </a:rPr>
              <a:t>1</a:t>
            </a:r>
          </a:p>
          <a:p>
            <a:pPr>
              <a:lnSpc>
                <a:spcPct val="150000"/>
              </a:lnSpc>
            </a:pPr>
            <a:r>
              <a:rPr lang="en-US" dirty="0" smtClean="0">
                <a:latin typeface="Cambria" panose="02040503050406030204" pitchFamily="18" charset="0"/>
              </a:rPr>
              <a:t>Reliability factor, </a:t>
            </a:r>
            <a:r>
              <a:rPr lang="en-US" i="1" dirty="0" err="1">
                <a:latin typeface="Cambria" panose="02040503050406030204" pitchFamily="18" charset="0"/>
              </a:rPr>
              <a:t>k</a:t>
            </a:r>
            <a:r>
              <a:rPr lang="en-US" i="1" baseline="-25000" dirty="0" err="1">
                <a:latin typeface="Cambria" panose="02040503050406030204" pitchFamily="18" charset="0"/>
              </a:rPr>
              <a:t>e</a:t>
            </a:r>
            <a:r>
              <a:rPr lang="en-US" dirty="0" smtClean="0">
                <a:latin typeface="Cambria" panose="02040503050406030204" pitchFamily="18" charset="0"/>
              </a:rPr>
              <a:t> =</a:t>
            </a:r>
            <a:r>
              <a:rPr lang="en-US" dirty="0">
                <a:solidFill>
                  <a:srgbClr val="FF0000"/>
                </a:solidFill>
                <a:latin typeface="Cambria" panose="02040503050406030204" pitchFamily="18" charset="0"/>
              </a:rPr>
              <a:t>1</a:t>
            </a:r>
          </a:p>
          <a:p>
            <a:pPr>
              <a:lnSpc>
                <a:spcPct val="150000"/>
              </a:lnSpc>
            </a:pPr>
            <a:r>
              <a:rPr lang="en-US" dirty="0" smtClean="0">
                <a:latin typeface="Cambria" panose="02040503050406030204" pitchFamily="18" charset="0"/>
              </a:rPr>
              <a:t>Miscellaneous effects modification factor, </a:t>
            </a:r>
            <a:r>
              <a:rPr lang="en-US" i="1" dirty="0" err="1">
                <a:latin typeface="Cambria" panose="02040503050406030204" pitchFamily="18" charset="0"/>
              </a:rPr>
              <a:t>k</a:t>
            </a:r>
            <a:r>
              <a:rPr lang="en-US" i="1" baseline="-25000" dirty="0" err="1">
                <a:latin typeface="Cambria" panose="02040503050406030204" pitchFamily="18" charset="0"/>
              </a:rPr>
              <a:t>f</a:t>
            </a:r>
            <a:r>
              <a:rPr lang="en-US" i="1" baseline="-25000" dirty="0">
                <a:latin typeface="Cambria" panose="02040503050406030204" pitchFamily="18" charset="0"/>
              </a:rPr>
              <a:t> </a:t>
            </a:r>
            <a:r>
              <a:rPr lang="en-US" dirty="0" smtClean="0">
                <a:latin typeface="Cambria" panose="02040503050406030204" pitchFamily="18" charset="0"/>
              </a:rPr>
              <a:t>=</a:t>
            </a:r>
            <a:r>
              <a:rPr lang="en-US" dirty="0">
                <a:solidFill>
                  <a:srgbClr val="FF0000"/>
                </a:solidFill>
                <a:latin typeface="Cambria" panose="02040503050406030204" pitchFamily="18" charset="0"/>
              </a:rPr>
              <a:t>1 </a:t>
            </a:r>
          </a:p>
          <a:p>
            <a:pPr marL="0" indent="0">
              <a:lnSpc>
                <a:spcPct val="150000"/>
              </a:lnSpc>
              <a:buNone/>
            </a:pPr>
            <a:r>
              <a:rPr lang="en-US" dirty="0" smtClean="0">
                <a:latin typeface="Cambria" panose="02040503050406030204" pitchFamily="18" charset="0"/>
              </a:rPr>
              <a:t> </a:t>
            </a:r>
          </a:p>
        </p:txBody>
      </p:sp>
      <p:sp>
        <p:nvSpPr>
          <p:cNvPr id="9" name="Slide Number Placeholder 8"/>
          <p:cNvSpPr>
            <a:spLocks noGrp="1"/>
          </p:cNvSpPr>
          <p:nvPr>
            <p:ph type="sldNum" sz="quarter" idx="12"/>
          </p:nvPr>
        </p:nvSpPr>
        <p:spPr/>
        <p:txBody>
          <a:bodyPr/>
          <a:lstStyle/>
          <a:p>
            <a:fld id="{5A051228-77DD-4201-A999-04B140BD5692}" type="slidenum">
              <a:rPr lang="en-US" smtClean="0"/>
              <a:t>25</a:t>
            </a:fld>
            <a:endParaRPr lang="en-US"/>
          </a:p>
        </p:txBody>
      </p:sp>
      <p:sp>
        <p:nvSpPr>
          <p:cNvPr id="4" name="TextBox 3"/>
          <p:cNvSpPr txBox="1"/>
          <p:nvPr/>
        </p:nvSpPr>
        <p:spPr>
          <a:xfrm>
            <a:off x="0" y="5526741"/>
            <a:ext cx="6129969" cy="369332"/>
          </a:xfrm>
          <a:prstGeom prst="rect">
            <a:avLst/>
          </a:prstGeom>
          <a:noFill/>
        </p:spPr>
        <p:txBody>
          <a:bodyPr wrap="square" rtlCol="0">
            <a:spAutoFit/>
          </a:bodyPr>
          <a:lstStyle/>
          <a:p>
            <a:r>
              <a:rPr lang="en-US" dirty="0" smtClean="0">
                <a:latin typeface="Cambria" panose="02040503050406030204" pitchFamily="18" charset="0"/>
              </a:rPr>
              <a:t>Note: </a:t>
            </a:r>
            <a:r>
              <a:rPr lang="en-US" i="1" dirty="0" smtClean="0">
                <a:solidFill>
                  <a:srgbClr val="00B050"/>
                </a:solidFill>
                <a:latin typeface="Cambria" panose="02040503050406030204" pitchFamily="18" charset="0"/>
              </a:rPr>
              <a:t>Use values of 1 unless otherwise an information is given</a:t>
            </a:r>
            <a:endParaRPr lang="en-US" i="1" dirty="0">
              <a:solidFill>
                <a:srgbClr val="00B050"/>
              </a:solidFill>
              <a:latin typeface="Cambria" panose="02040503050406030204" pitchFamily="18" charset="0"/>
            </a:endParaRPr>
          </a:p>
        </p:txBody>
      </p:sp>
    </p:spTree>
    <p:extLst>
      <p:ext uri="{BB962C8B-B14F-4D97-AF65-F5344CB8AC3E}">
        <p14:creationId xmlns:p14="http://schemas.microsoft.com/office/powerpoint/2010/main" val="3987850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Endurance limit (S</a:t>
            </a:r>
            <a:r>
              <a:rPr lang="en-US" sz="3600" baseline="-25000" dirty="0" smtClean="0"/>
              <a:t>e</a:t>
            </a:r>
            <a:r>
              <a:rPr lang="en-US" sz="3600" dirty="0" smtClean="0"/>
              <a:t>)</a:t>
            </a:r>
            <a:endParaRPr lang="en-US" sz="3600" dirty="0"/>
          </a:p>
        </p:txBody>
      </p:sp>
      <p:sp>
        <p:nvSpPr>
          <p:cNvPr id="3" name="Content Placeholder 2"/>
          <p:cNvSpPr>
            <a:spLocks noGrp="1"/>
          </p:cNvSpPr>
          <p:nvPr>
            <p:ph idx="1"/>
          </p:nvPr>
        </p:nvSpPr>
        <p:spPr>
          <a:xfrm>
            <a:off x="0" y="2121408"/>
            <a:ext cx="12192000" cy="4736592"/>
          </a:xfrm>
        </p:spPr>
        <p:txBody>
          <a:bodyPr/>
          <a:lstStyle/>
          <a:p>
            <a:pPr marL="0" indent="0">
              <a:lnSpc>
                <a:spcPct val="150000"/>
              </a:lnSpc>
              <a:buNone/>
            </a:pPr>
            <a:r>
              <a:rPr lang="en-US" b="1" dirty="0" smtClean="0">
                <a:latin typeface="Cambria" panose="02040503050406030204" pitchFamily="18" charset="0"/>
              </a:rPr>
              <a:t>Computing Endurance Limit</a:t>
            </a:r>
          </a:p>
          <a:p>
            <a:pPr marL="0" indent="0">
              <a:lnSpc>
                <a:spcPct val="150000"/>
              </a:lnSpc>
              <a:buNone/>
            </a:pPr>
            <a:r>
              <a:rPr lang="en-US" dirty="0" smtClean="0">
                <a:latin typeface="Cambria" panose="02040503050406030204" pitchFamily="18" charset="0"/>
              </a:rPr>
              <a:t>Endurance Limit, </a:t>
            </a:r>
            <a:r>
              <a:rPr lang="en-US" i="1" dirty="0" smtClean="0">
                <a:latin typeface="Cambria" panose="02040503050406030204" pitchFamily="18" charset="0"/>
              </a:rPr>
              <a:t>S</a:t>
            </a:r>
            <a:r>
              <a:rPr lang="en-US" i="1" baseline="-25000" dirty="0" smtClean="0">
                <a:latin typeface="Cambria" panose="02040503050406030204" pitchFamily="18" charset="0"/>
              </a:rPr>
              <a:t>e</a:t>
            </a:r>
            <a:r>
              <a:rPr lang="en-US" dirty="0" smtClean="0">
                <a:latin typeface="Cambria" panose="02040503050406030204" pitchFamily="18" charset="0"/>
              </a:rPr>
              <a:t> = (0.84)(0.85)(1)(1)(1)(1)(280) = 199.92 = </a:t>
            </a:r>
            <a:r>
              <a:rPr lang="en-US" dirty="0" smtClean="0">
                <a:solidFill>
                  <a:srgbClr val="FF0000"/>
                </a:solidFill>
                <a:latin typeface="Cambria" panose="02040503050406030204" pitchFamily="18" charset="0"/>
              </a:rPr>
              <a:t>200 </a:t>
            </a:r>
            <a:r>
              <a:rPr lang="en-US" dirty="0" err="1" smtClean="0">
                <a:solidFill>
                  <a:srgbClr val="FF0000"/>
                </a:solidFill>
                <a:latin typeface="Cambria" panose="02040503050406030204" pitchFamily="18" charset="0"/>
              </a:rPr>
              <a:t>MPa</a:t>
            </a:r>
            <a:r>
              <a:rPr lang="en-US" dirty="0" smtClean="0">
                <a:solidFill>
                  <a:srgbClr val="FF0000"/>
                </a:solidFill>
                <a:latin typeface="Cambria" panose="02040503050406030204" pitchFamily="18" charset="0"/>
              </a:rPr>
              <a:t> (approx.)</a:t>
            </a:r>
          </a:p>
          <a:p>
            <a:pPr marL="0" indent="0">
              <a:lnSpc>
                <a:spcPct val="150000"/>
              </a:lnSpc>
              <a:buNone/>
            </a:pPr>
            <a:endParaRPr lang="en-US" dirty="0" smtClean="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p:txBody>
      </p:sp>
      <p:sp>
        <p:nvSpPr>
          <p:cNvPr id="9" name="Slide Number Placeholder 8"/>
          <p:cNvSpPr>
            <a:spLocks noGrp="1"/>
          </p:cNvSpPr>
          <p:nvPr>
            <p:ph type="sldNum" sz="quarter" idx="12"/>
          </p:nvPr>
        </p:nvSpPr>
        <p:spPr/>
        <p:txBody>
          <a:bodyPr/>
          <a:lstStyle/>
          <a:p>
            <a:fld id="{5A051228-77DD-4201-A999-04B140BD5692}" type="slidenum">
              <a:rPr lang="en-US" smtClean="0"/>
              <a:t>26</a:t>
            </a:fld>
            <a:endParaRPr lang="en-US"/>
          </a:p>
        </p:txBody>
      </p:sp>
      <p:sp>
        <p:nvSpPr>
          <p:cNvPr id="5" name="Rectangle 4">
            <a:hlinkClick r:id="rId2" action="ppaction://hlinksldjump"/>
          </p:cNvPr>
          <p:cNvSpPr/>
          <p:nvPr/>
        </p:nvSpPr>
        <p:spPr>
          <a:xfrm>
            <a:off x="0" y="-504"/>
            <a:ext cx="12191999" cy="92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hlinkClick r:id="rId2" action="ppaction://hlinksldjump"/>
          </p:cNvPr>
          <p:cNvSpPr/>
          <p:nvPr/>
        </p:nvSpPr>
        <p:spPr>
          <a:xfrm>
            <a:off x="152400" y="151896"/>
            <a:ext cx="12191999" cy="92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hlinkClick r:id="rId2" action="ppaction://hlinksldjump"/>
          </p:cNvPr>
          <p:cNvSpPr/>
          <p:nvPr/>
        </p:nvSpPr>
        <p:spPr>
          <a:xfrm>
            <a:off x="-1" y="-1042"/>
            <a:ext cx="12191999" cy="92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8538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Failure Criteria selection</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27</a:t>
            </a:fld>
            <a:endParaRPr lang="en-US"/>
          </a:p>
        </p:txBody>
      </p:sp>
      <p:sp>
        <p:nvSpPr>
          <p:cNvPr id="3" name="Content Placeholder 2"/>
          <p:cNvSpPr>
            <a:spLocks noGrp="1"/>
          </p:cNvSpPr>
          <p:nvPr>
            <p:ph idx="1"/>
          </p:nvPr>
        </p:nvSpPr>
        <p:spPr>
          <a:xfrm>
            <a:off x="4484915" y="2121408"/>
            <a:ext cx="3222171" cy="4050792"/>
          </a:xfrm>
        </p:spPr>
        <p:txBody>
          <a:bodyPr/>
          <a:lstStyle/>
          <a:p>
            <a:pPr algn="just">
              <a:lnSpc>
                <a:spcPct val="150000"/>
              </a:lnSpc>
            </a:pPr>
            <a:r>
              <a:rPr lang="en-US" b="1" dirty="0" smtClean="0">
                <a:solidFill>
                  <a:srgbClr val="0070C0"/>
                </a:solidFill>
                <a:latin typeface="Cambria" panose="02040503050406030204" pitchFamily="18" charset="0"/>
                <a:hlinkClick r:id="rId2" action="ppaction://hlinksldjump"/>
              </a:rPr>
              <a:t>DE – Soderberg</a:t>
            </a:r>
            <a:endParaRPr lang="en-US" b="1" dirty="0" smtClean="0">
              <a:solidFill>
                <a:srgbClr val="0070C0"/>
              </a:solidFill>
              <a:latin typeface="Cambria" panose="02040503050406030204" pitchFamily="18" charset="0"/>
            </a:endParaRPr>
          </a:p>
          <a:p>
            <a:pPr algn="just">
              <a:lnSpc>
                <a:spcPct val="150000"/>
              </a:lnSpc>
            </a:pPr>
            <a:r>
              <a:rPr lang="en-US" b="1" dirty="0" smtClean="0">
                <a:solidFill>
                  <a:srgbClr val="0070C0"/>
                </a:solidFill>
                <a:latin typeface="Cambria" panose="02040503050406030204" pitchFamily="18" charset="0"/>
                <a:hlinkClick r:id="rId3" action="ppaction://hlinksldjump"/>
              </a:rPr>
              <a:t>DE - Goodman</a:t>
            </a:r>
            <a:endParaRPr lang="en-US" b="1" dirty="0" smtClean="0">
              <a:solidFill>
                <a:srgbClr val="0070C0"/>
              </a:solidFill>
              <a:latin typeface="Cambria" panose="02040503050406030204" pitchFamily="18" charset="0"/>
            </a:endParaRPr>
          </a:p>
          <a:p>
            <a:pPr algn="just">
              <a:lnSpc>
                <a:spcPct val="150000"/>
              </a:lnSpc>
            </a:pPr>
            <a:r>
              <a:rPr lang="en-US" b="1" dirty="0" smtClean="0">
                <a:solidFill>
                  <a:srgbClr val="0070C0"/>
                </a:solidFill>
                <a:latin typeface="Cambria" panose="02040503050406030204" pitchFamily="18" charset="0"/>
                <a:hlinkClick r:id="rId4" action="ppaction://hlinksldjump"/>
              </a:rPr>
              <a:t>DE </a:t>
            </a:r>
            <a:r>
              <a:rPr lang="en-US" b="1" dirty="0">
                <a:solidFill>
                  <a:srgbClr val="0070C0"/>
                </a:solidFill>
                <a:latin typeface="Cambria" panose="02040503050406030204" pitchFamily="18" charset="0"/>
                <a:hlinkClick r:id="rId4" action="ppaction://hlinksldjump"/>
              </a:rPr>
              <a:t>– </a:t>
            </a:r>
            <a:r>
              <a:rPr lang="en-US" b="1" dirty="0" smtClean="0">
                <a:solidFill>
                  <a:srgbClr val="0070C0"/>
                </a:solidFill>
                <a:latin typeface="Cambria" panose="02040503050406030204" pitchFamily="18" charset="0"/>
                <a:hlinkClick r:id="rId4" action="ppaction://hlinksldjump"/>
              </a:rPr>
              <a:t>Gerber</a:t>
            </a:r>
            <a:endParaRPr lang="en-US" b="1" dirty="0">
              <a:solidFill>
                <a:srgbClr val="0070C0"/>
              </a:solidFill>
              <a:latin typeface="Cambria" panose="02040503050406030204" pitchFamily="18" charset="0"/>
            </a:endParaRPr>
          </a:p>
          <a:p>
            <a:pPr algn="just">
              <a:lnSpc>
                <a:spcPct val="150000"/>
              </a:lnSpc>
            </a:pPr>
            <a:r>
              <a:rPr lang="en-US" b="1" dirty="0">
                <a:solidFill>
                  <a:srgbClr val="0070C0"/>
                </a:solidFill>
                <a:latin typeface="Cambria" panose="02040503050406030204" pitchFamily="18" charset="0"/>
                <a:hlinkClick r:id="rId5" action="ppaction://hlinksldjump"/>
              </a:rPr>
              <a:t>DE- ASME </a:t>
            </a:r>
            <a:r>
              <a:rPr lang="en-US" b="1" dirty="0" smtClean="0">
                <a:solidFill>
                  <a:srgbClr val="0070C0"/>
                </a:solidFill>
                <a:latin typeface="Cambria" panose="02040503050406030204" pitchFamily="18" charset="0"/>
                <a:hlinkClick r:id="rId5" action="ppaction://hlinksldjump"/>
              </a:rPr>
              <a:t>Elliptic</a:t>
            </a:r>
            <a:endParaRPr lang="en-US" b="1" dirty="0">
              <a:solidFill>
                <a:srgbClr val="0070C0"/>
              </a:solidFill>
              <a:latin typeface="Cambria" panose="02040503050406030204" pitchFamily="18" charset="0"/>
            </a:endParaRPr>
          </a:p>
        </p:txBody>
      </p:sp>
      <p:sp>
        <p:nvSpPr>
          <p:cNvPr id="5" name="Rectangle 4">
            <a:hlinkClick r:id="rId6" action="ppaction://hlinksldjump"/>
          </p:cNvPr>
          <p:cNvSpPr/>
          <p:nvPr/>
        </p:nvSpPr>
        <p:spPr>
          <a:xfrm>
            <a:off x="0" y="-504"/>
            <a:ext cx="12191999" cy="92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4256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Failure Criteria selection (DE-</a:t>
            </a:r>
            <a:r>
              <a:rPr lang="en-US" sz="3600" dirty="0" err="1" smtClean="0"/>
              <a:t>soderberg</a:t>
            </a:r>
            <a:r>
              <a:rPr lang="en-US" sz="3600" dirty="0" smtClean="0"/>
              <a:t>)</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28</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2121408"/>
                <a:ext cx="12191999" cy="4736592"/>
              </a:xfrm>
            </p:spPr>
            <p:txBody>
              <a:bodyPr>
                <a:normAutofit fontScale="92500" lnSpcReduction="10000"/>
              </a:bodyPr>
              <a:lstStyle/>
              <a:p>
                <a:pPr algn="just">
                  <a:lnSpc>
                    <a:spcPct val="150000"/>
                  </a:lnSpc>
                </a:pPr>
                <a:r>
                  <a:rPr lang="en-US" b="1" dirty="0" smtClean="0">
                    <a:solidFill>
                      <a:srgbClr val="0070C0"/>
                    </a:solidFill>
                    <a:latin typeface="Cambria" panose="02040503050406030204" pitchFamily="18" charset="0"/>
                  </a:rPr>
                  <a:t>According to DE-Soderberg</a:t>
                </a:r>
              </a:p>
              <a:p>
                <a:pPr marL="0" indent="0" algn="just">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r>
                  <a:rPr lang="en-US" dirty="0" smtClean="0">
                    <a:solidFill>
                      <a:srgbClr val="0070C0"/>
                    </a:solidFill>
                    <a:latin typeface="Cambria" panose="02040503050406030204" pitchFamily="18" charset="0"/>
                  </a:rPr>
                  <a:t>Replace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𝑎</m:t>
                        </m:r>
                      </m:sub>
                    </m:sSub>
                    <m:r>
                      <a:rPr lang="en-US" b="0" i="1" smtClean="0">
                        <a:latin typeface="Cambria Math" panose="02040503050406030204" pitchFamily="18" charset="0"/>
                      </a:rPr>
                      <m:t> </m:t>
                    </m:r>
                  </m:oMath>
                </a14:m>
                <a:r>
                  <a:rPr lang="en-US" dirty="0" smtClean="0">
                    <a:solidFill>
                      <a:srgbClr val="0070C0"/>
                    </a:solidFill>
                    <a:latin typeface="Cambria" panose="02040503050406030204" pitchFamily="18" charset="0"/>
                  </a:rPr>
                  <a:t>&amp; </a:t>
                </a:r>
                <a14:m>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𝜎</m:t>
                        </m:r>
                      </m:e>
                      <m:sub>
                        <m:r>
                          <a:rPr lang="en-US" b="0" i="1" smtClean="0">
                            <a:latin typeface="Cambria Math" panose="02040503050406030204" pitchFamily="18" charset="0"/>
                          </a:rPr>
                          <m:t>𝑚</m:t>
                        </m:r>
                      </m:sub>
                    </m:sSub>
                    <m:r>
                      <a:rPr lang="en-US" b="0" i="1">
                        <a:latin typeface="Cambria Math" panose="02040503050406030204" pitchFamily="18" charset="0"/>
                      </a:rPr>
                      <m:t> </m:t>
                    </m:r>
                  </m:oMath>
                </a14:m>
                <a:r>
                  <a:rPr lang="en-US" dirty="0" smtClean="0">
                    <a:solidFill>
                      <a:srgbClr val="0070C0"/>
                    </a:solidFill>
                    <a:latin typeface="Cambria" panose="02040503050406030204" pitchFamily="18" charset="0"/>
                  </a:rPr>
                  <a:t> with </a:t>
                </a:r>
                <a14:m>
                  <m:oMath xmlns:m="http://schemas.openxmlformats.org/officeDocument/2006/math">
                    <m:sSubSup>
                      <m:sSubSupPr>
                        <m:ctrlPr>
                          <a:rPr lang="en-US" i="1">
                            <a:latin typeface="Cambria Math" panose="02040503050406030204" pitchFamily="18" charset="0"/>
                          </a:rPr>
                        </m:ctrlPr>
                      </m:sSubSupPr>
                      <m:e>
                        <m:r>
                          <m:rPr>
                            <m:sty m:val="p"/>
                          </m:rPr>
                          <a:rPr lang="en-US" b="0" i="1">
                            <a:latin typeface="Cambria Math" panose="02040503050406030204" pitchFamily="18" charset="0"/>
                          </a:rPr>
                          <m:t>σ</m:t>
                        </m:r>
                      </m:e>
                      <m:sub>
                        <m:r>
                          <a:rPr lang="en-US" b="0" i="1">
                            <a:latin typeface="Cambria Math" panose="02040503050406030204" pitchFamily="18" charset="0"/>
                          </a:rPr>
                          <m:t>𝑎</m:t>
                        </m:r>
                      </m:sub>
                      <m:sup>
                        <m:r>
                          <a:rPr lang="en-US" b="0" i="1">
                            <a:latin typeface="Cambria Math" panose="02040503050406030204" pitchFamily="18" charset="0"/>
                          </a:rPr>
                          <m:t>′</m:t>
                        </m:r>
                      </m:sup>
                    </m:sSubSup>
                  </m:oMath>
                </a14:m>
                <a:r>
                  <a:rPr lang="en-US" dirty="0" smtClean="0">
                    <a:solidFill>
                      <a:srgbClr val="0070C0"/>
                    </a:solidFill>
                    <a:latin typeface="Cambria" panose="02040503050406030204" pitchFamily="18" charset="0"/>
                  </a:rPr>
                  <a:t> &amp; </a:t>
                </a:r>
                <a14:m>
                  <m:oMath xmlns:m="http://schemas.openxmlformats.org/officeDocument/2006/math">
                    <m:sSubSup>
                      <m:sSubSupPr>
                        <m:ctrlPr>
                          <a:rPr lang="en-US" i="1">
                            <a:latin typeface="Cambria Math" panose="02040503050406030204" pitchFamily="18" charset="0"/>
                          </a:rPr>
                        </m:ctrlPr>
                      </m:sSubSupPr>
                      <m:e>
                        <m:r>
                          <m:rPr>
                            <m:sty m:val="p"/>
                          </m:rPr>
                          <a:rPr lang="en-US" b="0" i="1">
                            <a:latin typeface="Cambria Math" panose="02040503050406030204" pitchFamily="18" charset="0"/>
                          </a:rPr>
                          <m:t>σ</m:t>
                        </m:r>
                      </m:e>
                      <m:sub>
                        <m:r>
                          <a:rPr lang="en-US" b="0" i="1" smtClean="0">
                            <a:latin typeface="Cambria Math" panose="02040503050406030204" pitchFamily="18" charset="0"/>
                          </a:rPr>
                          <m:t>𝑚</m:t>
                        </m:r>
                      </m:sub>
                      <m:sup>
                        <m:r>
                          <a:rPr lang="en-US" b="0" i="1">
                            <a:latin typeface="Cambria Math" panose="02040503050406030204" pitchFamily="18" charset="0"/>
                          </a:rPr>
                          <m:t>′</m:t>
                        </m:r>
                      </m:sup>
                    </m:sSubSup>
                  </m:oMath>
                </a14:m>
                <a:r>
                  <a:rPr lang="en-US" dirty="0" smtClean="0">
                    <a:solidFill>
                      <a:srgbClr val="0070C0"/>
                    </a:solidFill>
                    <a:latin typeface="Cambria" panose="02040503050406030204" pitchFamily="18" charset="0"/>
                  </a:rPr>
                  <a:t> respectively.</a:t>
                </a:r>
              </a:p>
              <a:p>
                <a:pPr marL="0" indent="0" algn="just">
                  <a:lnSpc>
                    <a:spcPct val="150000"/>
                  </a:lnSpc>
                  <a:buNone/>
                </a:pPr>
                <a:r>
                  <a:rPr lang="en-US" dirty="0" smtClean="0">
                    <a:solidFill>
                      <a:srgbClr val="0070C0"/>
                    </a:solidFill>
                    <a:latin typeface="Cambria" panose="02040503050406030204" pitchFamily="18" charset="0"/>
                  </a:rPr>
                  <a:t>Substituting values in above equations we get,</a:t>
                </a:r>
              </a:p>
              <a:p>
                <a:pPr marL="0" indent="0" algn="just">
                  <a:lnSpc>
                    <a:spcPct val="150000"/>
                  </a:lnSpc>
                  <a:buNone/>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11793.58</m:t>
                          </m:r>
                        </m:num>
                        <m:den>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200×</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10</m:t>
                                  </m:r>
                                </m:e>
                                <m:sup>
                                  <m:r>
                                    <a:rPr lang="en-US" b="0" i="1" smtClean="0">
                                      <a:solidFill>
                                        <a:schemeClr val="tx1"/>
                                      </a:solidFill>
                                      <a:latin typeface="Cambria Math" panose="02040503050406030204" pitchFamily="18" charset="0"/>
                                    </a:rPr>
                                    <m:t>6</m:t>
                                  </m:r>
                                </m:sup>
                              </m:sSup>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𝑑</m:t>
                              </m:r>
                            </m:e>
                            <m:sup>
                              <m:r>
                                <a:rPr lang="en-US" b="0" i="1" smtClean="0">
                                  <a:solidFill>
                                    <a:schemeClr val="tx1"/>
                                  </a:solidFill>
                                  <a:latin typeface="Cambria Math" panose="02040503050406030204" pitchFamily="18" charset="0"/>
                                </a:rPr>
                                <m:t>3</m:t>
                              </m:r>
                            </m:sup>
                          </m:sSup>
                        </m:den>
                      </m:f>
                      <m:r>
                        <a:rPr lang="en-US" b="0" i="1" smtClean="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6298.381</m:t>
                          </m:r>
                        </m:num>
                        <m:den>
                          <m:sSup>
                            <m:sSupPr>
                              <m:ctrlPr>
                                <a:rPr lang="en-US" i="1">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420</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10</m:t>
                                  </m:r>
                                </m:e>
                                <m:sup>
                                  <m:r>
                                    <a:rPr lang="en-US" i="1">
                                      <a:solidFill>
                                        <a:schemeClr val="tx1"/>
                                      </a:solidFill>
                                      <a:latin typeface="Cambria Math" panose="02040503050406030204" pitchFamily="18" charset="0"/>
                                    </a:rPr>
                                    <m:t>6</m:t>
                                  </m:r>
                                </m:sup>
                              </m:sSup>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𝑑</m:t>
                              </m:r>
                            </m:e>
                            <m:sup>
                              <m:r>
                                <a:rPr lang="en-US" i="1">
                                  <a:solidFill>
                                    <a:schemeClr val="tx1"/>
                                  </a:solidFill>
                                  <a:latin typeface="Cambria Math" panose="02040503050406030204" pitchFamily="18" charset="0"/>
                                </a:rPr>
                                <m:t>3</m:t>
                              </m:r>
                            </m:sup>
                          </m:sSup>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2.5</m:t>
                          </m:r>
                        </m:den>
                      </m:f>
                    </m:oMath>
                  </m:oMathPara>
                </a14:m>
                <a:endParaRPr lang="en-US" b="0" dirty="0" smtClean="0">
                  <a:solidFill>
                    <a:schemeClr val="tx1"/>
                  </a:solidFill>
                  <a:latin typeface="Cambria" panose="02040503050406030204" pitchFamily="18" charset="0"/>
                </a:endParaRPr>
              </a:p>
              <a:p>
                <a:pPr marL="0" indent="0" algn="just">
                  <a:lnSpc>
                    <a:spcPct val="150000"/>
                  </a:lnSpc>
                  <a:buNone/>
                </a:pPr>
                <a:r>
                  <a:rPr lang="en-US" i="1" dirty="0" smtClean="0">
                    <a:solidFill>
                      <a:srgbClr val="00B050"/>
                    </a:solidFill>
                    <a:latin typeface="Cambria" panose="02040503050406030204" pitchFamily="18" charset="0"/>
                  </a:rPr>
                  <a:t>On Solving</a:t>
                </a:r>
              </a:p>
              <a:p>
                <a:pPr marL="0" indent="0" algn="just">
                  <a:lnSpc>
                    <a:spcPct val="150000"/>
                  </a:lnSpc>
                  <a:buNone/>
                </a:pPr>
                <a:r>
                  <a:rPr lang="en-US" i="1" dirty="0" smtClean="0">
                    <a:latin typeface="Cambria" panose="02040503050406030204" pitchFamily="18" charset="0"/>
                  </a:rPr>
                  <a:t>d</a:t>
                </a:r>
                <a:r>
                  <a:rPr lang="en-US" dirty="0" smtClean="0">
                    <a:latin typeface="Cambria" panose="02040503050406030204" pitchFamily="18" charset="0"/>
                  </a:rPr>
                  <a:t> = 0.057 m = </a:t>
                </a:r>
                <a:r>
                  <a:rPr lang="en-US" dirty="0" smtClean="0">
                    <a:solidFill>
                      <a:srgbClr val="FF0000"/>
                    </a:solidFill>
                    <a:latin typeface="Cambria" panose="02040503050406030204" pitchFamily="18" charset="0"/>
                  </a:rPr>
                  <a:t>57 mm</a:t>
                </a:r>
                <a:endParaRPr lang="en-US" dirty="0">
                  <a:solidFill>
                    <a:srgbClr val="FF0000"/>
                  </a:solidFill>
                  <a:latin typeface="Cambria" panose="02040503050406030204" pitchFamily="18" charset="0"/>
                </a:endParaRPr>
              </a:p>
              <a:p>
                <a:pPr marL="0" indent="0" algn="just">
                  <a:lnSpc>
                    <a:spcPct val="150000"/>
                  </a:lnSpc>
                  <a:buNone/>
                </a:pPr>
                <a:r>
                  <a:rPr lang="en-US" b="1" dirty="0">
                    <a:solidFill>
                      <a:srgbClr val="0070C0"/>
                    </a:solidFill>
                    <a:latin typeface="Cambria" panose="02040503050406030204" pitchFamily="18" charset="0"/>
                  </a:rPr>
                  <a:t>	</a:t>
                </a:r>
                <a:r>
                  <a:rPr lang="en-US" b="1" dirty="0" smtClean="0">
                    <a:solidFill>
                      <a:srgbClr val="0070C0"/>
                    </a:solidFill>
                    <a:latin typeface="Cambria" panose="02040503050406030204" pitchFamily="18" charset="0"/>
                  </a:rPr>
                  <a:t>	</a:t>
                </a:r>
                <a:endParaRPr lang="en-US" b="1" dirty="0">
                  <a:solidFill>
                    <a:srgbClr val="0070C0"/>
                  </a:solidFill>
                  <a:latin typeface="Cambria"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2121408"/>
                <a:ext cx="12191999" cy="4736592"/>
              </a:xfrm>
              <a:blipFill rotWithShape="0">
                <a:blip r:embed="rId2"/>
                <a:stretch>
                  <a:fillRect l="-450"/>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894464" y="2729429"/>
            <a:ext cx="5768405" cy="694345"/>
          </a:xfrm>
          <a:prstGeom prst="rect">
            <a:avLst/>
          </a:prstGeom>
        </p:spPr>
      </p:pic>
      <p:sp>
        <p:nvSpPr>
          <p:cNvPr id="6" name="Rectangle 5">
            <a:hlinkClick r:id="rId5" action="ppaction://hlinksldjump"/>
          </p:cNvPr>
          <p:cNvSpPr/>
          <p:nvPr/>
        </p:nvSpPr>
        <p:spPr>
          <a:xfrm>
            <a:off x="0" y="-504"/>
            <a:ext cx="12191999" cy="92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4929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Failure Criteria selection (DE-</a:t>
            </a:r>
            <a:r>
              <a:rPr lang="en-US" sz="3600" dirty="0" err="1" smtClean="0"/>
              <a:t>goodman</a:t>
            </a:r>
            <a:r>
              <a:rPr lang="en-US" sz="3600" dirty="0" smtClean="0"/>
              <a:t>)</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29</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2121408"/>
                <a:ext cx="12191999" cy="4736592"/>
              </a:xfrm>
            </p:spPr>
            <p:txBody>
              <a:bodyPr/>
              <a:lstStyle/>
              <a:p>
                <a:pPr algn="just">
                  <a:lnSpc>
                    <a:spcPct val="150000"/>
                  </a:lnSpc>
                </a:pPr>
                <a:r>
                  <a:rPr lang="en-US" b="1" dirty="0" smtClean="0">
                    <a:solidFill>
                      <a:srgbClr val="0070C0"/>
                    </a:solidFill>
                    <a:latin typeface="Cambria" panose="02040503050406030204" pitchFamily="18" charset="0"/>
                  </a:rPr>
                  <a:t>According to DE-Goodman</a:t>
                </a:r>
              </a:p>
              <a:p>
                <a:pPr marL="0" indent="0" algn="just">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r>
                  <a:rPr lang="en-US" dirty="0" smtClean="0">
                    <a:solidFill>
                      <a:srgbClr val="0070C0"/>
                    </a:solidFill>
                    <a:latin typeface="Cambria" panose="02040503050406030204" pitchFamily="18" charset="0"/>
                  </a:rPr>
                  <a:t>Replace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𝑎</m:t>
                        </m:r>
                      </m:sub>
                    </m:sSub>
                    <m:r>
                      <a:rPr lang="en-US" b="0" i="1" smtClean="0">
                        <a:latin typeface="Cambria Math" panose="02040503050406030204" pitchFamily="18" charset="0"/>
                      </a:rPr>
                      <m:t> </m:t>
                    </m:r>
                  </m:oMath>
                </a14:m>
                <a:r>
                  <a:rPr lang="en-US" dirty="0" smtClean="0">
                    <a:solidFill>
                      <a:srgbClr val="0070C0"/>
                    </a:solidFill>
                    <a:latin typeface="Cambria" panose="02040503050406030204" pitchFamily="18" charset="0"/>
                  </a:rPr>
                  <a:t>&amp; </a:t>
                </a:r>
                <a14:m>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𝜎</m:t>
                        </m:r>
                      </m:e>
                      <m:sub>
                        <m:r>
                          <a:rPr lang="en-US" b="0" i="1" smtClean="0">
                            <a:latin typeface="Cambria Math" panose="02040503050406030204" pitchFamily="18" charset="0"/>
                          </a:rPr>
                          <m:t>𝑚</m:t>
                        </m:r>
                      </m:sub>
                    </m:sSub>
                    <m:r>
                      <a:rPr lang="en-US" b="0" i="1">
                        <a:latin typeface="Cambria Math" panose="02040503050406030204" pitchFamily="18" charset="0"/>
                      </a:rPr>
                      <m:t> </m:t>
                    </m:r>
                  </m:oMath>
                </a14:m>
                <a:r>
                  <a:rPr lang="en-US" dirty="0" smtClean="0">
                    <a:solidFill>
                      <a:srgbClr val="0070C0"/>
                    </a:solidFill>
                    <a:latin typeface="Cambria" panose="02040503050406030204" pitchFamily="18" charset="0"/>
                  </a:rPr>
                  <a:t> with </a:t>
                </a:r>
                <a14:m>
                  <m:oMath xmlns:m="http://schemas.openxmlformats.org/officeDocument/2006/math">
                    <m:sSubSup>
                      <m:sSubSupPr>
                        <m:ctrlPr>
                          <a:rPr lang="en-US" i="1">
                            <a:latin typeface="Cambria Math" panose="02040503050406030204" pitchFamily="18" charset="0"/>
                          </a:rPr>
                        </m:ctrlPr>
                      </m:sSubSupPr>
                      <m:e>
                        <m:r>
                          <m:rPr>
                            <m:sty m:val="p"/>
                          </m:rPr>
                          <a:rPr lang="en-US" b="0" i="1">
                            <a:latin typeface="Cambria Math" panose="02040503050406030204" pitchFamily="18" charset="0"/>
                          </a:rPr>
                          <m:t>σ</m:t>
                        </m:r>
                      </m:e>
                      <m:sub>
                        <m:r>
                          <a:rPr lang="en-US" b="0" i="1">
                            <a:latin typeface="Cambria Math" panose="02040503050406030204" pitchFamily="18" charset="0"/>
                          </a:rPr>
                          <m:t>𝑎</m:t>
                        </m:r>
                      </m:sub>
                      <m:sup>
                        <m:r>
                          <a:rPr lang="en-US" b="0" i="1">
                            <a:latin typeface="Cambria Math" panose="02040503050406030204" pitchFamily="18" charset="0"/>
                          </a:rPr>
                          <m:t>′</m:t>
                        </m:r>
                      </m:sup>
                    </m:sSubSup>
                  </m:oMath>
                </a14:m>
                <a:r>
                  <a:rPr lang="en-US" dirty="0" smtClean="0">
                    <a:solidFill>
                      <a:srgbClr val="0070C0"/>
                    </a:solidFill>
                    <a:latin typeface="Cambria" panose="02040503050406030204" pitchFamily="18" charset="0"/>
                  </a:rPr>
                  <a:t> &amp; </a:t>
                </a:r>
                <a14:m>
                  <m:oMath xmlns:m="http://schemas.openxmlformats.org/officeDocument/2006/math">
                    <m:sSubSup>
                      <m:sSubSupPr>
                        <m:ctrlPr>
                          <a:rPr lang="en-US" i="1">
                            <a:latin typeface="Cambria Math" panose="02040503050406030204" pitchFamily="18" charset="0"/>
                          </a:rPr>
                        </m:ctrlPr>
                      </m:sSubSupPr>
                      <m:e>
                        <m:r>
                          <m:rPr>
                            <m:sty m:val="p"/>
                          </m:rPr>
                          <a:rPr lang="en-US" b="0" i="1">
                            <a:latin typeface="Cambria Math" panose="02040503050406030204" pitchFamily="18" charset="0"/>
                          </a:rPr>
                          <m:t>σ</m:t>
                        </m:r>
                      </m:e>
                      <m:sub>
                        <m:r>
                          <a:rPr lang="en-US" b="0" i="1" smtClean="0">
                            <a:latin typeface="Cambria Math" panose="02040503050406030204" pitchFamily="18" charset="0"/>
                          </a:rPr>
                          <m:t>𝑚</m:t>
                        </m:r>
                      </m:sub>
                      <m:sup>
                        <m:r>
                          <a:rPr lang="en-US" b="0" i="1">
                            <a:latin typeface="Cambria Math" panose="02040503050406030204" pitchFamily="18" charset="0"/>
                          </a:rPr>
                          <m:t>′</m:t>
                        </m:r>
                      </m:sup>
                    </m:sSubSup>
                  </m:oMath>
                </a14:m>
                <a:r>
                  <a:rPr lang="en-US" dirty="0" smtClean="0">
                    <a:solidFill>
                      <a:srgbClr val="0070C0"/>
                    </a:solidFill>
                    <a:latin typeface="Cambria" panose="02040503050406030204" pitchFamily="18" charset="0"/>
                  </a:rPr>
                  <a:t> respectively.</a:t>
                </a:r>
              </a:p>
              <a:p>
                <a:pPr marL="0" indent="0" algn="just">
                  <a:lnSpc>
                    <a:spcPct val="150000"/>
                  </a:lnSpc>
                  <a:buNone/>
                </a:pPr>
                <a:r>
                  <a:rPr lang="en-US" dirty="0">
                    <a:solidFill>
                      <a:srgbClr val="0070C0"/>
                    </a:solidFill>
                    <a:latin typeface="Cambria" panose="02040503050406030204" pitchFamily="18" charset="0"/>
                  </a:rPr>
                  <a:t>Substituting values in above equations we get,</a:t>
                </a:r>
              </a:p>
              <a:p>
                <a:pPr marL="0" indent="0" algn="just">
                  <a:lnSpc>
                    <a:spcPct val="150000"/>
                  </a:lnSpc>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11793.58</m:t>
                          </m:r>
                        </m:num>
                        <m:den>
                          <m:sSup>
                            <m:sSupPr>
                              <m:ctrlPr>
                                <a:rPr lang="en-US" i="1">
                                  <a:latin typeface="Cambria Math" panose="02040503050406030204" pitchFamily="18" charset="0"/>
                                </a:rPr>
                              </m:ctrlPr>
                            </m:sSupPr>
                            <m:e>
                              <m:r>
                                <a:rPr lang="en-US" i="1">
                                  <a:latin typeface="Cambria Math" panose="02040503050406030204" pitchFamily="18" charset="0"/>
                                </a:rPr>
                                <m:t>200×</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6</m:t>
                                  </m:r>
                                </m:sup>
                              </m:sSup>
                              <m:r>
                                <a:rPr lang="en-US" i="1">
                                  <a:latin typeface="Cambria Math" panose="02040503050406030204" pitchFamily="18" charset="0"/>
                                </a:rPr>
                                <m:t> </m:t>
                              </m:r>
                              <m:r>
                                <a:rPr lang="en-US" i="1">
                                  <a:latin typeface="Cambria Math" panose="02040503050406030204" pitchFamily="18" charset="0"/>
                                </a:rPr>
                                <m:t>𝑑</m:t>
                              </m:r>
                            </m:e>
                            <m:sup>
                              <m:r>
                                <a:rPr lang="en-US" i="1">
                                  <a:latin typeface="Cambria Math" panose="02040503050406030204" pitchFamily="18" charset="0"/>
                                </a:rPr>
                                <m:t>3</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6298.381</m:t>
                          </m:r>
                        </m:num>
                        <m:den>
                          <m:sSup>
                            <m:sSupPr>
                              <m:ctrlPr>
                                <a:rPr lang="en-US" i="1">
                                  <a:latin typeface="Cambria Math" panose="02040503050406030204" pitchFamily="18" charset="0"/>
                                </a:rPr>
                              </m:ctrlPr>
                            </m:sSupPr>
                            <m:e>
                              <m:r>
                                <a:rPr lang="en-US" b="0" i="1" smtClean="0">
                                  <a:latin typeface="Cambria Math" panose="02040503050406030204" pitchFamily="18" charset="0"/>
                                </a:rPr>
                                <m:t>560</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6</m:t>
                                  </m:r>
                                </m:sup>
                              </m:sSup>
                              <m:r>
                                <a:rPr lang="en-US" i="1">
                                  <a:latin typeface="Cambria Math" panose="02040503050406030204" pitchFamily="18" charset="0"/>
                                </a:rPr>
                                <m:t> </m:t>
                              </m:r>
                              <m:r>
                                <a:rPr lang="en-US" i="1">
                                  <a:latin typeface="Cambria Math" panose="02040503050406030204" pitchFamily="18" charset="0"/>
                                </a:rPr>
                                <m:t>𝑑</m:t>
                              </m:r>
                            </m:e>
                            <m:sup>
                              <m:r>
                                <a:rPr lang="en-US" i="1">
                                  <a:latin typeface="Cambria Math" panose="02040503050406030204" pitchFamily="18" charset="0"/>
                                </a:rPr>
                                <m:t>3</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2.5</m:t>
                          </m:r>
                        </m:den>
                      </m:f>
                    </m:oMath>
                  </m:oMathPara>
                </a14:m>
                <a:endParaRPr lang="en-US" b="1" dirty="0" smtClean="0">
                  <a:solidFill>
                    <a:srgbClr val="0070C0"/>
                  </a:solidFill>
                  <a:latin typeface="Cambria" panose="02040503050406030204" pitchFamily="18" charset="0"/>
                </a:endParaRPr>
              </a:p>
              <a:p>
                <a:pPr marL="0" indent="0" algn="just">
                  <a:lnSpc>
                    <a:spcPct val="150000"/>
                  </a:lnSpc>
                  <a:buNone/>
                </a:pPr>
                <a:r>
                  <a:rPr lang="en-US" i="1" dirty="0" smtClean="0">
                    <a:solidFill>
                      <a:srgbClr val="00B050"/>
                    </a:solidFill>
                    <a:latin typeface="Cambria" panose="02040503050406030204" pitchFamily="18" charset="0"/>
                  </a:rPr>
                  <a:t>On solving</a:t>
                </a:r>
              </a:p>
              <a:p>
                <a:pPr marL="0" indent="0" algn="just">
                  <a:lnSpc>
                    <a:spcPct val="150000"/>
                  </a:lnSpc>
                  <a:buNone/>
                </a:pPr>
                <a:r>
                  <a:rPr lang="en-US" i="1" dirty="0" smtClean="0">
                    <a:latin typeface="Cambria" panose="02040503050406030204" pitchFamily="18" charset="0"/>
                  </a:rPr>
                  <a:t>d</a:t>
                </a:r>
                <a:r>
                  <a:rPr lang="en-US" dirty="0" smtClean="0">
                    <a:latin typeface="Cambria" panose="02040503050406030204" pitchFamily="18" charset="0"/>
                  </a:rPr>
                  <a:t> </a:t>
                </a:r>
                <a:r>
                  <a:rPr lang="en-US" dirty="0">
                    <a:latin typeface="Cambria" panose="02040503050406030204" pitchFamily="18" charset="0"/>
                  </a:rPr>
                  <a:t>= </a:t>
                </a:r>
                <a:r>
                  <a:rPr lang="en-US" dirty="0" smtClean="0">
                    <a:latin typeface="Cambria" panose="02040503050406030204" pitchFamily="18" charset="0"/>
                  </a:rPr>
                  <a:t>0.056 </a:t>
                </a:r>
                <a:r>
                  <a:rPr lang="en-US" dirty="0">
                    <a:latin typeface="Cambria" panose="02040503050406030204" pitchFamily="18" charset="0"/>
                  </a:rPr>
                  <a:t>m = </a:t>
                </a:r>
                <a:r>
                  <a:rPr lang="en-US" dirty="0" smtClean="0">
                    <a:solidFill>
                      <a:srgbClr val="FF0000"/>
                    </a:solidFill>
                    <a:latin typeface="Cambria" panose="02040503050406030204" pitchFamily="18" charset="0"/>
                  </a:rPr>
                  <a:t>56 </a:t>
                </a:r>
                <a:r>
                  <a:rPr lang="en-US" dirty="0">
                    <a:solidFill>
                      <a:srgbClr val="FF0000"/>
                    </a:solidFill>
                    <a:latin typeface="Cambria" panose="02040503050406030204" pitchFamily="18" charset="0"/>
                  </a:rPr>
                  <a:t>mm</a:t>
                </a:r>
              </a:p>
              <a:p>
                <a:pPr marL="0" indent="0" algn="just">
                  <a:lnSpc>
                    <a:spcPct val="150000"/>
                  </a:lnSpc>
                  <a:buNone/>
                </a:pPr>
                <a:endParaRPr lang="en-US" b="1" dirty="0">
                  <a:solidFill>
                    <a:srgbClr val="0070C0"/>
                  </a:solidFill>
                  <a:latin typeface="Cambria"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2121408"/>
                <a:ext cx="12191999" cy="4736592"/>
              </a:xfrm>
              <a:blipFill rotWithShape="0">
                <a:blip r:embed="rId2"/>
                <a:stretch>
                  <a:fillRect l="-500"/>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894465" y="2677431"/>
            <a:ext cx="5768405" cy="718911"/>
          </a:xfrm>
          <a:prstGeom prst="rect">
            <a:avLst/>
          </a:prstGeom>
        </p:spPr>
      </p:pic>
      <p:sp>
        <p:nvSpPr>
          <p:cNvPr id="6" name="Rectangle 5">
            <a:hlinkClick r:id="rId5" action="ppaction://hlinksldjump"/>
          </p:cNvPr>
          <p:cNvSpPr/>
          <p:nvPr/>
        </p:nvSpPr>
        <p:spPr>
          <a:xfrm>
            <a:off x="0" y="-504"/>
            <a:ext cx="12191999" cy="92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9289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DESIGN OF SHAFT BASED ON Minimum shear stress theory</a:t>
            </a:r>
            <a:endParaRPr lang="en-US" sz="3600" dirty="0"/>
          </a:p>
        </p:txBody>
      </p:sp>
      <p:pic>
        <p:nvPicPr>
          <p:cNvPr id="5" name="Content Placeholder 4"/>
          <p:cNvPicPr>
            <a:picLocks noGrp="1" noChangeAspect="1"/>
          </p:cNvPicPr>
          <p:nvPr>
            <p:ph idx="1"/>
          </p:nvPr>
        </p:nvPicPr>
        <p:blipFill>
          <a:blip r:embed="rId3">
            <a:biLevel thresh="25000"/>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635156" y="2093976"/>
            <a:ext cx="6628673" cy="3993339"/>
          </a:xfrm>
        </p:spPr>
      </p:pic>
      <p:sp>
        <p:nvSpPr>
          <p:cNvPr id="6" name="Slide Number Placeholder 5"/>
          <p:cNvSpPr>
            <a:spLocks noGrp="1"/>
          </p:cNvSpPr>
          <p:nvPr>
            <p:ph type="sldNum" sz="quarter" idx="12"/>
          </p:nvPr>
        </p:nvSpPr>
        <p:spPr/>
        <p:txBody>
          <a:bodyPr/>
          <a:lstStyle/>
          <a:p>
            <a:fld id="{5A051228-77DD-4201-A999-04B140BD5692}" type="slidenum">
              <a:rPr lang="en-US" smtClean="0"/>
              <a:t>3</a:t>
            </a:fld>
            <a:endParaRPr lang="en-US"/>
          </a:p>
        </p:txBody>
      </p:sp>
    </p:spTree>
    <p:extLst>
      <p:ext uri="{BB962C8B-B14F-4D97-AF65-F5344CB8AC3E}">
        <p14:creationId xmlns:p14="http://schemas.microsoft.com/office/powerpoint/2010/main" val="42024890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Failure Criteria selection (DE-</a:t>
            </a:r>
            <a:r>
              <a:rPr lang="en-US" sz="3600" dirty="0" err="1" smtClean="0"/>
              <a:t>gerber</a:t>
            </a:r>
            <a:r>
              <a:rPr lang="en-US" sz="3600" dirty="0" smtClean="0"/>
              <a:t>)</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30</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2121408"/>
                <a:ext cx="12191999" cy="4736592"/>
              </a:xfrm>
            </p:spPr>
            <p:txBody>
              <a:bodyPr>
                <a:normAutofit fontScale="92500" lnSpcReduction="20000"/>
              </a:bodyPr>
              <a:lstStyle/>
              <a:p>
                <a:pPr algn="just">
                  <a:lnSpc>
                    <a:spcPct val="150000"/>
                  </a:lnSpc>
                </a:pPr>
                <a:r>
                  <a:rPr lang="en-US" b="1" dirty="0" smtClean="0">
                    <a:solidFill>
                      <a:srgbClr val="0070C0"/>
                    </a:solidFill>
                    <a:latin typeface="Cambria" panose="02040503050406030204" pitchFamily="18" charset="0"/>
                  </a:rPr>
                  <a:t>According to DE-Gerber</a:t>
                </a:r>
              </a:p>
              <a:p>
                <a:pPr marL="0" indent="0" algn="just">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r>
                  <a:rPr lang="en-US" dirty="0" smtClean="0">
                    <a:solidFill>
                      <a:srgbClr val="0070C0"/>
                    </a:solidFill>
                    <a:latin typeface="Cambria" panose="02040503050406030204" pitchFamily="18" charset="0"/>
                  </a:rPr>
                  <a:t>Replace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𝑎</m:t>
                        </m:r>
                      </m:sub>
                    </m:sSub>
                    <m:r>
                      <a:rPr lang="en-US" b="0" i="1" smtClean="0">
                        <a:latin typeface="Cambria Math" panose="02040503050406030204" pitchFamily="18" charset="0"/>
                      </a:rPr>
                      <m:t> </m:t>
                    </m:r>
                  </m:oMath>
                </a14:m>
                <a:r>
                  <a:rPr lang="en-US" dirty="0" smtClean="0">
                    <a:solidFill>
                      <a:srgbClr val="0070C0"/>
                    </a:solidFill>
                    <a:latin typeface="Cambria" panose="02040503050406030204" pitchFamily="18" charset="0"/>
                  </a:rPr>
                  <a:t>&amp; </a:t>
                </a:r>
                <a14:m>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𝜎</m:t>
                        </m:r>
                      </m:e>
                      <m:sub>
                        <m:r>
                          <a:rPr lang="en-US" b="0" i="1" smtClean="0">
                            <a:latin typeface="Cambria Math" panose="02040503050406030204" pitchFamily="18" charset="0"/>
                          </a:rPr>
                          <m:t>𝑚</m:t>
                        </m:r>
                      </m:sub>
                    </m:sSub>
                    <m:r>
                      <a:rPr lang="en-US" b="0" i="1">
                        <a:latin typeface="Cambria Math" panose="02040503050406030204" pitchFamily="18" charset="0"/>
                      </a:rPr>
                      <m:t> </m:t>
                    </m:r>
                  </m:oMath>
                </a14:m>
                <a:r>
                  <a:rPr lang="en-US" dirty="0" smtClean="0">
                    <a:solidFill>
                      <a:srgbClr val="0070C0"/>
                    </a:solidFill>
                    <a:latin typeface="Cambria" panose="02040503050406030204" pitchFamily="18" charset="0"/>
                  </a:rPr>
                  <a:t> with </a:t>
                </a:r>
                <a14:m>
                  <m:oMath xmlns:m="http://schemas.openxmlformats.org/officeDocument/2006/math">
                    <m:sSubSup>
                      <m:sSubSupPr>
                        <m:ctrlPr>
                          <a:rPr lang="en-US" i="1">
                            <a:latin typeface="Cambria Math" panose="02040503050406030204" pitchFamily="18" charset="0"/>
                          </a:rPr>
                        </m:ctrlPr>
                      </m:sSubSupPr>
                      <m:e>
                        <m:r>
                          <m:rPr>
                            <m:sty m:val="p"/>
                          </m:rPr>
                          <a:rPr lang="en-US" b="0" i="1">
                            <a:latin typeface="Cambria Math" panose="02040503050406030204" pitchFamily="18" charset="0"/>
                          </a:rPr>
                          <m:t>σ</m:t>
                        </m:r>
                      </m:e>
                      <m:sub>
                        <m:r>
                          <a:rPr lang="en-US" b="0" i="1">
                            <a:latin typeface="Cambria Math" panose="02040503050406030204" pitchFamily="18" charset="0"/>
                          </a:rPr>
                          <m:t>𝑎</m:t>
                        </m:r>
                      </m:sub>
                      <m:sup>
                        <m:r>
                          <a:rPr lang="en-US" b="0" i="1">
                            <a:latin typeface="Cambria Math" panose="02040503050406030204" pitchFamily="18" charset="0"/>
                          </a:rPr>
                          <m:t>′</m:t>
                        </m:r>
                      </m:sup>
                    </m:sSubSup>
                  </m:oMath>
                </a14:m>
                <a:r>
                  <a:rPr lang="en-US" dirty="0" smtClean="0">
                    <a:solidFill>
                      <a:srgbClr val="0070C0"/>
                    </a:solidFill>
                    <a:latin typeface="Cambria" panose="02040503050406030204" pitchFamily="18" charset="0"/>
                  </a:rPr>
                  <a:t> &amp; </a:t>
                </a:r>
                <a14:m>
                  <m:oMath xmlns:m="http://schemas.openxmlformats.org/officeDocument/2006/math">
                    <m:sSubSup>
                      <m:sSubSupPr>
                        <m:ctrlPr>
                          <a:rPr lang="en-US" i="1">
                            <a:latin typeface="Cambria Math" panose="02040503050406030204" pitchFamily="18" charset="0"/>
                          </a:rPr>
                        </m:ctrlPr>
                      </m:sSubSupPr>
                      <m:e>
                        <m:r>
                          <m:rPr>
                            <m:sty m:val="p"/>
                          </m:rPr>
                          <a:rPr lang="en-US" b="0" i="1">
                            <a:latin typeface="Cambria Math" panose="02040503050406030204" pitchFamily="18" charset="0"/>
                          </a:rPr>
                          <m:t>σ</m:t>
                        </m:r>
                      </m:e>
                      <m:sub>
                        <m:r>
                          <a:rPr lang="en-US" b="0" i="1" smtClean="0">
                            <a:latin typeface="Cambria Math" panose="02040503050406030204" pitchFamily="18" charset="0"/>
                          </a:rPr>
                          <m:t>𝑚</m:t>
                        </m:r>
                      </m:sub>
                      <m:sup>
                        <m:r>
                          <a:rPr lang="en-US" b="0" i="1">
                            <a:latin typeface="Cambria Math" panose="02040503050406030204" pitchFamily="18" charset="0"/>
                          </a:rPr>
                          <m:t>′</m:t>
                        </m:r>
                      </m:sup>
                    </m:sSubSup>
                  </m:oMath>
                </a14:m>
                <a:r>
                  <a:rPr lang="en-US" dirty="0" smtClean="0">
                    <a:solidFill>
                      <a:srgbClr val="0070C0"/>
                    </a:solidFill>
                    <a:latin typeface="Cambria" panose="02040503050406030204" pitchFamily="18" charset="0"/>
                  </a:rPr>
                  <a:t> respectively.</a:t>
                </a:r>
              </a:p>
              <a:p>
                <a:pPr marL="0" indent="0" algn="just">
                  <a:lnSpc>
                    <a:spcPct val="150000"/>
                  </a:lnSpc>
                  <a:buNone/>
                </a:pPr>
                <a:r>
                  <a:rPr lang="en-US" dirty="0">
                    <a:solidFill>
                      <a:srgbClr val="0070C0"/>
                    </a:solidFill>
                    <a:latin typeface="Cambria" panose="02040503050406030204" pitchFamily="18" charset="0"/>
                  </a:rPr>
                  <a:t>Substituting values in above equations we get,</a:t>
                </a:r>
              </a:p>
              <a:p>
                <a:pPr marL="0" indent="0" algn="just">
                  <a:lnSpc>
                    <a:spcPct val="150000"/>
                  </a:lnSpc>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2.5×</m:t>
                          </m:r>
                          <m:r>
                            <a:rPr lang="en-US" i="1">
                              <a:latin typeface="Cambria Math" panose="02040503050406030204" pitchFamily="18" charset="0"/>
                            </a:rPr>
                            <m:t>11793.58</m:t>
                          </m:r>
                        </m:num>
                        <m:den>
                          <m:sSup>
                            <m:sSupPr>
                              <m:ctrlPr>
                                <a:rPr lang="en-US" i="1">
                                  <a:latin typeface="Cambria Math" panose="02040503050406030204" pitchFamily="18" charset="0"/>
                                </a:rPr>
                              </m:ctrlPr>
                            </m:sSupPr>
                            <m:e>
                              <m:r>
                                <a:rPr lang="en-US" i="1">
                                  <a:latin typeface="Cambria Math" panose="02040503050406030204" pitchFamily="18" charset="0"/>
                                </a:rPr>
                                <m:t>200×</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6</m:t>
                                  </m:r>
                                </m:sup>
                              </m:sSup>
                              <m:r>
                                <a:rPr lang="en-US" i="1">
                                  <a:latin typeface="Cambria Math" panose="02040503050406030204" pitchFamily="18" charset="0"/>
                                </a:rPr>
                                <m:t> </m:t>
                              </m:r>
                              <m:r>
                                <a:rPr lang="en-US" i="1">
                                  <a:latin typeface="Cambria Math" panose="02040503050406030204" pitchFamily="18" charset="0"/>
                                </a:rPr>
                                <m:t>𝑑</m:t>
                              </m:r>
                            </m:e>
                            <m:sup>
                              <m:r>
                                <a:rPr lang="en-US" i="1">
                                  <a:latin typeface="Cambria Math" panose="02040503050406030204" pitchFamily="18" charset="0"/>
                                </a:rPr>
                                <m:t>3</m:t>
                              </m:r>
                            </m:sup>
                          </m:sSup>
                        </m:den>
                      </m:f>
                      <m:r>
                        <a:rPr lang="en-US" i="1">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2.5×</m:t>
                                  </m:r>
                                  <m:r>
                                    <a:rPr lang="en-US" i="1">
                                      <a:latin typeface="Cambria Math" panose="02040503050406030204" pitchFamily="18" charset="0"/>
                                    </a:rPr>
                                    <m:t>6298.381</m:t>
                                  </m:r>
                                </m:num>
                                <m:den>
                                  <m:sSup>
                                    <m:sSupPr>
                                      <m:ctrlPr>
                                        <a:rPr lang="en-US" i="1">
                                          <a:latin typeface="Cambria Math" panose="02040503050406030204" pitchFamily="18" charset="0"/>
                                        </a:rPr>
                                      </m:ctrlPr>
                                    </m:sSupPr>
                                    <m:e>
                                      <m:r>
                                        <a:rPr lang="en-US" i="1">
                                          <a:latin typeface="Cambria Math" panose="02040503050406030204" pitchFamily="18" charset="0"/>
                                        </a:rPr>
                                        <m:t>560×</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6</m:t>
                                          </m:r>
                                        </m:sup>
                                      </m:sSup>
                                      <m:r>
                                        <a:rPr lang="en-US" i="1">
                                          <a:latin typeface="Cambria Math" panose="02040503050406030204" pitchFamily="18" charset="0"/>
                                        </a:rPr>
                                        <m:t> </m:t>
                                      </m:r>
                                      <m:r>
                                        <a:rPr lang="en-US" i="1">
                                          <a:latin typeface="Cambria Math" panose="02040503050406030204" pitchFamily="18" charset="0"/>
                                        </a:rPr>
                                        <m:t>𝑑</m:t>
                                      </m:r>
                                    </m:e>
                                    <m:sup>
                                      <m:r>
                                        <a:rPr lang="en-US" i="1">
                                          <a:latin typeface="Cambria Math" panose="02040503050406030204" pitchFamily="18" charset="0"/>
                                        </a:rPr>
                                        <m:t>3</m:t>
                                      </m:r>
                                    </m:sup>
                                  </m:sSup>
                                </m:den>
                              </m:f>
                            </m:e>
                          </m:d>
                        </m:e>
                        <m:sup>
                          <m:r>
                            <a:rPr lang="en-US" b="0" i="1" smtClean="0">
                              <a:latin typeface="Cambria Math" panose="02040503050406030204" pitchFamily="18" charset="0"/>
                            </a:rPr>
                            <m:t>2</m:t>
                          </m:r>
                        </m:sup>
                      </m:sSup>
                      <m:r>
                        <a:rPr lang="en-US" i="1">
                          <a:latin typeface="Cambria Math" panose="02040503050406030204" pitchFamily="18" charset="0"/>
                        </a:rPr>
                        <m:t>=</m:t>
                      </m:r>
                      <m:r>
                        <a:rPr lang="en-US" b="0" i="1" smtClean="0">
                          <a:latin typeface="Cambria Math" panose="02040503050406030204" pitchFamily="18" charset="0"/>
                        </a:rPr>
                        <m:t>1</m:t>
                      </m:r>
                    </m:oMath>
                  </m:oMathPara>
                </a14:m>
                <a:endParaRPr lang="en-US" b="1" dirty="0">
                  <a:solidFill>
                    <a:srgbClr val="0070C0"/>
                  </a:solidFill>
                  <a:latin typeface="Cambria" panose="02040503050406030204" pitchFamily="18" charset="0"/>
                </a:endParaRPr>
              </a:p>
              <a:p>
                <a:pPr marL="0" indent="0" algn="just">
                  <a:lnSpc>
                    <a:spcPct val="150000"/>
                  </a:lnSpc>
                  <a:buNone/>
                </a:pPr>
                <a:r>
                  <a:rPr lang="en-US" i="1" dirty="0">
                    <a:solidFill>
                      <a:srgbClr val="00B050"/>
                    </a:solidFill>
                    <a:latin typeface="Cambria" panose="02040503050406030204" pitchFamily="18" charset="0"/>
                  </a:rPr>
                  <a:t>On solving</a:t>
                </a:r>
              </a:p>
              <a:p>
                <a:pPr marL="0" indent="0" algn="just">
                  <a:lnSpc>
                    <a:spcPct val="150000"/>
                  </a:lnSpc>
                  <a:buNone/>
                </a:pPr>
                <a:r>
                  <a:rPr lang="en-US" i="1" dirty="0">
                    <a:latin typeface="Cambria" panose="02040503050406030204" pitchFamily="18" charset="0"/>
                  </a:rPr>
                  <a:t>d</a:t>
                </a:r>
                <a:r>
                  <a:rPr lang="en-US" dirty="0">
                    <a:latin typeface="Cambria" panose="02040503050406030204" pitchFamily="18" charset="0"/>
                  </a:rPr>
                  <a:t> = </a:t>
                </a:r>
                <a:r>
                  <a:rPr lang="en-US" dirty="0" smtClean="0">
                    <a:latin typeface="Cambria" panose="02040503050406030204" pitchFamily="18" charset="0"/>
                  </a:rPr>
                  <a:t>0.0534 </a:t>
                </a:r>
                <a:r>
                  <a:rPr lang="en-US" dirty="0">
                    <a:latin typeface="Cambria" panose="02040503050406030204" pitchFamily="18" charset="0"/>
                  </a:rPr>
                  <a:t>m = </a:t>
                </a:r>
                <a:r>
                  <a:rPr lang="en-US" dirty="0" smtClean="0">
                    <a:solidFill>
                      <a:srgbClr val="FF0000"/>
                    </a:solidFill>
                    <a:latin typeface="Cambria" panose="02040503050406030204" pitchFamily="18" charset="0"/>
                  </a:rPr>
                  <a:t>53.4 </a:t>
                </a:r>
                <a:r>
                  <a:rPr lang="en-US" dirty="0">
                    <a:solidFill>
                      <a:srgbClr val="FF0000"/>
                    </a:solidFill>
                    <a:latin typeface="Cambria" panose="02040503050406030204" pitchFamily="18" charset="0"/>
                  </a:rPr>
                  <a:t>mm</a:t>
                </a:r>
              </a:p>
              <a:p>
                <a:pPr marL="0" indent="0" algn="just">
                  <a:lnSpc>
                    <a:spcPct val="150000"/>
                  </a:lnSpc>
                  <a:buNone/>
                </a:pPr>
                <a:r>
                  <a:rPr lang="en-US" b="1" dirty="0" smtClean="0">
                    <a:solidFill>
                      <a:srgbClr val="0070C0"/>
                    </a:solidFill>
                    <a:latin typeface="Cambria" panose="02040503050406030204" pitchFamily="18" charset="0"/>
                  </a:rPr>
                  <a:t>	</a:t>
                </a:r>
                <a:endParaRPr lang="en-US" b="1" dirty="0">
                  <a:solidFill>
                    <a:srgbClr val="0070C0"/>
                  </a:solidFill>
                  <a:latin typeface="Cambria"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2121408"/>
                <a:ext cx="12191999" cy="4736592"/>
              </a:xfrm>
              <a:blipFill rotWithShape="0">
                <a:blip r:embed="rId2"/>
                <a:stretch>
                  <a:fillRect l="-450"/>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2956092" y="2478498"/>
            <a:ext cx="6013737" cy="833763"/>
          </a:xfrm>
          <a:prstGeom prst="rect">
            <a:avLst/>
          </a:prstGeom>
        </p:spPr>
      </p:pic>
      <p:sp>
        <p:nvSpPr>
          <p:cNvPr id="6" name="Rectangle 5">
            <a:hlinkClick r:id="rId4" action="ppaction://hlinksldjump"/>
          </p:cNvPr>
          <p:cNvSpPr/>
          <p:nvPr/>
        </p:nvSpPr>
        <p:spPr>
          <a:xfrm>
            <a:off x="0" y="-504"/>
            <a:ext cx="12191999" cy="92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4376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Failure Criteria selection (DE-</a:t>
            </a:r>
            <a:r>
              <a:rPr lang="en-US" sz="3600" dirty="0" err="1" smtClean="0"/>
              <a:t>asme</a:t>
            </a:r>
            <a:r>
              <a:rPr lang="en-US" sz="3600" dirty="0" smtClean="0"/>
              <a:t> elliptic)</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31</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2121408"/>
                <a:ext cx="12191999" cy="4736592"/>
              </a:xfrm>
            </p:spPr>
            <p:txBody>
              <a:bodyPr>
                <a:normAutofit fontScale="92500" lnSpcReduction="20000"/>
              </a:bodyPr>
              <a:lstStyle/>
              <a:p>
                <a:pPr algn="just">
                  <a:lnSpc>
                    <a:spcPct val="150000"/>
                  </a:lnSpc>
                </a:pPr>
                <a:r>
                  <a:rPr lang="en-US" b="1" dirty="0" smtClean="0">
                    <a:solidFill>
                      <a:srgbClr val="0070C0"/>
                    </a:solidFill>
                    <a:latin typeface="Cambria" panose="02040503050406030204" pitchFamily="18" charset="0"/>
                  </a:rPr>
                  <a:t>According to DE-ASME elliptic</a:t>
                </a:r>
              </a:p>
              <a:p>
                <a:pPr marL="0" indent="0" algn="just">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r>
                  <a:rPr lang="en-US" dirty="0" smtClean="0">
                    <a:solidFill>
                      <a:srgbClr val="0070C0"/>
                    </a:solidFill>
                    <a:latin typeface="Cambria" panose="02040503050406030204" pitchFamily="18" charset="0"/>
                  </a:rPr>
                  <a:t>Replace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𝑎</m:t>
                        </m:r>
                      </m:sub>
                    </m:sSub>
                    <m:r>
                      <a:rPr lang="en-US" b="0" i="1" smtClean="0">
                        <a:latin typeface="Cambria Math" panose="02040503050406030204" pitchFamily="18" charset="0"/>
                      </a:rPr>
                      <m:t> </m:t>
                    </m:r>
                  </m:oMath>
                </a14:m>
                <a:r>
                  <a:rPr lang="en-US" dirty="0" smtClean="0">
                    <a:solidFill>
                      <a:srgbClr val="0070C0"/>
                    </a:solidFill>
                    <a:latin typeface="Cambria" panose="02040503050406030204" pitchFamily="18" charset="0"/>
                  </a:rPr>
                  <a:t>&amp; </a:t>
                </a:r>
                <a14:m>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𝜎</m:t>
                        </m:r>
                      </m:e>
                      <m:sub>
                        <m:r>
                          <a:rPr lang="en-US" b="0" i="1" smtClean="0">
                            <a:latin typeface="Cambria Math" panose="02040503050406030204" pitchFamily="18" charset="0"/>
                          </a:rPr>
                          <m:t>𝑚</m:t>
                        </m:r>
                      </m:sub>
                    </m:sSub>
                    <m:r>
                      <a:rPr lang="en-US" b="0" i="1">
                        <a:latin typeface="Cambria Math" panose="02040503050406030204" pitchFamily="18" charset="0"/>
                      </a:rPr>
                      <m:t> </m:t>
                    </m:r>
                  </m:oMath>
                </a14:m>
                <a:r>
                  <a:rPr lang="en-US" dirty="0" smtClean="0">
                    <a:solidFill>
                      <a:srgbClr val="0070C0"/>
                    </a:solidFill>
                    <a:latin typeface="Cambria" panose="02040503050406030204" pitchFamily="18" charset="0"/>
                  </a:rPr>
                  <a:t> with </a:t>
                </a:r>
                <a14:m>
                  <m:oMath xmlns:m="http://schemas.openxmlformats.org/officeDocument/2006/math">
                    <m:sSubSup>
                      <m:sSubSupPr>
                        <m:ctrlPr>
                          <a:rPr lang="en-US" i="1">
                            <a:latin typeface="Cambria Math" panose="02040503050406030204" pitchFamily="18" charset="0"/>
                          </a:rPr>
                        </m:ctrlPr>
                      </m:sSubSupPr>
                      <m:e>
                        <m:r>
                          <m:rPr>
                            <m:sty m:val="p"/>
                          </m:rPr>
                          <a:rPr lang="en-US" b="0" i="1">
                            <a:latin typeface="Cambria Math" panose="02040503050406030204" pitchFamily="18" charset="0"/>
                          </a:rPr>
                          <m:t>σ</m:t>
                        </m:r>
                      </m:e>
                      <m:sub>
                        <m:r>
                          <a:rPr lang="en-US" b="0" i="1">
                            <a:latin typeface="Cambria Math" panose="02040503050406030204" pitchFamily="18" charset="0"/>
                          </a:rPr>
                          <m:t>𝑎</m:t>
                        </m:r>
                      </m:sub>
                      <m:sup>
                        <m:r>
                          <a:rPr lang="en-US" b="0" i="1">
                            <a:latin typeface="Cambria Math" panose="02040503050406030204" pitchFamily="18" charset="0"/>
                          </a:rPr>
                          <m:t>′</m:t>
                        </m:r>
                      </m:sup>
                    </m:sSubSup>
                  </m:oMath>
                </a14:m>
                <a:r>
                  <a:rPr lang="en-US" dirty="0" smtClean="0">
                    <a:solidFill>
                      <a:srgbClr val="0070C0"/>
                    </a:solidFill>
                    <a:latin typeface="Cambria" panose="02040503050406030204" pitchFamily="18" charset="0"/>
                  </a:rPr>
                  <a:t> &amp; </a:t>
                </a:r>
                <a14:m>
                  <m:oMath xmlns:m="http://schemas.openxmlformats.org/officeDocument/2006/math">
                    <m:sSubSup>
                      <m:sSubSupPr>
                        <m:ctrlPr>
                          <a:rPr lang="en-US" i="1">
                            <a:latin typeface="Cambria Math" panose="02040503050406030204" pitchFamily="18" charset="0"/>
                          </a:rPr>
                        </m:ctrlPr>
                      </m:sSubSupPr>
                      <m:e>
                        <m:r>
                          <m:rPr>
                            <m:sty m:val="p"/>
                          </m:rPr>
                          <a:rPr lang="en-US" b="0" i="1">
                            <a:latin typeface="Cambria Math" panose="02040503050406030204" pitchFamily="18" charset="0"/>
                          </a:rPr>
                          <m:t>σ</m:t>
                        </m:r>
                      </m:e>
                      <m:sub>
                        <m:r>
                          <a:rPr lang="en-US" b="0" i="1" smtClean="0">
                            <a:latin typeface="Cambria Math" panose="02040503050406030204" pitchFamily="18" charset="0"/>
                          </a:rPr>
                          <m:t>𝑚</m:t>
                        </m:r>
                      </m:sub>
                      <m:sup>
                        <m:r>
                          <a:rPr lang="en-US" b="0" i="1">
                            <a:latin typeface="Cambria Math" panose="02040503050406030204" pitchFamily="18" charset="0"/>
                          </a:rPr>
                          <m:t>′</m:t>
                        </m:r>
                      </m:sup>
                    </m:sSubSup>
                  </m:oMath>
                </a14:m>
                <a:r>
                  <a:rPr lang="en-US" dirty="0" smtClean="0">
                    <a:solidFill>
                      <a:srgbClr val="0070C0"/>
                    </a:solidFill>
                    <a:latin typeface="Cambria" panose="02040503050406030204" pitchFamily="18" charset="0"/>
                  </a:rPr>
                  <a:t> respectively.</a:t>
                </a:r>
              </a:p>
              <a:p>
                <a:pPr marL="0" indent="0" algn="just">
                  <a:lnSpc>
                    <a:spcPct val="150000"/>
                  </a:lnSpc>
                  <a:buNone/>
                </a:pPr>
                <a:r>
                  <a:rPr lang="en-US" dirty="0">
                    <a:solidFill>
                      <a:srgbClr val="0070C0"/>
                    </a:solidFill>
                    <a:latin typeface="Cambria" panose="02040503050406030204" pitchFamily="18" charset="0"/>
                  </a:rPr>
                  <a:t>Substituting values in above equations we get,</a:t>
                </a:r>
              </a:p>
              <a:p>
                <a:pPr marL="0" indent="0" algn="just">
                  <a:lnSpc>
                    <a:spcPct val="150000"/>
                  </a:lnSpc>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2.5×11793.58</m:t>
                                  </m:r>
                                </m:num>
                                <m:den>
                                  <m:sSup>
                                    <m:sSupPr>
                                      <m:ctrlPr>
                                        <a:rPr lang="en-US" i="1">
                                          <a:latin typeface="Cambria Math" panose="02040503050406030204" pitchFamily="18" charset="0"/>
                                        </a:rPr>
                                      </m:ctrlPr>
                                    </m:sSupPr>
                                    <m:e>
                                      <m:r>
                                        <a:rPr lang="en-US" i="1">
                                          <a:latin typeface="Cambria Math" panose="02040503050406030204" pitchFamily="18" charset="0"/>
                                        </a:rPr>
                                        <m:t>200×</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6</m:t>
                                          </m:r>
                                        </m:sup>
                                      </m:sSup>
                                      <m:r>
                                        <a:rPr lang="en-US" i="1">
                                          <a:latin typeface="Cambria Math" panose="02040503050406030204" pitchFamily="18" charset="0"/>
                                        </a:rPr>
                                        <m:t> </m:t>
                                      </m:r>
                                      <m:r>
                                        <a:rPr lang="en-US" i="1">
                                          <a:latin typeface="Cambria Math" panose="02040503050406030204" pitchFamily="18" charset="0"/>
                                        </a:rPr>
                                        <m:t>𝑑</m:t>
                                      </m:r>
                                    </m:e>
                                    <m:sup>
                                      <m:r>
                                        <a:rPr lang="en-US" i="1">
                                          <a:latin typeface="Cambria Math" panose="02040503050406030204" pitchFamily="18" charset="0"/>
                                        </a:rPr>
                                        <m:t>3</m:t>
                                      </m:r>
                                    </m:sup>
                                  </m:sSup>
                                </m:den>
                              </m:f>
                            </m:e>
                          </m:d>
                        </m:e>
                        <m:sup>
                          <m:r>
                            <a:rPr lang="en-US" b="0" i="1" smtClean="0">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2.5×6298.381</m:t>
                                  </m:r>
                                </m:num>
                                <m:den>
                                  <m:sSup>
                                    <m:sSupPr>
                                      <m:ctrlPr>
                                        <a:rPr lang="en-US" i="1">
                                          <a:latin typeface="Cambria Math" panose="02040503050406030204" pitchFamily="18" charset="0"/>
                                        </a:rPr>
                                      </m:ctrlPr>
                                    </m:sSupPr>
                                    <m:e>
                                      <m:r>
                                        <a:rPr lang="en-US" b="0" i="1" smtClean="0">
                                          <a:latin typeface="Cambria Math" panose="02040503050406030204" pitchFamily="18" charset="0"/>
                                        </a:rPr>
                                        <m:t>420</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6</m:t>
                                          </m:r>
                                        </m:sup>
                                      </m:sSup>
                                      <m:r>
                                        <a:rPr lang="en-US" i="1">
                                          <a:latin typeface="Cambria Math" panose="02040503050406030204" pitchFamily="18" charset="0"/>
                                        </a:rPr>
                                        <m:t> </m:t>
                                      </m:r>
                                      <m:r>
                                        <a:rPr lang="en-US" i="1">
                                          <a:latin typeface="Cambria Math" panose="02040503050406030204" pitchFamily="18" charset="0"/>
                                        </a:rPr>
                                        <m:t>𝑑</m:t>
                                      </m:r>
                                    </m:e>
                                    <m:sup>
                                      <m:r>
                                        <a:rPr lang="en-US" i="1">
                                          <a:latin typeface="Cambria Math" panose="02040503050406030204" pitchFamily="18" charset="0"/>
                                        </a:rPr>
                                        <m:t>3</m:t>
                                      </m:r>
                                    </m:sup>
                                  </m:sSup>
                                </m:den>
                              </m:f>
                            </m:e>
                          </m:d>
                        </m:e>
                        <m:sup>
                          <m:r>
                            <a:rPr lang="en-US" i="1">
                              <a:latin typeface="Cambria Math" panose="02040503050406030204" pitchFamily="18" charset="0"/>
                            </a:rPr>
                            <m:t>2</m:t>
                          </m:r>
                        </m:sup>
                      </m:sSup>
                      <m:r>
                        <a:rPr lang="en-US" i="1">
                          <a:latin typeface="Cambria Math" panose="02040503050406030204" pitchFamily="18" charset="0"/>
                        </a:rPr>
                        <m:t>=1</m:t>
                      </m:r>
                    </m:oMath>
                  </m:oMathPara>
                </a14:m>
                <a:endParaRPr lang="en-US" b="1" dirty="0">
                  <a:solidFill>
                    <a:srgbClr val="0070C0"/>
                  </a:solidFill>
                  <a:latin typeface="Cambria" panose="02040503050406030204" pitchFamily="18" charset="0"/>
                </a:endParaRPr>
              </a:p>
              <a:p>
                <a:pPr marL="0" indent="0" algn="just">
                  <a:lnSpc>
                    <a:spcPct val="150000"/>
                  </a:lnSpc>
                  <a:buNone/>
                </a:pPr>
                <a:r>
                  <a:rPr lang="en-US" i="1" dirty="0">
                    <a:solidFill>
                      <a:srgbClr val="00B050"/>
                    </a:solidFill>
                    <a:latin typeface="Cambria" panose="02040503050406030204" pitchFamily="18" charset="0"/>
                  </a:rPr>
                  <a:t>On solving</a:t>
                </a:r>
              </a:p>
              <a:p>
                <a:pPr marL="0" indent="0" algn="just">
                  <a:lnSpc>
                    <a:spcPct val="150000"/>
                  </a:lnSpc>
                  <a:buNone/>
                </a:pPr>
                <a:r>
                  <a:rPr lang="en-US" i="1" dirty="0">
                    <a:latin typeface="Cambria" panose="02040503050406030204" pitchFamily="18" charset="0"/>
                  </a:rPr>
                  <a:t>d</a:t>
                </a:r>
                <a:r>
                  <a:rPr lang="en-US" dirty="0">
                    <a:latin typeface="Cambria" panose="02040503050406030204" pitchFamily="18" charset="0"/>
                  </a:rPr>
                  <a:t> = </a:t>
                </a:r>
                <a:r>
                  <a:rPr lang="en-US" dirty="0" smtClean="0">
                    <a:latin typeface="Cambria" panose="02040503050406030204" pitchFamily="18" charset="0"/>
                  </a:rPr>
                  <a:t>0.05338 </a:t>
                </a:r>
                <a:r>
                  <a:rPr lang="en-US" dirty="0">
                    <a:latin typeface="Cambria" panose="02040503050406030204" pitchFamily="18" charset="0"/>
                  </a:rPr>
                  <a:t>m = </a:t>
                </a:r>
                <a:r>
                  <a:rPr lang="en-US" dirty="0" smtClean="0">
                    <a:solidFill>
                      <a:srgbClr val="FF0000"/>
                    </a:solidFill>
                    <a:latin typeface="Cambria" panose="02040503050406030204" pitchFamily="18" charset="0"/>
                  </a:rPr>
                  <a:t>53.38 </a:t>
                </a:r>
                <a:r>
                  <a:rPr lang="en-US" dirty="0">
                    <a:solidFill>
                      <a:srgbClr val="FF0000"/>
                    </a:solidFill>
                    <a:latin typeface="Cambria" panose="02040503050406030204" pitchFamily="18" charset="0"/>
                  </a:rPr>
                  <a:t>mm</a:t>
                </a:r>
              </a:p>
              <a:p>
                <a:pPr marL="0" indent="0" algn="just">
                  <a:lnSpc>
                    <a:spcPct val="150000"/>
                  </a:lnSpc>
                  <a:buNone/>
                </a:pPr>
                <a:r>
                  <a:rPr lang="en-US" b="1" dirty="0" smtClean="0">
                    <a:solidFill>
                      <a:srgbClr val="0070C0"/>
                    </a:solidFill>
                    <a:latin typeface="Cambria" panose="02040503050406030204" pitchFamily="18" charset="0"/>
                  </a:rPr>
                  <a:t>	</a:t>
                </a:r>
                <a:endParaRPr lang="en-US" b="1" dirty="0">
                  <a:solidFill>
                    <a:srgbClr val="0070C0"/>
                  </a:solidFill>
                  <a:latin typeface="Cambria"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2121408"/>
                <a:ext cx="12191999" cy="4736592"/>
              </a:xfrm>
              <a:blipFill rotWithShape="0">
                <a:blip r:embed="rId2"/>
                <a:stretch>
                  <a:fillRect l="-450"/>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894465" y="2554237"/>
            <a:ext cx="5768405" cy="695369"/>
          </a:xfrm>
          <a:prstGeom prst="rect">
            <a:avLst/>
          </a:prstGeom>
        </p:spPr>
      </p:pic>
      <p:sp>
        <p:nvSpPr>
          <p:cNvPr id="6" name="Rectangle 5">
            <a:hlinkClick r:id="rId5" action="ppaction://hlinksldjump"/>
          </p:cNvPr>
          <p:cNvSpPr/>
          <p:nvPr/>
        </p:nvSpPr>
        <p:spPr>
          <a:xfrm>
            <a:off x="0" y="-504"/>
            <a:ext cx="12191999" cy="92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778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Refinement of assumptions</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32</a:t>
            </a:fld>
            <a:endParaRPr lang="en-US"/>
          </a:p>
        </p:txBody>
      </p:sp>
      <p:sp>
        <p:nvSpPr>
          <p:cNvPr id="3" name="Content Placeholder 2"/>
          <p:cNvSpPr>
            <a:spLocks noGrp="1"/>
          </p:cNvSpPr>
          <p:nvPr>
            <p:ph idx="1"/>
          </p:nvPr>
        </p:nvSpPr>
        <p:spPr>
          <a:xfrm>
            <a:off x="0" y="2121408"/>
            <a:ext cx="12191999" cy="4736592"/>
          </a:xfrm>
        </p:spPr>
        <p:txBody>
          <a:bodyPr>
            <a:normAutofit/>
          </a:bodyPr>
          <a:lstStyle/>
          <a:p>
            <a:pPr marL="0" indent="0" algn="just">
              <a:lnSpc>
                <a:spcPct val="150000"/>
              </a:lnSpc>
              <a:buNone/>
            </a:pPr>
            <a:r>
              <a:rPr lang="en-US" dirty="0" smtClean="0">
                <a:solidFill>
                  <a:srgbClr val="0070C0"/>
                </a:solidFill>
                <a:latin typeface="Cambria" panose="02040503050406030204" pitchFamily="18" charset="0"/>
              </a:rPr>
              <a:t>With any diameter computed above, we have to now refine our assumptions made earlier.</a:t>
            </a:r>
          </a:p>
          <a:p>
            <a:pPr marL="0" indent="0" algn="just">
              <a:lnSpc>
                <a:spcPct val="150000"/>
              </a:lnSpc>
              <a:buNone/>
            </a:pPr>
            <a:r>
              <a:rPr lang="en-US" dirty="0" smtClean="0">
                <a:solidFill>
                  <a:srgbClr val="0070C0"/>
                </a:solidFill>
                <a:latin typeface="Cambria" panose="02040503050406030204" pitchFamily="18" charset="0"/>
              </a:rPr>
              <a:t>Let us assume </a:t>
            </a:r>
            <a:r>
              <a:rPr lang="en-US" i="1" dirty="0" smtClean="0">
                <a:solidFill>
                  <a:srgbClr val="0070C0"/>
                </a:solidFill>
                <a:latin typeface="Cambria" panose="02040503050406030204" pitchFamily="18" charset="0"/>
              </a:rPr>
              <a:t>d</a:t>
            </a:r>
            <a:r>
              <a:rPr lang="en-US" dirty="0" smtClean="0">
                <a:solidFill>
                  <a:srgbClr val="0070C0"/>
                </a:solidFill>
                <a:latin typeface="Cambria" panose="02040503050406030204" pitchFamily="18" charset="0"/>
              </a:rPr>
              <a:t> = 53.4 obtained from DE-ASME Elliptic. You can choose any obtained value of diameter.</a:t>
            </a:r>
          </a:p>
          <a:p>
            <a:pPr marL="0" indent="0" algn="just">
              <a:lnSpc>
                <a:spcPct val="150000"/>
              </a:lnSpc>
              <a:buNone/>
            </a:pPr>
            <a:endParaRPr lang="en-US" dirty="0" smtClean="0">
              <a:solidFill>
                <a:srgbClr val="0070C0"/>
              </a:solidFill>
              <a:latin typeface="Cambria" panose="02040503050406030204" pitchFamily="18" charset="0"/>
            </a:endParaRPr>
          </a:p>
          <a:p>
            <a:pPr marL="0" indent="0" algn="just">
              <a:lnSpc>
                <a:spcPct val="150000"/>
              </a:lnSpc>
              <a:buNone/>
            </a:pPr>
            <a:endParaRPr lang="en-US" dirty="0" smtClean="0">
              <a:solidFill>
                <a:srgbClr val="0070C0"/>
              </a:solidFill>
              <a:latin typeface="Cambria" panose="02040503050406030204" pitchFamily="18" charset="0"/>
            </a:endParaRPr>
          </a:p>
          <a:p>
            <a:pPr marL="0" indent="0" algn="just">
              <a:lnSpc>
                <a:spcPct val="150000"/>
              </a:lnSpc>
              <a:buNone/>
            </a:pPr>
            <a:endParaRPr lang="en-US" dirty="0">
              <a:solidFill>
                <a:srgbClr val="0070C0"/>
              </a:solidFill>
              <a:latin typeface="Cambria" panose="02040503050406030204" pitchFamily="18" charset="0"/>
            </a:endParaRPr>
          </a:p>
        </p:txBody>
      </p:sp>
      <mc:AlternateContent xmlns:mc="http://schemas.openxmlformats.org/markup-compatibility/2006" xmlns:a14="http://schemas.microsoft.com/office/drawing/2010/main">
        <mc:Choice Requires="a14">
          <p:sp>
            <p:nvSpPr>
              <p:cNvPr id="6" name="TextBox 5"/>
              <p:cNvSpPr txBox="1"/>
              <p:nvPr/>
            </p:nvSpPr>
            <p:spPr>
              <a:xfrm>
                <a:off x="215003" y="3531496"/>
                <a:ext cx="5726970" cy="3145476"/>
              </a:xfrm>
              <a:prstGeom prst="rect">
                <a:avLst/>
              </a:prstGeom>
              <a:noFill/>
            </p:spPr>
            <p:txBody>
              <a:bodyPr wrap="square" rtlCol="0">
                <a:spAutoFit/>
              </a:bodyPr>
              <a:lstStyle/>
              <a:p>
                <a:pPr algn="just"/>
                <a:r>
                  <a:rPr lang="en-US" dirty="0" smtClean="0">
                    <a:solidFill>
                      <a:schemeClr val="tx1"/>
                    </a:solidFill>
                    <a:latin typeface="Cambria" panose="02040503050406030204" pitchFamily="18" charset="0"/>
                  </a:rPr>
                  <a:t>Surface factor,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𝑘</m:t>
                        </m:r>
                      </m:e>
                      <m:sub>
                        <m:r>
                          <a:rPr lang="en-US" b="0" i="1" smtClean="0">
                            <a:solidFill>
                              <a:schemeClr val="tx1"/>
                            </a:solidFill>
                            <a:latin typeface="Cambria Math" panose="02040503050406030204" pitchFamily="18" charset="0"/>
                          </a:rPr>
                          <m:t>𝑎</m:t>
                        </m:r>
                      </m:sub>
                    </m:sSub>
                    <m:r>
                      <a:rPr lang="en-US" b="0" i="1" smtClean="0">
                        <a:solidFill>
                          <a:schemeClr val="tx1"/>
                        </a:solidFill>
                        <a:latin typeface="Cambria Math" panose="02040503050406030204" pitchFamily="18" charset="0"/>
                      </a:rPr>
                      <m:t>=4.51 </m:t>
                    </m:r>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560</m:t>
                            </m:r>
                          </m:e>
                        </m:d>
                      </m:e>
                      <m:sup>
                        <m:r>
                          <a:rPr lang="en-US" b="0" i="1" smtClean="0">
                            <a:solidFill>
                              <a:schemeClr val="tx1"/>
                            </a:solidFill>
                            <a:latin typeface="Cambria Math" panose="02040503050406030204" pitchFamily="18" charset="0"/>
                          </a:rPr>
                          <m:t>−0.265</m:t>
                        </m:r>
                      </m:sup>
                    </m:sSup>
                    <m:r>
                      <a:rPr lang="en-US" b="0" i="0" smtClean="0">
                        <a:solidFill>
                          <a:schemeClr val="tx1"/>
                        </a:solidFill>
                        <a:latin typeface="Cambria Math" panose="02040503050406030204" pitchFamily="18" charset="0"/>
                      </a:rPr>
                      <m:t>=</m:t>
                    </m:r>
                    <m:r>
                      <a:rPr lang="en-US" b="0" i="0" smtClean="0">
                        <a:solidFill>
                          <a:srgbClr val="FF0000"/>
                        </a:solidFill>
                        <a:latin typeface="Cambria Math" panose="02040503050406030204" pitchFamily="18" charset="0"/>
                      </a:rPr>
                      <m:t>0.84</m:t>
                    </m:r>
                  </m:oMath>
                </a14:m>
                <a:r>
                  <a:rPr lang="en-US" dirty="0" smtClean="0">
                    <a:solidFill>
                      <a:srgbClr val="FF0000"/>
                    </a:solidFill>
                    <a:latin typeface="Cambria" panose="02040503050406030204" pitchFamily="18" charset="0"/>
                  </a:rPr>
                  <a:t> </a:t>
                </a:r>
                <a:r>
                  <a:rPr lang="en-US" i="1" dirty="0" smtClean="0">
                    <a:solidFill>
                      <a:srgbClr val="00B050"/>
                    </a:solidFill>
                    <a:latin typeface="Cambria" panose="02040503050406030204" pitchFamily="18" charset="0"/>
                  </a:rPr>
                  <a:t>(no change)</a:t>
                </a:r>
              </a:p>
              <a:p>
                <a:pPr algn="just"/>
                <a:endParaRPr lang="en-US" dirty="0">
                  <a:solidFill>
                    <a:srgbClr val="FF0000"/>
                  </a:solidFill>
                  <a:latin typeface="Cambria" panose="02040503050406030204" pitchFamily="18" charset="0"/>
                </a:endParaRPr>
              </a:p>
              <a:p>
                <a:pPr algn="just"/>
                <a:endParaRPr lang="en-US" dirty="0" smtClean="0">
                  <a:latin typeface="Cambria" panose="02040503050406030204" pitchFamily="18" charset="0"/>
                </a:endParaRPr>
              </a:p>
              <a:p>
                <a:pPr algn="just"/>
                <a:endParaRPr lang="en-US" dirty="0">
                  <a:latin typeface="Cambria" panose="02040503050406030204" pitchFamily="18" charset="0"/>
                </a:endParaRPr>
              </a:p>
              <a:p>
                <a:pPr algn="just"/>
                <a:endParaRPr lang="en-US" dirty="0" smtClean="0">
                  <a:latin typeface="Cambria" panose="02040503050406030204" pitchFamily="18" charset="0"/>
                </a:endParaRPr>
              </a:p>
              <a:p>
                <a:pPr algn="just"/>
                <a:endParaRPr lang="en-US" dirty="0">
                  <a:latin typeface="Cambria" panose="02040503050406030204" pitchFamily="18" charset="0"/>
                </a:endParaRPr>
              </a:p>
              <a:p>
                <a:pPr algn="just"/>
                <a:endParaRPr lang="en-US" dirty="0" smtClean="0">
                  <a:latin typeface="Cambria" panose="02040503050406030204" pitchFamily="18" charset="0"/>
                </a:endParaRPr>
              </a:p>
              <a:p>
                <a:pPr algn="just"/>
                <a:endParaRPr lang="en-US" dirty="0">
                  <a:latin typeface="Cambria" panose="02040503050406030204" pitchFamily="18" charset="0"/>
                </a:endParaRPr>
              </a:p>
              <a:p>
                <a:pPr algn="just"/>
                <a:endParaRPr lang="en-US" dirty="0" smtClean="0">
                  <a:latin typeface="Cambria" panose="02040503050406030204" pitchFamily="18" charset="0"/>
                </a:endParaRPr>
              </a:p>
              <a:p>
                <a:pPr algn="just"/>
                <a:r>
                  <a:rPr lang="en-US" dirty="0" smtClean="0">
                    <a:latin typeface="Cambria" panose="02040503050406030204" pitchFamily="18" charset="0"/>
                  </a:rPr>
                  <a:t>Size </a:t>
                </a:r>
                <a:r>
                  <a:rPr lang="en-US" dirty="0">
                    <a:latin typeface="Cambria" panose="02040503050406030204" pitchFamily="18" charset="0"/>
                  </a:rPr>
                  <a:t>factor, </a:t>
                </a:r>
                <a:r>
                  <a:rPr lang="en-US" i="1" dirty="0">
                    <a:latin typeface="Cambria" panose="02040503050406030204" pitchFamily="18" charset="0"/>
                  </a:rPr>
                  <a:t>k</a:t>
                </a:r>
                <a:r>
                  <a:rPr lang="en-US" i="1" baseline="-25000" dirty="0">
                    <a:latin typeface="Cambria" panose="02040503050406030204" pitchFamily="18" charset="0"/>
                  </a:rPr>
                  <a:t>b</a:t>
                </a:r>
                <a:r>
                  <a:rPr lang="en-US" dirty="0">
                    <a:latin typeface="Cambria" panose="02040503050406030204" pitchFamily="18" charset="0"/>
                  </a:rPr>
                  <a:t> </a:t>
                </a:r>
                <a:r>
                  <a:rPr lang="en-US" dirty="0" smtClean="0">
                    <a:latin typeface="Cambria" panose="02040503050406030204" pitchFamily="18" charset="0"/>
                  </a:rPr>
                  <a:t>=</a:t>
                </a:r>
                <a:r>
                  <a:rPr lang="en-US" dirty="0" smtClean="0">
                    <a:solidFill>
                      <a:srgbClr val="FF0000"/>
                    </a:solidFill>
                    <a:latin typeface="Cambria" panose="02040503050406030204" pitchFamily="18" charset="0"/>
                  </a:rPr>
                  <a:t> </a:t>
                </a:r>
                <a14:m>
                  <m:oMath xmlns:m="http://schemas.openxmlformats.org/officeDocument/2006/math">
                    <m:r>
                      <a:rPr lang="en-US" i="1" dirty="0" smtClean="0">
                        <a:latin typeface="Cambria Math" panose="02040503050406030204" pitchFamily="18" charset="0"/>
                      </a:rPr>
                      <m:t>1</m:t>
                    </m:r>
                    <m:r>
                      <a:rPr lang="en-US" i="1">
                        <a:latin typeface="Cambria Math" panose="02040503050406030204" pitchFamily="18" charset="0"/>
                      </a:rPr>
                      <m:t>.51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5</m:t>
                            </m:r>
                            <m:r>
                              <a:rPr lang="en-US" b="0" i="1" smtClean="0">
                                <a:latin typeface="Cambria Math" panose="02040503050406030204" pitchFamily="18" charset="0"/>
                              </a:rPr>
                              <m:t>3.4</m:t>
                            </m:r>
                          </m:e>
                        </m:d>
                      </m:e>
                      <m:sup>
                        <m:r>
                          <a:rPr lang="en-US" i="1">
                            <a:latin typeface="Cambria Math" panose="02040503050406030204" pitchFamily="18" charset="0"/>
                          </a:rPr>
                          <m:t>−0.</m:t>
                        </m:r>
                        <m:r>
                          <a:rPr lang="en-US" b="0" i="1" smtClean="0">
                            <a:latin typeface="Cambria Math" panose="02040503050406030204" pitchFamily="18" charset="0"/>
                          </a:rPr>
                          <m:t>157</m:t>
                        </m:r>
                      </m:sup>
                    </m:sSup>
                    <m:r>
                      <a:rPr lang="en-US">
                        <a:latin typeface="Cambria Math" panose="02040503050406030204" pitchFamily="18" charset="0"/>
                      </a:rPr>
                      <m:t>=</m:t>
                    </m:r>
                  </m:oMath>
                </a14:m>
                <a:r>
                  <a:rPr lang="en-US" dirty="0" smtClean="0">
                    <a:solidFill>
                      <a:srgbClr val="FF0000"/>
                    </a:solidFill>
                    <a:latin typeface="Cambria" panose="02040503050406030204" pitchFamily="18" charset="0"/>
                  </a:rPr>
                  <a:t> 0.81</a:t>
                </a:r>
              </a:p>
              <a:p>
                <a:pPr algn="just"/>
                <a:endParaRPr lang="en-US" dirty="0">
                  <a:solidFill>
                    <a:srgbClr val="FF0000"/>
                  </a:solidFill>
                  <a:latin typeface="Cambria"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15003" y="3531496"/>
                <a:ext cx="5726970" cy="3145476"/>
              </a:xfrm>
              <a:prstGeom prst="rect">
                <a:avLst/>
              </a:prstGeom>
              <a:blipFill rotWithShape="0">
                <a:blip r:embed="rId2"/>
                <a:stretch>
                  <a:fillRect l="-851" t="-969"/>
                </a:stretch>
              </a:blipFill>
            </p:spPr>
            <p:txBody>
              <a:bodyPr/>
              <a:lstStyle/>
              <a:p>
                <a:r>
                  <a:rPr lang="en-US">
                    <a:noFill/>
                  </a:rPr>
                  <a:t> </a:t>
                </a:r>
              </a:p>
            </p:txBody>
          </p:sp>
        </mc:Fallback>
      </mc:AlternateContent>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6174177" y="5561747"/>
            <a:ext cx="5941974" cy="1286263"/>
          </a:xfrm>
          <a:prstGeom prst="rect">
            <a:avLst/>
          </a:prstGeom>
        </p:spPr>
      </p:pic>
      <p:pic>
        <p:nvPicPr>
          <p:cNvPr id="8" name="Picture 7"/>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6671149" y="3226801"/>
            <a:ext cx="5520851" cy="1979427"/>
          </a:xfrm>
          <a:prstGeom prst="rect">
            <a:avLst/>
          </a:prstGeom>
        </p:spPr>
      </p:pic>
    </p:spTree>
    <p:extLst>
      <p:ext uri="{BB962C8B-B14F-4D97-AF65-F5344CB8AC3E}">
        <p14:creationId xmlns:p14="http://schemas.microsoft.com/office/powerpoint/2010/main" val="2018009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down)">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animEffect transition="in" filter="wipe(down)">
                                      <p:cBhvr>
                                        <p:cTn id="27" dur="500"/>
                                        <p:tgtEl>
                                          <p:spTgt spid="6">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Refinement of earlier assumptions</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33</a:t>
            </a:fld>
            <a:endParaRPr lang="en-US"/>
          </a:p>
        </p:txBody>
      </p:sp>
      <p:sp>
        <p:nvSpPr>
          <p:cNvPr id="3" name="Content Placeholder 2"/>
          <p:cNvSpPr>
            <a:spLocks noGrp="1"/>
          </p:cNvSpPr>
          <p:nvPr>
            <p:ph idx="1"/>
          </p:nvPr>
        </p:nvSpPr>
        <p:spPr>
          <a:xfrm>
            <a:off x="0" y="2121408"/>
            <a:ext cx="12191999" cy="4736592"/>
          </a:xfrm>
        </p:spPr>
        <p:txBody>
          <a:bodyPr>
            <a:normAutofit/>
          </a:bodyPr>
          <a:lstStyle/>
          <a:p>
            <a:pPr marL="0" indent="0" algn="just">
              <a:lnSpc>
                <a:spcPct val="150000"/>
              </a:lnSpc>
              <a:buNone/>
            </a:pPr>
            <a:r>
              <a:rPr lang="en-US" dirty="0" smtClean="0">
                <a:solidFill>
                  <a:srgbClr val="0070C0"/>
                </a:solidFill>
                <a:latin typeface="Cambria" panose="02040503050406030204" pitchFamily="18" charset="0"/>
              </a:rPr>
              <a:t>Assuming Sharp fillet radius, from Table 7-1</a:t>
            </a:r>
          </a:p>
          <a:p>
            <a:pPr marL="0" indent="0" algn="just">
              <a:lnSpc>
                <a:spcPct val="150000"/>
              </a:lnSpc>
              <a:buNone/>
            </a:pPr>
            <a:endParaRPr lang="en-US" dirty="0" smtClean="0">
              <a:latin typeface="Cambria" panose="02040503050406030204" pitchFamily="18" charset="0"/>
            </a:endParaRPr>
          </a:p>
          <a:p>
            <a:pPr marL="0" indent="0" algn="just">
              <a:lnSpc>
                <a:spcPct val="150000"/>
              </a:lnSpc>
              <a:buNone/>
            </a:pPr>
            <a:r>
              <a:rPr lang="en-US" i="1" dirty="0" smtClean="0">
                <a:latin typeface="Cambria" panose="02040503050406030204" pitchFamily="18" charset="0"/>
              </a:rPr>
              <a:t>r/d</a:t>
            </a:r>
            <a:r>
              <a:rPr lang="en-US" dirty="0" smtClean="0">
                <a:latin typeface="Cambria" panose="02040503050406030204" pitchFamily="18" charset="0"/>
              </a:rPr>
              <a:t> = </a:t>
            </a:r>
            <a:r>
              <a:rPr lang="en-US" dirty="0" smtClean="0">
                <a:solidFill>
                  <a:srgbClr val="FF0000"/>
                </a:solidFill>
                <a:latin typeface="Cambria" panose="02040503050406030204" pitchFamily="18" charset="0"/>
              </a:rPr>
              <a:t>0.02</a:t>
            </a:r>
          </a:p>
          <a:p>
            <a:pPr marL="0" indent="0" algn="just">
              <a:lnSpc>
                <a:spcPct val="150000"/>
              </a:lnSpc>
              <a:buNone/>
            </a:pPr>
            <a:r>
              <a:rPr lang="en-US" i="1" dirty="0" smtClean="0">
                <a:latin typeface="Cambria" panose="02040503050406030204" pitchFamily="18" charset="0"/>
              </a:rPr>
              <a:t>r</a:t>
            </a:r>
            <a:r>
              <a:rPr lang="en-US" dirty="0" smtClean="0">
                <a:latin typeface="Cambria" panose="02040503050406030204" pitchFamily="18" charset="0"/>
              </a:rPr>
              <a:t> =</a:t>
            </a:r>
            <a:r>
              <a:rPr lang="en-US" dirty="0" smtClean="0">
                <a:solidFill>
                  <a:srgbClr val="0070C0"/>
                </a:solidFill>
                <a:latin typeface="Cambria" panose="02040503050406030204" pitchFamily="18" charset="0"/>
              </a:rPr>
              <a:t> </a:t>
            </a:r>
            <a:r>
              <a:rPr lang="en-US" dirty="0" smtClean="0">
                <a:solidFill>
                  <a:srgbClr val="FF0000"/>
                </a:solidFill>
                <a:latin typeface="Cambria" panose="02040503050406030204" pitchFamily="18" charset="0"/>
              </a:rPr>
              <a:t>1.07 mm</a:t>
            </a:r>
          </a:p>
          <a:p>
            <a:pPr marL="0" indent="0" algn="just">
              <a:lnSpc>
                <a:spcPct val="150000"/>
              </a:lnSpc>
              <a:buNone/>
            </a:pPr>
            <a:r>
              <a:rPr lang="en-US" i="1" dirty="0" err="1">
                <a:latin typeface="Cambria" panose="02040503050406030204" pitchFamily="18" charset="0"/>
              </a:rPr>
              <a:t>K</a:t>
            </a:r>
            <a:r>
              <a:rPr lang="en-US" i="1" baseline="-25000" dirty="0" err="1">
                <a:latin typeface="Cambria" panose="02040503050406030204" pitchFamily="18" charset="0"/>
              </a:rPr>
              <a:t>t</a:t>
            </a:r>
            <a:r>
              <a:rPr lang="en-US" dirty="0">
                <a:latin typeface="Cambria" panose="02040503050406030204" pitchFamily="18" charset="0"/>
              </a:rPr>
              <a:t> =</a:t>
            </a:r>
            <a:r>
              <a:rPr lang="en-US" dirty="0" smtClean="0">
                <a:solidFill>
                  <a:srgbClr val="FF0000"/>
                </a:solidFill>
                <a:latin typeface="Cambria" panose="02040503050406030204" pitchFamily="18" charset="0"/>
              </a:rPr>
              <a:t> 2.7</a:t>
            </a:r>
          </a:p>
          <a:p>
            <a:pPr marL="0" indent="0" algn="just">
              <a:lnSpc>
                <a:spcPct val="150000"/>
              </a:lnSpc>
              <a:buNone/>
            </a:pPr>
            <a:r>
              <a:rPr lang="en-US" i="1" dirty="0" err="1">
                <a:latin typeface="Cambria" panose="02040503050406030204" pitchFamily="18" charset="0"/>
              </a:rPr>
              <a:t>K</a:t>
            </a:r>
            <a:r>
              <a:rPr lang="en-US" i="1" baseline="-25000" dirty="0" err="1">
                <a:latin typeface="Cambria" panose="02040503050406030204" pitchFamily="18" charset="0"/>
              </a:rPr>
              <a:t>ts</a:t>
            </a:r>
            <a:r>
              <a:rPr lang="en-US" dirty="0">
                <a:latin typeface="Cambria" panose="02040503050406030204" pitchFamily="18" charset="0"/>
              </a:rPr>
              <a:t> =</a:t>
            </a:r>
            <a:r>
              <a:rPr lang="en-US" dirty="0" smtClean="0">
                <a:solidFill>
                  <a:srgbClr val="FF0000"/>
                </a:solidFill>
                <a:latin typeface="Cambria" panose="02040503050406030204" pitchFamily="18" charset="0"/>
              </a:rPr>
              <a:t> 2.2</a:t>
            </a:r>
          </a:p>
          <a:p>
            <a:pPr marL="0" indent="0" algn="just">
              <a:lnSpc>
                <a:spcPct val="150000"/>
              </a:lnSpc>
              <a:buNone/>
            </a:pPr>
            <a:endParaRPr lang="en-US" dirty="0" smtClean="0">
              <a:solidFill>
                <a:srgbClr val="0070C0"/>
              </a:solidFill>
              <a:latin typeface="Cambria" panose="02040503050406030204" pitchFamily="18" charset="0"/>
            </a:endParaRPr>
          </a:p>
          <a:p>
            <a:pPr marL="0" indent="0" algn="just">
              <a:lnSpc>
                <a:spcPct val="150000"/>
              </a:lnSpc>
              <a:buNone/>
            </a:pPr>
            <a:endParaRPr lang="en-US" dirty="0">
              <a:solidFill>
                <a:srgbClr val="0070C0"/>
              </a:solidFill>
              <a:latin typeface="Cambria" panose="02040503050406030204" pitchFamily="18" charset="0"/>
            </a:endParaRPr>
          </a:p>
        </p:txBody>
      </p:sp>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680252" y="2792166"/>
            <a:ext cx="5119861" cy="2809861"/>
          </a:xfrm>
          <a:prstGeom prst="rect">
            <a:avLst/>
          </a:prstGeom>
        </p:spPr>
      </p:pic>
    </p:spTree>
    <p:extLst>
      <p:ext uri="{BB962C8B-B14F-4D97-AF65-F5344CB8AC3E}">
        <p14:creationId xmlns:p14="http://schemas.microsoft.com/office/powerpoint/2010/main" val="2800045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Refinement of earlier assumptions</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34</a:t>
            </a:fld>
            <a:endParaRPr lang="en-US"/>
          </a:p>
        </p:txBody>
      </p:sp>
      <p:sp>
        <p:nvSpPr>
          <p:cNvPr id="3" name="Content Placeholder 2"/>
          <p:cNvSpPr>
            <a:spLocks noGrp="1"/>
          </p:cNvSpPr>
          <p:nvPr>
            <p:ph idx="1"/>
          </p:nvPr>
        </p:nvSpPr>
        <p:spPr>
          <a:xfrm>
            <a:off x="0" y="2121408"/>
            <a:ext cx="12191999" cy="4736592"/>
          </a:xfrm>
        </p:spPr>
        <p:txBody>
          <a:bodyPr>
            <a:normAutofit/>
          </a:bodyPr>
          <a:lstStyle/>
          <a:p>
            <a:pPr marL="0" indent="0" algn="ctr">
              <a:lnSpc>
                <a:spcPct val="150000"/>
              </a:lnSpc>
              <a:buNone/>
            </a:pPr>
            <a:r>
              <a:rPr lang="en-US" dirty="0" smtClean="0">
                <a:solidFill>
                  <a:srgbClr val="0070C0"/>
                </a:solidFill>
                <a:latin typeface="Cambria" panose="02040503050406030204" pitchFamily="18" charset="0"/>
              </a:rPr>
              <a:t>For notch-sensitivity factor, referring to Figure 6-20 and 6-21</a:t>
            </a:r>
          </a:p>
          <a:p>
            <a:pPr marL="0" indent="0" algn="ctr">
              <a:lnSpc>
                <a:spcPct val="150000"/>
              </a:lnSpc>
              <a:buNone/>
            </a:pPr>
            <a:r>
              <a:rPr lang="en-US" i="1" dirty="0" smtClean="0">
                <a:latin typeface="Cambria" panose="02040503050406030204" pitchFamily="18" charset="0"/>
              </a:rPr>
              <a:t>q =</a:t>
            </a:r>
            <a:r>
              <a:rPr lang="en-US" dirty="0" smtClean="0">
                <a:solidFill>
                  <a:srgbClr val="0070C0"/>
                </a:solidFill>
                <a:latin typeface="Cambria" panose="02040503050406030204" pitchFamily="18" charset="0"/>
              </a:rPr>
              <a:t> </a:t>
            </a:r>
            <a:r>
              <a:rPr lang="en-US" dirty="0" smtClean="0">
                <a:solidFill>
                  <a:srgbClr val="FF0000"/>
                </a:solidFill>
                <a:latin typeface="Cambria" panose="02040503050406030204" pitchFamily="18" charset="0"/>
              </a:rPr>
              <a:t>0.7</a:t>
            </a:r>
            <a:r>
              <a:rPr lang="en-US" dirty="0" smtClean="0">
                <a:solidFill>
                  <a:srgbClr val="0070C0"/>
                </a:solidFill>
                <a:latin typeface="Cambria" panose="02040503050406030204" pitchFamily="18" charset="0"/>
              </a:rPr>
              <a:t>		&amp;	</a:t>
            </a:r>
            <a:r>
              <a:rPr lang="en-US" i="1" dirty="0" err="1">
                <a:latin typeface="Cambria" panose="02040503050406030204" pitchFamily="18" charset="0"/>
              </a:rPr>
              <a:t>q</a:t>
            </a:r>
            <a:r>
              <a:rPr lang="en-US" i="1" baseline="-25000" dirty="0" err="1">
                <a:latin typeface="Cambria" panose="02040503050406030204" pitchFamily="18" charset="0"/>
              </a:rPr>
              <a:t>s</a:t>
            </a:r>
            <a:r>
              <a:rPr lang="en-US" i="1" dirty="0">
                <a:latin typeface="Cambria" panose="02040503050406030204" pitchFamily="18" charset="0"/>
              </a:rPr>
              <a:t> =</a:t>
            </a:r>
            <a:r>
              <a:rPr lang="en-US" dirty="0" smtClean="0">
                <a:solidFill>
                  <a:srgbClr val="0070C0"/>
                </a:solidFill>
                <a:latin typeface="Cambria" panose="02040503050406030204" pitchFamily="18" charset="0"/>
              </a:rPr>
              <a:t> </a:t>
            </a:r>
            <a:r>
              <a:rPr lang="en-US" dirty="0" smtClean="0">
                <a:solidFill>
                  <a:srgbClr val="FF0000"/>
                </a:solidFill>
                <a:latin typeface="Cambria" panose="02040503050406030204" pitchFamily="18" charset="0"/>
              </a:rPr>
              <a:t>0.75</a:t>
            </a:r>
          </a:p>
          <a:p>
            <a:pPr marL="0" indent="0" algn="just">
              <a:lnSpc>
                <a:spcPct val="150000"/>
              </a:lnSpc>
              <a:buNone/>
            </a:pPr>
            <a:endParaRPr lang="en-US" dirty="0" smtClean="0">
              <a:solidFill>
                <a:srgbClr val="0070C0"/>
              </a:solidFill>
              <a:latin typeface="Cambria" panose="02040503050406030204" pitchFamily="18" charset="0"/>
            </a:endParaRPr>
          </a:p>
          <a:p>
            <a:pPr marL="0" indent="0" algn="just">
              <a:lnSpc>
                <a:spcPct val="150000"/>
              </a:lnSpc>
              <a:buNone/>
            </a:pPr>
            <a:endParaRPr lang="en-US" dirty="0">
              <a:solidFill>
                <a:srgbClr val="0070C0"/>
              </a:solidFill>
              <a:latin typeface="Cambria" panose="02040503050406030204" pitchFamily="18"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0" y="3352800"/>
            <a:ext cx="6496250" cy="3505200"/>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6255738" y="3352800"/>
            <a:ext cx="5946927" cy="3505200"/>
          </a:xfrm>
          <a:prstGeom prst="rect">
            <a:avLst/>
          </a:prstGeom>
        </p:spPr>
      </p:pic>
      <p:grpSp>
        <p:nvGrpSpPr>
          <p:cNvPr id="15" name="Group 14"/>
          <p:cNvGrpSpPr/>
          <p:nvPr/>
        </p:nvGrpSpPr>
        <p:grpSpPr>
          <a:xfrm>
            <a:off x="1967594" y="3817257"/>
            <a:ext cx="1241451" cy="898224"/>
            <a:chOff x="1967594" y="3817257"/>
            <a:chExt cx="1241451" cy="898224"/>
          </a:xfrm>
        </p:grpSpPr>
        <p:cxnSp>
          <p:nvCxnSpPr>
            <p:cNvPr id="7" name="Straight Connector 6"/>
            <p:cNvCxnSpPr/>
            <p:nvPr/>
          </p:nvCxnSpPr>
          <p:spPr>
            <a:xfrm>
              <a:off x="3209045" y="3817257"/>
              <a:ext cx="0" cy="77859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305879" y="4595852"/>
              <a:ext cx="90316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67594" y="4438482"/>
              <a:ext cx="402674" cy="276999"/>
            </a:xfrm>
            <a:prstGeom prst="rect">
              <a:avLst/>
            </a:prstGeom>
            <a:noFill/>
          </p:spPr>
          <p:txBody>
            <a:bodyPr wrap="none" rtlCol="0">
              <a:spAutoFit/>
            </a:bodyPr>
            <a:lstStyle/>
            <a:p>
              <a:r>
                <a:rPr lang="en-US" sz="1200" b="1" dirty="0" smtClean="0">
                  <a:solidFill>
                    <a:srgbClr val="FF0000"/>
                  </a:solidFill>
                  <a:latin typeface="Cambria" panose="02040503050406030204" pitchFamily="18" charset="0"/>
                </a:rPr>
                <a:t>0.7</a:t>
              </a:r>
              <a:endParaRPr lang="en-US" sz="1200" b="1" dirty="0">
                <a:solidFill>
                  <a:srgbClr val="FF0000"/>
                </a:solidFill>
                <a:latin typeface="Cambria" panose="02040503050406030204" pitchFamily="18" charset="0"/>
              </a:endParaRPr>
            </a:p>
          </p:txBody>
        </p:sp>
      </p:grpSp>
      <p:grpSp>
        <p:nvGrpSpPr>
          <p:cNvPr id="16" name="Group 15"/>
          <p:cNvGrpSpPr/>
          <p:nvPr/>
        </p:nvGrpSpPr>
        <p:grpSpPr>
          <a:xfrm>
            <a:off x="8047016" y="3872916"/>
            <a:ext cx="1305059" cy="733001"/>
            <a:chOff x="1903986" y="3817257"/>
            <a:chExt cx="1305059" cy="998589"/>
          </a:xfrm>
        </p:grpSpPr>
        <p:cxnSp>
          <p:nvCxnSpPr>
            <p:cNvPr id="17" name="Straight Connector 16"/>
            <p:cNvCxnSpPr/>
            <p:nvPr/>
          </p:nvCxnSpPr>
          <p:spPr>
            <a:xfrm>
              <a:off x="3209045" y="3817257"/>
              <a:ext cx="0" cy="77859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305879" y="4595852"/>
              <a:ext cx="90316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903986" y="4438482"/>
              <a:ext cx="494046" cy="377364"/>
            </a:xfrm>
            <a:prstGeom prst="rect">
              <a:avLst/>
            </a:prstGeom>
            <a:noFill/>
          </p:spPr>
          <p:txBody>
            <a:bodyPr wrap="none" rtlCol="0">
              <a:spAutoFit/>
            </a:bodyPr>
            <a:lstStyle/>
            <a:p>
              <a:r>
                <a:rPr lang="en-US" sz="1200" b="1" dirty="0" smtClean="0">
                  <a:solidFill>
                    <a:srgbClr val="FF0000"/>
                  </a:solidFill>
                  <a:latin typeface="Cambria" panose="02040503050406030204" pitchFamily="18" charset="0"/>
                </a:rPr>
                <a:t>0.75</a:t>
              </a:r>
              <a:endParaRPr lang="en-US" sz="1200" b="1" dirty="0">
                <a:solidFill>
                  <a:srgbClr val="FF0000"/>
                </a:solidFill>
                <a:latin typeface="Cambria" panose="02040503050406030204" pitchFamily="18" charset="0"/>
              </a:endParaRPr>
            </a:p>
          </p:txBody>
        </p:sp>
      </p:grpSp>
    </p:spTree>
    <p:extLst>
      <p:ext uri="{BB962C8B-B14F-4D97-AF65-F5344CB8AC3E}">
        <p14:creationId xmlns:p14="http://schemas.microsoft.com/office/powerpoint/2010/main" val="3444366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wipe(down)">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Refinement of earlier assumptions</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35</a:t>
            </a:fld>
            <a:endParaRPr lang="en-US"/>
          </a:p>
        </p:txBody>
      </p:sp>
      <p:sp>
        <p:nvSpPr>
          <p:cNvPr id="3" name="Content Placeholder 2"/>
          <p:cNvSpPr>
            <a:spLocks noGrp="1"/>
          </p:cNvSpPr>
          <p:nvPr>
            <p:ph idx="1"/>
          </p:nvPr>
        </p:nvSpPr>
        <p:spPr>
          <a:xfrm>
            <a:off x="0" y="2121408"/>
            <a:ext cx="12191999" cy="4736592"/>
          </a:xfrm>
        </p:spPr>
        <p:txBody>
          <a:bodyPr>
            <a:normAutofit/>
          </a:bodyPr>
          <a:lstStyle/>
          <a:p>
            <a:pPr marL="0" indent="0" algn="ctr">
              <a:lnSpc>
                <a:spcPct val="150000"/>
              </a:lnSpc>
              <a:buNone/>
            </a:pPr>
            <a:r>
              <a:rPr lang="en-US" b="1" dirty="0" smtClean="0">
                <a:solidFill>
                  <a:srgbClr val="0070C0"/>
                </a:solidFill>
                <a:latin typeface="Cambria" panose="02040503050406030204" pitchFamily="18" charset="0"/>
              </a:rPr>
              <a:t>For fatigue stress-concentration factor</a:t>
            </a:r>
          </a:p>
          <a:p>
            <a:pPr marL="0" indent="0" algn="ctr">
              <a:lnSpc>
                <a:spcPct val="150000"/>
              </a:lnSpc>
              <a:buNone/>
            </a:pPr>
            <a:endParaRPr lang="en-US" b="1" dirty="0" smtClean="0">
              <a:solidFill>
                <a:srgbClr val="0070C0"/>
              </a:solidFill>
              <a:latin typeface="Cambria" panose="02040503050406030204" pitchFamily="18" charset="0"/>
            </a:endParaRPr>
          </a:p>
          <a:p>
            <a:pPr marL="0" indent="0" algn="just">
              <a:lnSpc>
                <a:spcPct val="150000"/>
              </a:lnSpc>
              <a:buNone/>
            </a:pPr>
            <a:r>
              <a:rPr lang="en-US" b="1" dirty="0" err="1">
                <a:latin typeface="Cambria" panose="02040503050406030204" pitchFamily="18" charset="0"/>
              </a:rPr>
              <a:t>K</a:t>
            </a:r>
            <a:r>
              <a:rPr lang="en-US" b="1" baseline="-25000" dirty="0" err="1">
                <a:latin typeface="Cambria" panose="02040503050406030204" pitchFamily="18" charset="0"/>
              </a:rPr>
              <a:t>f</a:t>
            </a:r>
            <a:r>
              <a:rPr lang="en-US" b="1" dirty="0">
                <a:latin typeface="Cambria" panose="02040503050406030204" pitchFamily="18" charset="0"/>
              </a:rPr>
              <a:t> = 1 + q (</a:t>
            </a:r>
            <a:r>
              <a:rPr lang="en-US" b="1" dirty="0" err="1">
                <a:latin typeface="Cambria" panose="02040503050406030204" pitchFamily="18" charset="0"/>
              </a:rPr>
              <a:t>K</a:t>
            </a:r>
            <a:r>
              <a:rPr lang="en-US" b="1" baseline="-25000" dirty="0" err="1">
                <a:latin typeface="Cambria" panose="02040503050406030204" pitchFamily="18" charset="0"/>
              </a:rPr>
              <a:t>t</a:t>
            </a:r>
            <a:r>
              <a:rPr lang="en-US" b="1" dirty="0">
                <a:latin typeface="Cambria" panose="02040503050406030204" pitchFamily="18" charset="0"/>
              </a:rPr>
              <a:t> – 1)	&amp;	</a:t>
            </a:r>
            <a:r>
              <a:rPr lang="en-US" b="1" dirty="0" err="1">
                <a:latin typeface="Cambria" panose="02040503050406030204" pitchFamily="18" charset="0"/>
              </a:rPr>
              <a:t>K</a:t>
            </a:r>
            <a:r>
              <a:rPr lang="en-US" b="1" baseline="-25000" dirty="0" err="1">
                <a:latin typeface="Cambria" panose="02040503050406030204" pitchFamily="18" charset="0"/>
              </a:rPr>
              <a:t>fs</a:t>
            </a:r>
            <a:r>
              <a:rPr lang="en-US" b="1" dirty="0">
                <a:latin typeface="Cambria" panose="02040503050406030204" pitchFamily="18" charset="0"/>
              </a:rPr>
              <a:t> = 1 + </a:t>
            </a:r>
            <a:r>
              <a:rPr lang="en-US" b="1" dirty="0" err="1">
                <a:latin typeface="Cambria" panose="02040503050406030204" pitchFamily="18" charset="0"/>
              </a:rPr>
              <a:t>q</a:t>
            </a:r>
            <a:r>
              <a:rPr lang="en-US" b="1" baseline="-25000" dirty="0" err="1">
                <a:latin typeface="Cambria" panose="02040503050406030204" pitchFamily="18" charset="0"/>
              </a:rPr>
              <a:t>s</a:t>
            </a:r>
            <a:r>
              <a:rPr lang="en-US" b="1" dirty="0">
                <a:latin typeface="Cambria" panose="02040503050406030204" pitchFamily="18" charset="0"/>
              </a:rPr>
              <a:t> (</a:t>
            </a:r>
            <a:r>
              <a:rPr lang="en-US" b="1" dirty="0" err="1">
                <a:latin typeface="Cambria" panose="02040503050406030204" pitchFamily="18" charset="0"/>
              </a:rPr>
              <a:t>K</a:t>
            </a:r>
            <a:r>
              <a:rPr lang="en-US" b="1" baseline="-25000" dirty="0" err="1">
                <a:latin typeface="Cambria" panose="02040503050406030204" pitchFamily="18" charset="0"/>
              </a:rPr>
              <a:t>ts</a:t>
            </a:r>
            <a:r>
              <a:rPr lang="en-US" b="1" dirty="0">
                <a:latin typeface="Cambria" panose="02040503050406030204" pitchFamily="18" charset="0"/>
              </a:rPr>
              <a:t> – 1</a:t>
            </a:r>
            <a:r>
              <a:rPr lang="en-US" b="1" dirty="0" smtClean="0">
                <a:latin typeface="Cambria" panose="02040503050406030204" pitchFamily="18" charset="0"/>
              </a:rPr>
              <a:t>)</a:t>
            </a:r>
          </a:p>
          <a:p>
            <a:pPr marL="0" indent="0" algn="just">
              <a:lnSpc>
                <a:spcPct val="150000"/>
              </a:lnSpc>
              <a:buNone/>
            </a:pPr>
            <a:r>
              <a:rPr lang="en-US" b="1" dirty="0" err="1" smtClean="0">
                <a:latin typeface="Cambria" panose="02040503050406030204" pitchFamily="18" charset="0"/>
              </a:rPr>
              <a:t>K</a:t>
            </a:r>
            <a:r>
              <a:rPr lang="en-US" b="1" baseline="-25000" dirty="0" err="1">
                <a:latin typeface="Cambria" panose="02040503050406030204" pitchFamily="18" charset="0"/>
              </a:rPr>
              <a:t>f</a:t>
            </a:r>
            <a:r>
              <a:rPr lang="en-US" b="1" baseline="-25000" dirty="0">
                <a:latin typeface="Cambria" panose="02040503050406030204" pitchFamily="18" charset="0"/>
              </a:rPr>
              <a:t> </a:t>
            </a:r>
            <a:r>
              <a:rPr lang="en-US" b="1" dirty="0" smtClean="0">
                <a:latin typeface="Cambria" panose="02040503050406030204" pitchFamily="18" charset="0"/>
              </a:rPr>
              <a:t>= 1 + 0.7 (2.7 - 1)	&amp;	</a:t>
            </a:r>
            <a:r>
              <a:rPr lang="en-US" b="1" dirty="0" err="1" smtClean="0">
                <a:latin typeface="Cambria" panose="02040503050406030204" pitchFamily="18" charset="0"/>
              </a:rPr>
              <a:t>K</a:t>
            </a:r>
            <a:r>
              <a:rPr lang="en-US" b="1" baseline="-25000" dirty="0" err="1">
                <a:latin typeface="Cambria" panose="02040503050406030204" pitchFamily="18" charset="0"/>
              </a:rPr>
              <a:t>fs</a:t>
            </a:r>
            <a:r>
              <a:rPr lang="en-US" b="1" dirty="0" smtClean="0">
                <a:latin typeface="Cambria" panose="02040503050406030204" pitchFamily="18" charset="0"/>
              </a:rPr>
              <a:t> = 1 + 0.75 (2.2 – 1)</a:t>
            </a:r>
          </a:p>
          <a:p>
            <a:pPr marL="0" indent="0" algn="just">
              <a:lnSpc>
                <a:spcPct val="150000"/>
              </a:lnSpc>
              <a:buNone/>
            </a:pPr>
            <a:r>
              <a:rPr lang="en-US" b="1" dirty="0" smtClean="0">
                <a:latin typeface="Cambria" panose="02040503050406030204" pitchFamily="18" charset="0"/>
              </a:rPr>
              <a:t>So,</a:t>
            </a:r>
          </a:p>
          <a:p>
            <a:pPr marL="0" indent="0" algn="just">
              <a:lnSpc>
                <a:spcPct val="150000"/>
              </a:lnSpc>
              <a:buNone/>
            </a:pPr>
            <a:r>
              <a:rPr lang="en-US" b="1" dirty="0" err="1" smtClean="0">
                <a:latin typeface="Cambria" panose="02040503050406030204" pitchFamily="18" charset="0"/>
              </a:rPr>
              <a:t>K</a:t>
            </a:r>
            <a:r>
              <a:rPr lang="en-US" b="1" baseline="-25000" dirty="0" err="1">
                <a:latin typeface="Cambria" panose="02040503050406030204" pitchFamily="18" charset="0"/>
              </a:rPr>
              <a:t>f</a:t>
            </a:r>
            <a:r>
              <a:rPr lang="en-US" b="1" dirty="0" smtClean="0">
                <a:latin typeface="Cambria" panose="02040503050406030204" pitchFamily="18" charset="0"/>
              </a:rPr>
              <a:t> = </a:t>
            </a:r>
            <a:r>
              <a:rPr lang="en-US" b="1" dirty="0" smtClean="0">
                <a:solidFill>
                  <a:srgbClr val="FF0000"/>
                </a:solidFill>
                <a:latin typeface="Cambria" panose="02040503050406030204" pitchFamily="18" charset="0"/>
              </a:rPr>
              <a:t>2.19</a:t>
            </a:r>
            <a:r>
              <a:rPr lang="en-US" b="1" dirty="0" smtClean="0">
                <a:latin typeface="Cambria" panose="02040503050406030204" pitchFamily="18" charset="0"/>
              </a:rPr>
              <a:t>	&amp;	</a:t>
            </a:r>
            <a:r>
              <a:rPr lang="en-US" b="1" dirty="0" err="1" smtClean="0">
                <a:latin typeface="Cambria" panose="02040503050406030204" pitchFamily="18" charset="0"/>
              </a:rPr>
              <a:t>K</a:t>
            </a:r>
            <a:r>
              <a:rPr lang="en-US" b="1" baseline="-25000" dirty="0" err="1">
                <a:latin typeface="Cambria" panose="02040503050406030204" pitchFamily="18" charset="0"/>
              </a:rPr>
              <a:t>fs</a:t>
            </a:r>
            <a:r>
              <a:rPr lang="en-US" b="1" dirty="0" smtClean="0">
                <a:latin typeface="Cambria" panose="02040503050406030204" pitchFamily="18" charset="0"/>
              </a:rPr>
              <a:t> = </a:t>
            </a:r>
            <a:r>
              <a:rPr lang="en-US" b="1" dirty="0" smtClean="0">
                <a:solidFill>
                  <a:srgbClr val="FF0000"/>
                </a:solidFill>
                <a:latin typeface="Cambria" panose="02040503050406030204" pitchFamily="18" charset="0"/>
              </a:rPr>
              <a:t>1.9</a:t>
            </a:r>
          </a:p>
          <a:p>
            <a:pPr marL="0" indent="0" algn="ctr">
              <a:lnSpc>
                <a:spcPct val="150000"/>
              </a:lnSpc>
              <a:buNone/>
            </a:pPr>
            <a:endParaRPr lang="en-US" b="1" dirty="0">
              <a:latin typeface="Cambria" panose="02040503050406030204" pitchFamily="18" charset="0"/>
            </a:endParaRPr>
          </a:p>
          <a:p>
            <a:pPr marL="0" indent="0" algn="ctr">
              <a:lnSpc>
                <a:spcPct val="150000"/>
              </a:lnSpc>
              <a:buNone/>
            </a:pPr>
            <a:endParaRPr lang="en-US" dirty="0" smtClean="0">
              <a:solidFill>
                <a:srgbClr val="FF0000"/>
              </a:solidFill>
              <a:latin typeface="Cambria" panose="02040503050406030204" pitchFamily="18" charset="0"/>
            </a:endParaRPr>
          </a:p>
          <a:p>
            <a:pPr marL="0" indent="0" algn="just">
              <a:lnSpc>
                <a:spcPct val="150000"/>
              </a:lnSpc>
              <a:buNone/>
            </a:pPr>
            <a:endParaRPr lang="en-US" dirty="0" smtClean="0">
              <a:solidFill>
                <a:srgbClr val="0070C0"/>
              </a:solidFill>
              <a:latin typeface="Cambria" panose="02040503050406030204" pitchFamily="18" charset="0"/>
            </a:endParaRPr>
          </a:p>
          <a:p>
            <a:pPr marL="0" indent="0" algn="just">
              <a:lnSpc>
                <a:spcPct val="150000"/>
              </a:lnSpc>
              <a:buNone/>
            </a:pPr>
            <a:endParaRPr lang="en-US" dirty="0">
              <a:solidFill>
                <a:srgbClr val="0070C0"/>
              </a:solidFill>
              <a:latin typeface="Cambria" panose="02040503050406030204" pitchFamily="18" charset="0"/>
            </a:endParaRPr>
          </a:p>
        </p:txBody>
      </p:sp>
      <p:sp>
        <p:nvSpPr>
          <p:cNvPr id="5" name="Rectangle 4">
            <a:hlinkClick r:id="rId2" action="ppaction://hlinksldjump"/>
          </p:cNvPr>
          <p:cNvSpPr/>
          <p:nvPr/>
        </p:nvSpPr>
        <p:spPr>
          <a:xfrm>
            <a:off x="0" y="-504"/>
            <a:ext cx="12191999" cy="92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7605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ITERATIONS WITH REFINED assumptions</a:t>
            </a:r>
            <a:endParaRPr lang="en-US" sz="3600" dirty="0"/>
          </a:p>
        </p:txBody>
      </p:sp>
      <p:sp>
        <p:nvSpPr>
          <p:cNvPr id="9" name="Slide Number Placeholder 8"/>
          <p:cNvSpPr>
            <a:spLocks noGrp="1"/>
          </p:cNvSpPr>
          <p:nvPr>
            <p:ph type="sldNum" sz="quarter" idx="12"/>
          </p:nvPr>
        </p:nvSpPr>
        <p:spPr/>
        <p:txBody>
          <a:bodyPr/>
          <a:lstStyle/>
          <a:p>
            <a:fld id="{5A051228-77DD-4201-A999-04B140BD5692}" type="slidenum">
              <a:rPr lang="en-US" smtClean="0"/>
              <a:t>36</a:t>
            </a:fld>
            <a:endParaRPr lang="en-US"/>
          </a:p>
        </p:txBody>
      </p:sp>
      <p:sp>
        <p:nvSpPr>
          <p:cNvPr id="3" name="Content Placeholder 2"/>
          <p:cNvSpPr>
            <a:spLocks noGrp="1"/>
          </p:cNvSpPr>
          <p:nvPr>
            <p:ph idx="1"/>
          </p:nvPr>
        </p:nvSpPr>
        <p:spPr>
          <a:xfrm>
            <a:off x="0" y="2121408"/>
            <a:ext cx="12191999" cy="4736592"/>
          </a:xfrm>
        </p:spPr>
        <p:txBody>
          <a:bodyPr>
            <a:normAutofit/>
          </a:bodyPr>
          <a:lstStyle/>
          <a:p>
            <a:pPr marL="0" indent="0" algn="just">
              <a:lnSpc>
                <a:spcPct val="150000"/>
              </a:lnSpc>
              <a:buNone/>
            </a:pPr>
            <a:r>
              <a:rPr lang="en-US" dirty="0" smtClean="0">
                <a:latin typeface="Cambria" panose="02040503050406030204" pitchFamily="18" charset="0"/>
              </a:rPr>
              <a:t>Refined Endurance </a:t>
            </a:r>
            <a:r>
              <a:rPr lang="en-US" dirty="0">
                <a:latin typeface="Cambria" panose="02040503050406030204" pitchFamily="18" charset="0"/>
              </a:rPr>
              <a:t>Limit, </a:t>
            </a:r>
            <a:r>
              <a:rPr lang="en-US" i="1" dirty="0">
                <a:latin typeface="Cambria" panose="02040503050406030204" pitchFamily="18" charset="0"/>
              </a:rPr>
              <a:t>S</a:t>
            </a:r>
            <a:r>
              <a:rPr lang="en-US" i="1" baseline="-25000" dirty="0">
                <a:latin typeface="Cambria" panose="02040503050406030204" pitchFamily="18" charset="0"/>
              </a:rPr>
              <a:t>e</a:t>
            </a:r>
            <a:r>
              <a:rPr lang="en-US" dirty="0">
                <a:latin typeface="Cambria" panose="02040503050406030204" pitchFamily="18" charset="0"/>
              </a:rPr>
              <a:t> = (0.84)(</a:t>
            </a:r>
            <a:r>
              <a:rPr lang="en-US" dirty="0" smtClean="0">
                <a:latin typeface="Cambria" panose="02040503050406030204" pitchFamily="18" charset="0"/>
              </a:rPr>
              <a:t>0.81)(</a:t>
            </a:r>
            <a:r>
              <a:rPr lang="en-US" dirty="0">
                <a:latin typeface="Cambria" panose="02040503050406030204" pitchFamily="18" charset="0"/>
              </a:rPr>
              <a:t>1)(1)(1)(1)(280) = </a:t>
            </a:r>
            <a:r>
              <a:rPr lang="en-US" dirty="0" smtClean="0">
                <a:latin typeface="Cambria" panose="02040503050406030204" pitchFamily="18" charset="0"/>
              </a:rPr>
              <a:t>190.51 </a:t>
            </a:r>
            <a:r>
              <a:rPr lang="en-US" dirty="0" err="1" smtClean="0">
                <a:latin typeface="Cambria" panose="02040503050406030204" pitchFamily="18" charset="0"/>
              </a:rPr>
              <a:t>MPa</a:t>
            </a:r>
            <a:r>
              <a:rPr lang="en-US" dirty="0" smtClean="0">
                <a:latin typeface="Cambria" panose="02040503050406030204" pitchFamily="18" charset="0"/>
              </a:rPr>
              <a:t> </a:t>
            </a:r>
            <a:r>
              <a:rPr lang="en-US" dirty="0">
                <a:latin typeface="Cambria" panose="02040503050406030204" pitchFamily="18" charset="0"/>
              </a:rPr>
              <a:t>= </a:t>
            </a:r>
            <a:r>
              <a:rPr lang="en-US" dirty="0" smtClean="0">
                <a:solidFill>
                  <a:srgbClr val="FF0000"/>
                </a:solidFill>
                <a:latin typeface="Cambria" panose="02040503050406030204" pitchFamily="18" charset="0"/>
              </a:rPr>
              <a:t>191 </a:t>
            </a:r>
            <a:r>
              <a:rPr lang="en-US" dirty="0" err="1">
                <a:solidFill>
                  <a:srgbClr val="FF0000"/>
                </a:solidFill>
                <a:latin typeface="Cambria" panose="02040503050406030204" pitchFamily="18" charset="0"/>
              </a:rPr>
              <a:t>MPa</a:t>
            </a:r>
            <a:r>
              <a:rPr lang="en-US" dirty="0">
                <a:solidFill>
                  <a:srgbClr val="FF0000"/>
                </a:solidFill>
                <a:latin typeface="Cambria" panose="02040503050406030204" pitchFamily="18" charset="0"/>
              </a:rPr>
              <a:t> (approx</a:t>
            </a:r>
            <a:r>
              <a:rPr lang="en-US" dirty="0" smtClean="0">
                <a:solidFill>
                  <a:srgbClr val="FF0000"/>
                </a:solidFill>
                <a:latin typeface="Cambria" panose="02040503050406030204" pitchFamily="18" charset="0"/>
              </a:rPr>
              <a:t>.)</a:t>
            </a:r>
          </a:p>
          <a:p>
            <a:pPr marL="0" indent="0" algn="just">
              <a:lnSpc>
                <a:spcPct val="150000"/>
              </a:lnSpc>
              <a:buNone/>
            </a:pPr>
            <a:endParaRPr lang="en-US" dirty="0">
              <a:solidFill>
                <a:srgbClr val="FF0000"/>
              </a:solidFill>
              <a:latin typeface="Cambria" panose="02040503050406030204" pitchFamily="18" charset="0"/>
            </a:endParaRPr>
          </a:p>
          <a:p>
            <a:pPr marL="0" indent="0" algn="just">
              <a:lnSpc>
                <a:spcPct val="150000"/>
              </a:lnSpc>
              <a:buNone/>
            </a:pPr>
            <a:r>
              <a:rPr lang="en-US" dirty="0" smtClean="0">
                <a:solidFill>
                  <a:srgbClr val="0070C0"/>
                </a:solidFill>
                <a:latin typeface="Cambria" panose="02040503050406030204" pitchFamily="18" charset="0"/>
              </a:rPr>
              <a:t>Now,</a:t>
            </a:r>
          </a:p>
          <a:p>
            <a:pPr marL="0" indent="0" algn="just">
              <a:lnSpc>
                <a:spcPct val="150000"/>
              </a:lnSpc>
              <a:buNone/>
            </a:pPr>
            <a:r>
              <a:rPr lang="en-US" dirty="0" smtClean="0">
                <a:solidFill>
                  <a:srgbClr val="00B050"/>
                </a:solidFill>
                <a:latin typeface="Cambria" panose="02040503050406030204" pitchFamily="18" charset="0"/>
              </a:rPr>
              <a:t>Iterate the whole process of the particular failure criteria using the refined assumptions until you get the constant value of ‘</a:t>
            </a:r>
            <a:r>
              <a:rPr lang="en-US" i="1" dirty="0" smtClean="0">
                <a:solidFill>
                  <a:srgbClr val="00B050"/>
                </a:solidFill>
                <a:latin typeface="Cambria" panose="02040503050406030204" pitchFamily="18" charset="0"/>
              </a:rPr>
              <a:t>d</a:t>
            </a:r>
            <a:r>
              <a:rPr lang="en-US" dirty="0" smtClean="0">
                <a:solidFill>
                  <a:srgbClr val="00B050"/>
                </a:solidFill>
                <a:latin typeface="Cambria" panose="02040503050406030204" pitchFamily="18" charset="0"/>
              </a:rPr>
              <a:t>’.</a:t>
            </a:r>
          </a:p>
          <a:p>
            <a:pPr marL="0" indent="0" algn="just">
              <a:lnSpc>
                <a:spcPct val="150000"/>
              </a:lnSpc>
              <a:buNone/>
            </a:pPr>
            <a:r>
              <a:rPr lang="en-US" dirty="0" smtClean="0">
                <a:solidFill>
                  <a:srgbClr val="0070C0"/>
                </a:solidFill>
                <a:latin typeface="Cambria" panose="02040503050406030204" pitchFamily="18" charset="0"/>
              </a:rPr>
              <a:t>After iterations, finally</a:t>
            </a:r>
            <a:endParaRPr lang="en-US" dirty="0">
              <a:solidFill>
                <a:srgbClr val="0070C0"/>
              </a:solidFill>
              <a:latin typeface="Cambria" panose="02040503050406030204" pitchFamily="18" charset="0"/>
            </a:endParaRPr>
          </a:p>
          <a:p>
            <a:pPr marL="0" indent="0" algn="just">
              <a:lnSpc>
                <a:spcPct val="150000"/>
              </a:lnSpc>
              <a:buNone/>
            </a:pPr>
            <a:r>
              <a:rPr lang="en-US" i="1" dirty="0" smtClean="0">
                <a:latin typeface="Cambria" panose="02040503050406030204" pitchFamily="18" charset="0"/>
              </a:rPr>
              <a:t>d</a:t>
            </a:r>
            <a:r>
              <a:rPr lang="en-US" dirty="0" smtClean="0">
                <a:latin typeface="Cambria" panose="02040503050406030204" pitchFamily="18" charset="0"/>
              </a:rPr>
              <a:t> =</a:t>
            </a:r>
            <a:r>
              <a:rPr lang="en-US" dirty="0" smtClean="0">
                <a:solidFill>
                  <a:srgbClr val="00B050"/>
                </a:solidFill>
                <a:latin typeface="Cambria" panose="02040503050406030204" pitchFamily="18" charset="0"/>
              </a:rPr>
              <a:t> </a:t>
            </a:r>
            <a:r>
              <a:rPr lang="en-US" dirty="0" smtClean="0">
                <a:solidFill>
                  <a:srgbClr val="FF0000"/>
                </a:solidFill>
                <a:latin typeface="Cambria" panose="02040503050406030204" pitchFamily="18" charset="0"/>
              </a:rPr>
              <a:t>53 mm</a:t>
            </a:r>
            <a:endParaRPr lang="en-US" dirty="0">
              <a:solidFill>
                <a:srgbClr val="00B050"/>
              </a:solidFill>
              <a:latin typeface="Cambria" panose="02040503050406030204" pitchFamily="18" charset="0"/>
            </a:endParaRPr>
          </a:p>
          <a:p>
            <a:pPr marL="0" indent="0" algn="just">
              <a:lnSpc>
                <a:spcPct val="150000"/>
              </a:lnSpc>
              <a:buNone/>
            </a:pPr>
            <a:endParaRPr lang="en-US" dirty="0" smtClean="0">
              <a:solidFill>
                <a:srgbClr val="FF0000"/>
              </a:solidFill>
              <a:latin typeface="Cambria" panose="02040503050406030204" pitchFamily="18" charset="0"/>
            </a:endParaRPr>
          </a:p>
        </p:txBody>
      </p:sp>
      <p:sp>
        <p:nvSpPr>
          <p:cNvPr id="5" name="Rectangle 4">
            <a:hlinkClick r:id="rId2" action="ppaction://hlinksldjump"/>
          </p:cNvPr>
          <p:cNvSpPr/>
          <p:nvPr/>
        </p:nvSpPr>
        <p:spPr>
          <a:xfrm>
            <a:off x="0" y="-504"/>
            <a:ext cx="12191999" cy="92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419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General steps in solving fatigue failure problems</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2093976"/>
                <a:ext cx="12192000" cy="4764024"/>
              </a:xfrm>
            </p:spPr>
            <p:txBody>
              <a:bodyPr>
                <a:no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Generate two stress elements – alternating stresses and midrange stresses</a:t>
                </a:r>
              </a:p>
              <a:p>
                <a:pPr algn="just">
                  <a:lnSpc>
                    <a:spcPct val="150000"/>
                  </a:lnSpc>
                </a:pPr>
                <a:r>
                  <a:rPr lang="en-US" sz="2400" dirty="0" smtClean="0">
                    <a:latin typeface="Times New Roman" panose="02020603050405020304" pitchFamily="18" charset="0"/>
                    <a:cs typeface="Times New Roman" panose="02020603050405020304" pitchFamily="18" charset="0"/>
                  </a:rPr>
                  <a:t>Apply appropriate fatigue stress-concentration factors to each of the stresses; i.e., apply </a:t>
                </a:r>
                <a:r>
                  <a:rPr lang="en-US" sz="2400" i="1" dirty="0" err="1" smtClean="0">
                    <a:latin typeface="Times New Roman" panose="02020603050405020304" pitchFamily="18" charset="0"/>
                    <a:cs typeface="Times New Roman" panose="02020603050405020304" pitchFamily="18" charset="0"/>
                  </a:rPr>
                  <a:t>k</a:t>
                </a:r>
                <a:r>
                  <a:rPr lang="en-US" sz="2400" i="1" baseline="-25000" dirty="0" err="1">
                    <a:latin typeface="Times New Roman" panose="02020603050405020304" pitchFamily="18" charset="0"/>
                    <a:cs typeface="Times New Roman" panose="02020603050405020304" pitchFamily="18" charset="0"/>
                  </a:rPr>
                  <a:t>f</a:t>
                </a:r>
                <a:r>
                  <a:rPr lang="en-US" sz="2400" dirty="0" smtClean="0">
                    <a:latin typeface="Times New Roman" panose="02020603050405020304" pitchFamily="18" charset="0"/>
                    <a:cs typeface="Times New Roman" panose="02020603050405020304" pitchFamily="18" charset="0"/>
                  </a:rPr>
                  <a:t> for the bending stresses, </a:t>
                </a:r>
                <a:r>
                  <a:rPr lang="en-US" sz="2400" i="1" dirty="0" err="1" smtClean="0">
                    <a:latin typeface="Times New Roman" panose="02020603050405020304" pitchFamily="18" charset="0"/>
                    <a:cs typeface="Times New Roman" panose="02020603050405020304" pitchFamily="18" charset="0"/>
                  </a:rPr>
                  <a:t>k</a:t>
                </a:r>
                <a:r>
                  <a:rPr lang="en-US" sz="2400" i="1" baseline="-25000" dirty="0" err="1" smtClean="0">
                    <a:latin typeface="Times New Roman" panose="02020603050405020304" pitchFamily="18" charset="0"/>
                    <a:cs typeface="Times New Roman" panose="02020603050405020304" pitchFamily="18" charset="0"/>
                  </a:rPr>
                  <a:t>fs</a:t>
                </a:r>
                <a:r>
                  <a:rPr lang="en-US" sz="2400" dirty="0" smtClean="0">
                    <a:latin typeface="Times New Roman" panose="02020603050405020304" pitchFamily="18" charset="0"/>
                    <a:cs typeface="Times New Roman" panose="02020603050405020304" pitchFamily="18" charset="0"/>
                  </a:rPr>
                  <a:t> for the torsional stresses.</a:t>
                </a:r>
              </a:p>
              <a:p>
                <a:pPr algn="just">
                  <a:lnSpc>
                    <a:spcPct val="150000"/>
                  </a:lnSpc>
                </a:pPr>
                <a:r>
                  <a:rPr lang="en-US" sz="2400" dirty="0" smtClean="0">
                    <a:latin typeface="Times New Roman" panose="02020603050405020304" pitchFamily="18" charset="0"/>
                    <a:cs typeface="Times New Roman" panose="02020603050405020304" pitchFamily="18" charset="0"/>
                  </a:rPr>
                  <a:t>Calculate von </a:t>
                </a:r>
                <a:r>
                  <a:rPr lang="en-US" sz="2400" dirty="0" err="1" smtClean="0">
                    <a:latin typeface="Times New Roman" panose="02020603050405020304" pitchFamily="18" charset="0"/>
                    <a:cs typeface="Times New Roman" panose="02020603050405020304" pitchFamily="18" charset="0"/>
                  </a:rPr>
                  <a:t>Mises</a:t>
                </a:r>
                <a:r>
                  <a:rPr lang="en-US" sz="2400" dirty="0" smtClean="0">
                    <a:latin typeface="Times New Roman" panose="02020603050405020304" pitchFamily="18" charset="0"/>
                    <a:cs typeface="Times New Roman" panose="02020603050405020304" pitchFamily="18" charset="0"/>
                  </a:rPr>
                  <a:t> stress for each of these two stress elements,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𝑎</m:t>
                        </m:r>
                      </m:sub>
                    </m:sSub>
                    <m:r>
                      <a:rPr lang="en-US" sz="2400" b="0" i="1" smtClean="0">
                        <a:latin typeface="Cambria Math" panose="02040503050406030204" pitchFamily="18" charset="0"/>
                        <a:cs typeface="Times New Roman" panose="02020603050405020304" pitchFamily="18" charset="0"/>
                      </a:rPr>
                      <m:t>′</m:t>
                    </m:r>
                  </m:oMath>
                </a14:m>
                <a:r>
                  <a:rPr lang="en-US" sz="2400" dirty="0" smtClean="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𝑚</m:t>
                        </m:r>
                      </m:sub>
                    </m:sSub>
                    <m:r>
                      <a:rPr lang="en-US" sz="2400" i="1">
                        <a:latin typeface="Cambria Math" panose="02040503050406030204" pitchFamily="18" charset="0"/>
                        <a:cs typeface="Times New Roman" panose="02020603050405020304" pitchFamily="18" charset="0"/>
                      </a:rPr>
                      <m:t>′</m:t>
                    </m:r>
                  </m:oMath>
                </a14:m>
                <a:r>
                  <a:rPr lang="en-US" sz="2400" dirty="0" smtClean="0">
                    <a:latin typeface="Times New Roman" panose="02020603050405020304" pitchFamily="18" charset="0"/>
                    <a:cs typeface="Times New Roman" panose="02020603050405020304" pitchFamily="18" charset="0"/>
                  </a:rPr>
                  <a:t>.</a:t>
                </a:r>
              </a:p>
              <a:p>
                <a:pPr algn="just">
                  <a:lnSpc>
                    <a:spcPct val="150000"/>
                  </a:lnSpc>
                </a:pPr>
                <a:r>
                  <a:rPr lang="en-US" sz="2400" dirty="0" smtClean="0">
                    <a:latin typeface="Times New Roman" panose="02020603050405020304" pitchFamily="18" charset="0"/>
                    <a:cs typeface="Times New Roman" panose="02020603050405020304" pitchFamily="18" charset="0"/>
                  </a:rPr>
                  <a:t>Select a fatigue failure criterion (modified Goodman, Gerber, ASME-Elliptic, or Soderberg) to complete the fatigue analysis.</a:t>
                </a:r>
              </a:p>
              <a:p>
                <a:pPr algn="just">
                  <a:lnSpc>
                    <a:spcPct val="150000"/>
                  </a:lnSpc>
                </a:pPr>
                <a:r>
                  <a:rPr lang="en-US" sz="2400" dirty="0" smtClean="0">
                    <a:latin typeface="Times New Roman" panose="02020603050405020304" pitchFamily="18" charset="0"/>
                    <a:cs typeface="Times New Roman" panose="02020603050405020304" pitchFamily="18" charset="0"/>
                  </a:rPr>
                  <a:t>For endurance limit, </a:t>
                </a:r>
                <a:r>
                  <a:rPr lang="en-US" sz="2400" i="1" dirty="0" smtClean="0">
                    <a:latin typeface="Times New Roman" panose="02020603050405020304" pitchFamily="18" charset="0"/>
                    <a:cs typeface="Times New Roman" panose="02020603050405020304" pitchFamily="18" charset="0"/>
                  </a:rPr>
                  <a:t>S</a:t>
                </a:r>
                <a:r>
                  <a:rPr lang="en-US" sz="2400" i="1" baseline="-25000" dirty="0" smtClean="0">
                    <a:latin typeface="Times New Roman" panose="02020603050405020304" pitchFamily="18" charset="0"/>
                    <a:cs typeface="Times New Roman" panose="02020603050405020304" pitchFamily="18" charset="0"/>
                  </a:rPr>
                  <a:t>e</a:t>
                </a:r>
                <a:r>
                  <a:rPr lang="en-US" sz="2400" dirty="0" smtClean="0">
                    <a:latin typeface="Times New Roman" panose="02020603050405020304" pitchFamily="18" charset="0"/>
                    <a:cs typeface="Times New Roman" panose="02020603050405020304" pitchFamily="18" charset="0"/>
                  </a:rPr>
                  <a:t>, use the endurance limit modifiers, </a:t>
                </a:r>
                <a:r>
                  <a:rPr lang="en-US" sz="2400" i="1" dirty="0" err="1" smtClean="0">
                    <a:latin typeface="Times New Roman" panose="02020603050405020304" pitchFamily="18" charset="0"/>
                    <a:cs typeface="Times New Roman" panose="02020603050405020304" pitchFamily="18" charset="0"/>
                  </a:rPr>
                  <a:t>k</a:t>
                </a:r>
                <a:r>
                  <a:rPr lang="en-US" sz="2400" i="1" baseline="-25000" dirty="0" err="1" smtClean="0">
                    <a:latin typeface="Times New Roman" panose="02020603050405020304" pitchFamily="18" charset="0"/>
                    <a:cs typeface="Times New Roman" panose="02020603050405020304" pitchFamily="18" charset="0"/>
                  </a:rPr>
                  <a:t>a</a:t>
                </a:r>
                <a:r>
                  <a:rPr lang="en-US" sz="2400" i="1" dirty="0" smtClean="0">
                    <a:latin typeface="Times New Roman" panose="02020603050405020304" pitchFamily="18" charset="0"/>
                    <a:cs typeface="Times New Roman" panose="02020603050405020304" pitchFamily="18" charset="0"/>
                  </a:rPr>
                  <a:t>, k</a:t>
                </a:r>
                <a:r>
                  <a:rPr lang="en-US" sz="2400" i="1" baseline="-25000" dirty="0">
                    <a:latin typeface="Times New Roman" panose="02020603050405020304" pitchFamily="18" charset="0"/>
                    <a:cs typeface="Times New Roman" panose="02020603050405020304" pitchFamily="18" charset="0"/>
                  </a:rPr>
                  <a:t>b</a:t>
                </a:r>
                <a:r>
                  <a:rPr lang="en-US" sz="2400" i="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and </a:t>
                </a:r>
                <a:r>
                  <a:rPr lang="en-US" sz="2400" i="1" dirty="0" err="1" smtClean="0">
                    <a:latin typeface="Times New Roman" panose="02020603050405020304" pitchFamily="18" charset="0"/>
                    <a:cs typeface="Times New Roman" panose="02020603050405020304" pitchFamily="18" charset="0"/>
                  </a:rPr>
                  <a:t>k</a:t>
                </a:r>
                <a:r>
                  <a:rPr lang="en-US" sz="2400" i="1" baseline="-25000" dirty="0" err="1">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 for bending.</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2093976"/>
                <a:ext cx="12192000" cy="4764024"/>
              </a:xfrm>
              <a:blipFill rotWithShape="0">
                <a:blip r:embed="rId2"/>
                <a:stretch>
                  <a:fillRect l="-450" r="-7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A051228-77DD-4201-A999-04B140BD5692}" type="slidenum">
              <a:rPr lang="en-US" smtClean="0"/>
              <a:t>37</a:t>
            </a:fld>
            <a:endParaRPr lang="en-US"/>
          </a:p>
        </p:txBody>
      </p:sp>
    </p:spTree>
    <p:extLst>
      <p:ext uri="{BB962C8B-B14F-4D97-AF65-F5344CB8AC3E}">
        <p14:creationId xmlns:p14="http://schemas.microsoft.com/office/powerpoint/2010/main" val="31332342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 THANK YOU !!!</a:t>
            </a:r>
            <a:endParaRPr lang="en-US" dirty="0"/>
          </a:p>
        </p:txBody>
      </p:sp>
    </p:spTree>
    <p:extLst>
      <p:ext uri="{BB962C8B-B14F-4D97-AF65-F5344CB8AC3E}">
        <p14:creationId xmlns:p14="http://schemas.microsoft.com/office/powerpoint/2010/main" val="2745589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Steps involved</a:t>
            </a:r>
            <a:endParaRPr lang="en-US" sz="3600" dirty="0"/>
          </a:p>
        </p:txBody>
      </p:sp>
      <p:sp>
        <p:nvSpPr>
          <p:cNvPr id="6" name="Slide Number Placeholder 5"/>
          <p:cNvSpPr>
            <a:spLocks noGrp="1"/>
          </p:cNvSpPr>
          <p:nvPr>
            <p:ph type="sldNum" sz="quarter" idx="12"/>
          </p:nvPr>
        </p:nvSpPr>
        <p:spPr/>
        <p:txBody>
          <a:bodyPr/>
          <a:lstStyle/>
          <a:p>
            <a:fld id="{5A051228-77DD-4201-A999-04B140BD5692}" type="slidenum">
              <a:rPr lang="en-US" smtClean="0"/>
              <a:t>4</a:t>
            </a:fld>
            <a:endParaRPr lang="en-US"/>
          </a:p>
        </p:txBody>
      </p:sp>
      <p:sp>
        <p:nvSpPr>
          <p:cNvPr id="3" name="Content Placeholder 2"/>
          <p:cNvSpPr>
            <a:spLocks noGrp="1"/>
          </p:cNvSpPr>
          <p:nvPr>
            <p:ph idx="1"/>
          </p:nvPr>
        </p:nvSpPr>
        <p:spPr>
          <a:xfrm>
            <a:off x="0" y="2121408"/>
            <a:ext cx="12192000" cy="4050792"/>
          </a:xfrm>
        </p:spPr>
        <p:txBody>
          <a:bodyPr>
            <a:normAutofit/>
          </a:bodyPr>
          <a:lstStyle/>
          <a:p>
            <a:pPr>
              <a:lnSpc>
                <a:spcPct val="150000"/>
              </a:lnSpc>
            </a:pPr>
            <a:r>
              <a:rPr lang="en-US" sz="2400" dirty="0" smtClean="0">
                <a:latin typeface="Cambria" panose="02040503050406030204" pitchFamily="18" charset="0"/>
                <a:hlinkClick r:id="rId3" action="ppaction://hlinksldjump"/>
              </a:rPr>
              <a:t>Permissible (or Allowable) </a:t>
            </a:r>
            <a:r>
              <a:rPr lang="en-US" sz="2400" dirty="0">
                <a:latin typeface="Cambria" panose="02040503050406030204" pitchFamily="18" charset="0"/>
                <a:hlinkClick r:id="rId3" action="ppaction://hlinksldjump"/>
              </a:rPr>
              <a:t>S</a:t>
            </a:r>
            <a:r>
              <a:rPr lang="en-US" sz="2400" dirty="0" smtClean="0">
                <a:latin typeface="Cambria" panose="02040503050406030204" pitchFamily="18" charset="0"/>
                <a:hlinkClick r:id="rId3" action="ppaction://hlinksldjump"/>
              </a:rPr>
              <a:t>hear Stress.</a:t>
            </a:r>
            <a:endParaRPr lang="en-US" sz="2400" dirty="0" smtClean="0">
              <a:latin typeface="Cambria" panose="02040503050406030204" pitchFamily="18" charset="0"/>
            </a:endParaRPr>
          </a:p>
          <a:p>
            <a:pPr>
              <a:lnSpc>
                <a:spcPct val="150000"/>
              </a:lnSpc>
            </a:pPr>
            <a:r>
              <a:rPr lang="en-US" sz="2400" dirty="0" smtClean="0">
                <a:latin typeface="Cambria" panose="02040503050406030204" pitchFamily="18" charset="0"/>
                <a:hlinkClick r:id="rId4" action="ppaction://hlinksldjump"/>
              </a:rPr>
              <a:t>Load (Vertical and Horizontal), Bending Moment (Vertical and horizontal) and Torsional Diagram.</a:t>
            </a:r>
            <a:endParaRPr lang="en-US" sz="2400" dirty="0" smtClean="0">
              <a:latin typeface="Cambria" panose="02040503050406030204" pitchFamily="18" charset="0"/>
            </a:endParaRPr>
          </a:p>
          <a:p>
            <a:pPr>
              <a:lnSpc>
                <a:spcPct val="150000"/>
              </a:lnSpc>
            </a:pPr>
            <a:r>
              <a:rPr lang="en-US" sz="2400" dirty="0" smtClean="0">
                <a:latin typeface="Cambria" panose="02040503050406030204" pitchFamily="18" charset="0"/>
              </a:rPr>
              <a:t>Resultant </a:t>
            </a:r>
            <a:r>
              <a:rPr lang="en-US" sz="2400" dirty="0">
                <a:latin typeface="Cambria" panose="02040503050406030204" pitchFamily="18" charset="0"/>
              </a:rPr>
              <a:t>B</a:t>
            </a:r>
            <a:r>
              <a:rPr lang="en-US" sz="2400" dirty="0" smtClean="0">
                <a:latin typeface="Cambria" panose="02040503050406030204" pitchFamily="18" charset="0"/>
              </a:rPr>
              <a:t>ending </a:t>
            </a:r>
            <a:r>
              <a:rPr lang="en-US" sz="2400" dirty="0">
                <a:latin typeface="Cambria" panose="02040503050406030204" pitchFamily="18" charset="0"/>
              </a:rPr>
              <a:t>M</a:t>
            </a:r>
            <a:r>
              <a:rPr lang="en-US" sz="2400" dirty="0" smtClean="0">
                <a:latin typeface="Cambria" panose="02040503050406030204" pitchFamily="18" charset="0"/>
              </a:rPr>
              <a:t>oment from the Horizontal and Vertical </a:t>
            </a:r>
            <a:r>
              <a:rPr lang="en-US" sz="2400" dirty="0">
                <a:latin typeface="Cambria" panose="02040503050406030204" pitchFamily="18" charset="0"/>
              </a:rPr>
              <a:t>M</a:t>
            </a:r>
            <a:r>
              <a:rPr lang="en-US" sz="2400" dirty="0" smtClean="0">
                <a:latin typeface="Cambria" panose="02040503050406030204" pitchFamily="18" charset="0"/>
              </a:rPr>
              <a:t>oment </a:t>
            </a:r>
            <a:r>
              <a:rPr lang="en-US" sz="2400" dirty="0">
                <a:latin typeface="Cambria" panose="02040503050406030204" pitchFamily="18" charset="0"/>
              </a:rPr>
              <a:t>D</a:t>
            </a:r>
            <a:r>
              <a:rPr lang="en-US" sz="2400" dirty="0" smtClean="0">
                <a:latin typeface="Cambria" panose="02040503050406030204" pitchFamily="18" charset="0"/>
              </a:rPr>
              <a:t>iagram.</a:t>
            </a:r>
          </a:p>
          <a:p>
            <a:pPr>
              <a:lnSpc>
                <a:spcPct val="150000"/>
              </a:lnSpc>
            </a:pPr>
            <a:r>
              <a:rPr lang="en-US" sz="2400" dirty="0" smtClean="0">
                <a:latin typeface="Cambria" panose="02040503050406030204" pitchFamily="18" charset="0"/>
                <a:hlinkClick r:id="rId5" action="ppaction://hlinksldjump"/>
              </a:rPr>
              <a:t>Shaft diameter using ASME Code.</a:t>
            </a:r>
            <a:endParaRPr lang="en-US" sz="2400" dirty="0">
              <a:latin typeface="Cambria" panose="02040503050406030204" pitchFamily="18" charset="0"/>
            </a:endParaRPr>
          </a:p>
        </p:txBody>
      </p:sp>
    </p:spTree>
    <p:extLst>
      <p:ext uri="{BB962C8B-B14F-4D97-AF65-F5344CB8AC3E}">
        <p14:creationId xmlns:p14="http://schemas.microsoft.com/office/powerpoint/2010/main" val="150441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Permissible (or allowable) shear stress</a:t>
            </a:r>
            <a:endParaRPr lang="en-US" sz="3600" dirty="0"/>
          </a:p>
        </p:txBody>
      </p:sp>
      <p:sp>
        <p:nvSpPr>
          <p:cNvPr id="6" name="Slide Number Placeholder 5"/>
          <p:cNvSpPr>
            <a:spLocks noGrp="1"/>
          </p:cNvSpPr>
          <p:nvPr>
            <p:ph type="sldNum" sz="quarter" idx="12"/>
          </p:nvPr>
        </p:nvSpPr>
        <p:spPr/>
        <p:txBody>
          <a:bodyPr/>
          <a:lstStyle/>
          <a:p>
            <a:fld id="{5A051228-77DD-4201-A999-04B140BD5692}" type="slidenum">
              <a:rPr lang="en-US" smtClean="0"/>
              <a:t>5</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2121408"/>
                <a:ext cx="12192000" cy="4050792"/>
              </a:xfrm>
            </p:spPr>
            <p:txBody>
              <a:bodyPr/>
              <a:lstStyle/>
              <a:p>
                <a:pPr>
                  <a:lnSpc>
                    <a:spcPct val="150000"/>
                  </a:lnSpc>
                </a:pPr>
                <a:r>
                  <a:rPr lang="en-US" dirty="0" smtClean="0">
                    <a:latin typeface="Cambria" panose="02040503050406030204" pitchFamily="18" charset="0"/>
                  </a:rPr>
                  <a:t>Permissible shear stress</a:t>
                </a:r>
              </a:p>
              <a:p>
                <a:pPr marL="0" indent="0">
                  <a:lnSpc>
                    <a:spcPct val="150000"/>
                  </a:lnSpc>
                  <a:buNone/>
                </a:pPr>
                <a:r>
                  <a:rPr lang="en-US" dirty="0">
                    <a:latin typeface="Cambria" panose="02040503050406030204" pitchFamily="18" charset="0"/>
                  </a:rPr>
                  <a:t>	</a:t>
                </a:r>
                <a:r>
                  <a:rPr lang="en-US" dirty="0" smtClean="0">
                    <a:latin typeface="Cambria" panose="02040503050406030204" pitchFamily="18" charset="0"/>
                  </a:rPr>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𝝉</m:t>
                        </m:r>
                      </m:e>
                      <m:sub>
                        <m:r>
                          <a:rPr lang="en-US" b="1" i="1" smtClean="0">
                            <a:latin typeface="Cambria Math" panose="02040503050406030204" pitchFamily="18" charset="0"/>
                          </a:rPr>
                          <m:t>𝒎𝒂𝒙</m:t>
                        </m:r>
                      </m:sub>
                    </m:sSub>
                  </m:oMath>
                </a14:m>
                <a:r>
                  <a:rPr lang="en-US" b="1" dirty="0" smtClean="0">
                    <a:latin typeface="Cambria" panose="02040503050406030204" pitchFamily="18" charset="0"/>
                  </a:rPr>
                  <a:t> = 0.30 </a:t>
                </a:r>
                <a:r>
                  <a:rPr lang="en-US" b="1" dirty="0" err="1" smtClean="0">
                    <a:latin typeface="Cambria" panose="02040503050406030204" pitchFamily="18" charset="0"/>
                  </a:rPr>
                  <a:t>S</a:t>
                </a:r>
                <a:r>
                  <a:rPr lang="en-US" b="1" baseline="-25000" dirty="0" err="1" smtClean="0">
                    <a:latin typeface="Cambria" panose="02040503050406030204" pitchFamily="18" charset="0"/>
                  </a:rPr>
                  <a:t>yt</a:t>
                </a:r>
                <a:endParaRPr lang="en-US" b="1" baseline="-25000" dirty="0" smtClean="0">
                  <a:latin typeface="Cambria" panose="02040503050406030204" pitchFamily="18" charset="0"/>
                </a:endParaRPr>
              </a:p>
              <a:p>
                <a:pPr marL="0" indent="0">
                  <a:lnSpc>
                    <a:spcPct val="150000"/>
                  </a:lnSpc>
                  <a:buNone/>
                </a:pPr>
                <a:r>
                  <a:rPr lang="en-US" b="1" dirty="0">
                    <a:latin typeface="Cambria" panose="02040503050406030204" pitchFamily="18" charset="0"/>
                  </a:rPr>
                  <a:t>	</a:t>
                </a:r>
                <a:r>
                  <a:rPr lang="en-US" b="1" dirty="0" smtClean="0">
                    <a:latin typeface="Cambria" panose="02040503050406030204" pitchFamily="18" charset="0"/>
                  </a:rPr>
                  <a:t>	or,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𝝉</m:t>
                        </m:r>
                      </m:e>
                      <m:sub>
                        <m:r>
                          <a:rPr lang="en-US" b="1" i="1">
                            <a:latin typeface="Cambria Math" panose="02040503050406030204" pitchFamily="18" charset="0"/>
                          </a:rPr>
                          <m:t>𝒎𝒂𝒙</m:t>
                        </m:r>
                      </m:sub>
                    </m:sSub>
                  </m:oMath>
                </a14:m>
                <a:r>
                  <a:rPr lang="en-US" b="1" dirty="0" smtClean="0">
                    <a:latin typeface="Cambria" panose="02040503050406030204" pitchFamily="18" charset="0"/>
                  </a:rPr>
                  <a:t> = 0.18 </a:t>
                </a:r>
                <a:r>
                  <a:rPr lang="en-US" b="1" dirty="0" err="1" smtClean="0">
                    <a:latin typeface="Cambria" panose="02040503050406030204" pitchFamily="18" charset="0"/>
                  </a:rPr>
                  <a:t>S</a:t>
                </a:r>
                <a:r>
                  <a:rPr lang="en-US" b="1" baseline="-25000" dirty="0" err="1" smtClean="0">
                    <a:latin typeface="Cambria" panose="02040503050406030204" pitchFamily="18" charset="0"/>
                  </a:rPr>
                  <a:t>ut</a:t>
                </a:r>
                <a:endParaRPr lang="en-US" b="1" dirty="0" smtClean="0">
                  <a:latin typeface="Cambria" panose="02040503050406030204" pitchFamily="18" charset="0"/>
                </a:endParaRPr>
              </a:p>
              <a:p>
                <a:pPr marL="0" indent="0">
                  <a:lnSpc>
                    <a:spcPct val="150000"/>
                  </a:lnSpc>
                  <a:buNone/>
                </a:pPr>
                <a:r>
                  <a:rPr lang="en-US" dirty="0">
                    <a:latin typeface="Cambria" panose="02040503050406030204" pitchFamily="18" charset="0"/>
                  </a:rPr>
                  <a:t> </a:t>
                </a:r>
                <a:endParaRPr lang="en-US" dirty="0" smtClean="0">
                  <a:latin typeface="Cambria" panose="02040503050406030204" pitchFamily="18" charset="0"/>
                </a:endParaRPr>
              </a:p>
              <a:p>
                <a:pPr>
                  <a:lnSpc>
                    <a:spcPct val="150000"/>
                  </a:lnSpc>
                </a:pPr>
                <a:r>
                  <a:rPr lang="en-US" dirty="0" smtClean="0">
                    <a:latin typeface="Cambria" panose="02040503050406030204" pitchFamily="18" charset="0"/>
                  </a:rPr>
                  <a:t>When keyways are present on the shaft,</a:t>
                </a:r>
              </a:p>
              <a:p>
                <a:pPr marL="0" indent="0">
                  <a:lnSpc>
                    <a:spcPct val="150000"/>
                  </a:lnSpc>
                  <a:buNone/>
                </a:pPr>
                <a:r>
                  <a:rPr lang="en-US" dirty="0">
                    <a:latin typeface="Cambria" panose="02040503050406030204" pitchFamily="18" charset="0"/>
                  </a:rPr>
                  <a:t>	</a:t>
                </a:r>
                <a:r>
                  <a:rPr lang="en-US" dirty="0" smtClean="0">
                    <a:latin typeface="Cambria" panose="02040503050406030204" pitchFamily="18" charset="0"/>
                  </a:rPr>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𝝉</m:t>
                        </m:r>
                      </m:e>
                      <m:sub>
                        <m:r>
                          <a:rPr lang="en-US" b="1" i="1">
                            <a:latin typeface="Cambria Math" panose="02040503050406030204" pitchFamily="18" charset="0"/>
                          </a:rPr>
                          <m:t>𝒎𝒂𝒙</m:t>
                        </m:r>
                      </m:sub>
                    </m:sSub>
                  </m:oMath>
                </a14:m>
                <a:r>
                  <a:rPr lang="en-US" b="1" dirty="0">
                    <a:latin typeface="Cambria" panose="02040503050406030204" pitchFamily="18" charset="0"/>
                  </a:rPr>
                  <a:t> = </a:t>
                </a:r>
                <a:r>
                  <a:rPr lang="en-US" b="1" dirty="0" smtClean="0">
                    <a:latin typeface="Cambria" panose="02040503050406030204" pitchFamily="18" charset="0"/>
                  </a:rPr>
                  <a:t>0.75 </a:t>
                </a:r>
                <a14:m>
                  <m:oMath xmlns:m="http://schemas.openxmlformats.org/officeDocument/2006/math">
                    <m:r>
                      <a:rPr lang="en-US" b="1" i="1" smtClean="0">
                        <a:latin typeface="Cambria Math" panose="02040503050406030204" pitchFamily="18" charset="0"/>
                      </a:rPr>
                      <m:t>×</m:t>
                    </m:r>
                  </m:oMath>
                </a14:m>
                <a:r>
                  <a:rPr lang="en-US" b="1" dirty="0" smtClean="0">
                    <a:latin typeface="Cambria" panose="02040503050406030204" pitchFamily="18" charset="0"/>
                  </a:rPr>
                  <a:t> (minimum value obtained from above criteria)</a:t>
                </a:r>
                <a:endParaRPr lang="en-US" b="1" baseline="-25000" dirty="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2121408"/>
                <a:ext cx="12192000" cy="4050792"/>
              </a:xfrm>
              <a:blipFill rotWithShape="0">
                <a:blip r:embed="rId3"/>
                <a:stretch>
                  <a:fillRect l="-200"/>
                </a:stretch>
              </a:blipFill>
            </p:spPr>
            <p:txBody>
              <a:bodyPr/>
              <a:lstStyle/>
              <a:p>
                <a:r>
                  <a:rPr lang="en-US">
                    <a:noFill/>
                  </a:rPr>
                  <a:t> </a:t>
                </a:r>
              </a:p>
            </p:txBody>
          </p:sp>
        </mc:Fallback>
      </mc:AlternateContent>
      <p:sp>
        <p:nvSpPr>
          <p:cNvPr id="4" name="TextBox 3"/>
          <p:cNvSpPr txBox="1"/>
          <p:nvPr/>
        </p:nvSpPr>
        <p:spPr>
          <a:xfrm>
            <a:off x="5204012" y="3133164"/>
            <a:ext cx="3818353" cy="369332"/>
          </a:xfrm>
          <a:prstGeom prst="rect">
            <a:avLst/>
          </a:prstGeom>
          <a:noFill/>
        </p:spPr>
        <p:txBody>
          <a:bodyPr wrap="none" rtlCol="0">
            <a:spAutoFit/>
          </a:bodyPr>
          <a:lstStyle/>
          <a:p>
            <a:r>
              <a:rPr lang="en-US" i="1" dirty="0" smtClean="0">
                <a:solidFill>
                  <a:srgbClr val="00B050"/>
                </a:solidFill>
                <a:latin typeface="Cambria" panose="02040503050406030204" pitchFamily="18" charset="0"/>
              </a:rPr>
              <a:t>Choose whichever has minimum value</a:t>
            </a:r>
            <a:endParaRPr lang="en-US" i="1" dirty="0">
              <a:solidFill>
                <a:srgbClr val="00B050"/>
              </a:solidFill>
              <a:latin typeface="Cambria" panose="02040503050406030204" pitchFamily="18" charset="0"/>
            </a:endParaRPr>
          </a:p>
        </p:txBody>
      </p:sp>
      <p:sp>
        <p:nvSpPr>
          <p:cNvPr id="7" name="Rectangle 6">
            <a:hlinkClick r:id="rId4" action="ppaction://hlinksldjump"/>
          </p:cNvPr>
          <p:cNvSpPr/>
          <p:nvPr/>
        </p:nvSpPr>
        <p:spPr>
          <a:xfrm>
            <a:off x="0" y="-504"/>
            <a:ext cx="12191999" cy="92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9604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Load Diagram (vertical and horizontal plane)</a:t>
            </a:r>
            <a:endParaRPr lang="en-US" sz="3600" dirty="0"/>
          </a:p>
        </p:txBody>
      </p:sp>
      <p:sp>
        <p:nvSpPr>
          <p:cNvPr id="6" name="Slide Number Placeholder 5"/>
          <p:cNvSpPr>
            <a:spLocks noGrp="1"/>
          </p:cNvSpPr>
          <p:nvPr>
            <p:ph type="sldNum" sz="quarter" idx="12"/>
          </p:nvPr>
        </p:nvSpPr>
        <p:spPr/>
        <p:txBody>
          <a:bodyPr/>
          <a:lstStyle/>
          <a:p>
            <a:fld id="{5A051228-77DD-4201-A999-04B140BD5692}" type="slidenum">
              <a:rPr lang="en-US" smtClean="0"/>
              <a:t>6</a:t>
            </a:fld>
            <a:endParaRPr lang="en-US"/>
          </a:p>
        </p:txBody>
      </p:sp>
      <p:sp>
        <p:nvSpPr>
          <p:cNvPr id="3" name="Content Placeholder 2"/>
          <p:cNvSpPr>
            <a:spLocks noGrp="1"/>
          </p:cNvSpPr>
          <p:nvPr>
            <p:ph idx="1"/>
          </p:nvPr>
        </p:nvSpPr>
        <p:spPr>
          <a:xfrm>
            <a:off x="0" y="2121408"/>
            <a:ext cx="12192000" cy="4736592"/>
          </a:xfrm>
        </p:spPr>
        <p:txBody>
          <a:bodyPr>
            <a:normAutofit/>
          </a:bodyPr>
          <a:lstStyle/>
          <a:p>
            <a:pPr marL="0" indent="0">
              <a:lnSpc>
                <a:spcPct val="150000"/>
              </a:lnSpc>
              <a:buNone/>
            </a:pPr>
            <a:r>
              <a:rPr lang="en-US" dirty="0" smtClean="0">
                <a:latin typeface="Cambria" panose="02040503050406030204" pitchFamily="18" charset="0"/>
              </a:rPr>
              <a:t>		</a:t>
            </a: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r>
              <a:rPr lang="en-US" dirty="0" smtClean="0">
                <a:latin typeface="Cambria" panose="02040503050406030204" pitchFamily="18" charset="0"/>
              </a:rPr>
              <a:t>			</a:t>
            </a:r>
            <a:endParaRPr lang="en-US" b="1" dirty="0" smtClean="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p:txBody>
      </p:sp>
      <p:grpSp>
        <p:nvGrpSpPr>
          <p:cNvPr id="32" name="Group 31"/>
          <p:cNvGrpSpPr/>
          <p:nvPr/>
        </p:nvGrpSpPr>
        <p:grpSpPr>
          <a:xfrm>
            <a:off x="128765" y="2732588"/>
            <a:ext cx="4355722" cy="1757116"/>
            <a:chOff x="1391495" y="2659762"/>
            <a:chExt cx="4355722" cy="1757116"/>
          </a:xfrm>
        </p:grpSpPr>
        <p:cxnSp>
          <p:nvCxnSpPr>
            <p:cNvPr id="7" name="Straight Connector 6"/>
            <p:cNvCxnSpPr/>
            <p:nvPr/>
          </p:nvCxnSpPr>
          <p:spPr>
            <a:xfrm>
              <a:off x="1573314" y="3509682"/>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573314" y="3509682"/>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894110" y="2897307"/>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243945" y="3509682"/>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599540" y="3509682"/>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419414" y="3246715"/>
              <a:ext cx="280846" cy="276999"/>
            </a:xfrm>
            <a:prstGeom prst="rect">
              <a:avLst/>
            </a:prstGeom>
            <a:noFill/>
          </p:spPr>
          <p:txBody>
            <a:bodyPr wrap="none" rtlCol="0">
              <a:spAutoFit/>
            </a:bodyPr>
            <a:lstStyle/>
            <a:p>
              <a:r>
                <a:rPr lang="en-US" sz="1200" dirty="0" smtClean="0">
                  <a:latin typeface="Cambria" panose="02040503050406030204" pitchFamily="18" charset="0"/>
                </a:rPr>
                <a:t>A</a:t>
              </a:r>
              <a:endParaRPr lang="en-US" sz="1200" dirty="0">
                <a:latin typeface="Cambria" panose="02040503050406030204" pitchFamily="18" charset="0"/>
              </a:endParaRPr>
            </a:p>
          </p:txBody>
        </p:sp>
        <p:sp>
          <p:nvSpPr>
            <p:cNvPr id="14" name="TextBox 13"/>
            <p:cNvSpPr txBox="1"/>
            <p:nvPr/>
          </p:nvSpPr>
          <p:spPr>
            <a:xfrm>
              <a:off x="2642306" y="3248430"/>
              <a:ext cx="279244" cy="276999"/>
            </a:xfrm>
            <a:prstGeom prst="rect">
              <a:avLst/>
            </a:prstGeom>
            <a:noFill/>
          </p:spPr>
          <p:txBody>
            <a:bodyPr wrap="none" rtlCol="0">
              <a:spAutoFit/>
            </a:bodyPr>
            <a:lstStyle/>
            <a:p>
              <a:r>
                <a:rPr lang="en-US" sz="1200" dirty="0" smtClean="0">
                  <a:latin typeface="Cambria" panose="02040503050406030204" pitchFamily="18" charset="0"/>
                </a:rPr>
                <a:t>B</a:t>
              </a:r>
              <a:endParaRPr lang="en-US" sz="1200" dirty="0">
                <a:latin typeface="Cambria" panose="02040503050406030204" pitchFamily="18" charset="0"/>
              </a:endParaRPr>
            </a:p>
          </p:txBody>
        </p:sp>
        <p:sp>
          <p:nvSpPr>
            <p:cNvPr id="15" name="TextBox 14"/>
            <p:cNvSpPr txBox="1"/>
            <p:nvPr/>
          </p:nvSpPr>
          <p:spPr>
            <a:xfrm>
              <a:off x="4254783" y="3253309"/>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16" name="TextBox 15"/>
            <p:cNvSpPr txBox="1"/>
            <p:nvPr/>
          </p:nvSpPr>
          <p:spPr>
            <a:xfrm>
              <a:off x="5435626" y="3251754"/>
              <a:ext cx="287258" cy="276999"/>
            </a:xfrm>
            <a:prstGeom prst="rect">
              <a:avLst/>
            </a:prstGeom>
            <a:noFill/>
          </p:spPr>
          <p:txBody>
            <a:bodyPr wrap="none" rtlCol="0">
              <a:spAutoFit/>
            </a:bodyPr>
            <a:lstStyle/>
            <a:p>
              <a:r>
                <a:rPr lang="en-US" sz="1200" dirty="0">
                  <a:latin typeface="Cambria" panose="02040503050406030204" pitchFamily="18" charset="0"/>
                </a:rPr>
                <a:t>D</a:t>
              </a:r>
            </a:p>
          </p:txBody>
        </p:sp>
        <p:cxnSp>
          <p:nvCxnSpPr>
            <p:cNvPr id="18" name="Straight Connector 17"/>
            <p:cNvCxnSpPr/>
            <p:nvPr/>
          </p:nvCxnSpPr>
          <p:spPr>
            <a:xfrm>
              <a:off x="2869012" y="3525429"/>
              <a:ext cx="0" cy="59662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573314" y="3904343"/>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892522" y="3904343"/>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258459" y="3904343"/>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563417" y="2659762"/>
              <a:ext cx="688009" cy="276999"/>
            </a:xfrm>
            <a:prstGeom prst="rect">
              <a:avLst/>
            </a:prstGeom>
            <a:noFill/>
          </p:spPr>
          <p:txBody>
            <a:bodyPr wrap="none" rtlCol="0">
              <a:spAutoFit/>
            </a:bodyPr>
            <a:lstStyle/>
            <a:p>
              <a:r>
                <a:rPr lang="en-US" sz="1200" b="1" dirty="0" smtClean="0">
                  <a:latin typeface="Cambria" panose="02040503050406030204" pitchFamily="18" charset="0"/>
                </a:rPr>
                <a:t>1609 N</a:t>
              </a:r>
              <a:endParaRPr lang="en-US" sz="1200" b="1" dirty="0">
                <a:latin typeface="Cambria" panose="02040503050406030204" pitchFamily="18" charset="0"/>
              </a:endParaRPr>
            </a:p>
          </p:txBody>
        </p:sp>
        <p:sp>
          <p:nvSpPr>
            <p:cNvPr id="26" name="TextBox 25"/>
            <p:cNvSpPr txBox="1"/>
            <p:nvPr/>
          </p:nvSpPr>
          <p:spPr>
            <a:xfrm>
              <a:off x="3838208" y="4097118"/>
              <a:ext cx="814647" cy="276999"/>
            </a:xfrm>
            <a:prstGeom prst="rect">
              <a:avLst/>
            </a:prstGeom>
            <a:noFill/>
          </p:spPr>
          <p:txBody>
            <a:bodyPr wrap="none" rtlCol="0">
              <a:spAutoFit/>
            </a:bodyPr>
            <a:lstStyle/>
            <a:p>
              <a:r>
                <a:rPr lang="en-US" sz="1200" b="1" dirty="0" smtClean="0">
                  <a:latin typeface="Cambria" panose="02040503050406030204" pitchFamily="18" charset="0"/>
                </a:rPr>
                <a:t>6631.5 N</a:t>
              </a:r>
              <a:endParaRPr lang="en-US" sz="1200" b="1" dirty="0">
                <a:latin typeface="Cambria" panose="02040503050406030204" pitchFamily="18" charset="0"/>
              </a:endParaRPr>
            </a:p>
          </p:txBody>
        </p:sp>
        <p:sp>
          <p:nvSpPr>
            <p:cNvPr id="27" name="TextBox 26"/>
            <p:cNvSpPr txBox="1"/>
            <p:nvPr/>
          </p:nvSpPr>
          <p:spPr>
            <a:xfrm>
              <a:off x="1391495" y="4127301"/>
              <a:ext cx="333168" cy="276999"/>
            </a:xfrm>
            <a:prstGeom prst="rect">
              <a:avLst/>
            </a:prstGeom>
            <a:noFill/>
          </p:spPr>
          <p:txBody>
            <a:bodyPr wrap="none" rtlCol="0">
              <a:spAutoFit/>
            </a:bodyPr>
            <a:lstStyle/>
            <a:p>
              <a:r>
                <a:rPr lang="en-US" sz="1200" b="1" dirty="0" smtClean="0">
                  <a:latin typeface="Cambria" panose="02040503050406030204" pitchFamily="18" charset="0"/>
                </a:rPr>
                <a:t>A</a:t>
              </a:r>
              <a:r>
                <a:rPr lang="en-US" sz="1200" b="1" baseline="-25000" dirty="0" smtClean="0">
                  <a:latin typeface="Cambria" panose="02040503050406030204" pitchFamily="18" charset="0"/>
                </a:rPr>
                <a:t>y</a:t>
              </a:r>
              <a:endParaRPr lang="en-US" sz="1200" b="1" baseline="-25000" dirty="0">
                <a:latin typeface="Cambria" panose="02040503050406030204" pitchFamily="18" charset="0"/>
              </a:endParaRPr>
            </a:p>
          </p:txBody>
        </p:sp>
        <p:sp>
          <p:nvSpPr>
            <p:cNvPr id="28" name="TextBox 27"/>
            <p:cNvSpPr txBox="1"/>
            <p:nvPr/>
          </p:nvSpPr>
          <p:spPr>
            <a:xfrm>
              <a:off x="5399045" y="4139879"/>
              <a:ext cx="348172" cy="276999"/>
            </a:xfrm>
            <a:prstGeom prst="rect">
              <a:avLst/>
            </a:prstGeom>
            <a:noFill/>
          </p:spPr>
          <p:txBody>
            <a:bodyPr wrap="none" rtlCol="0">
              <a:spAutoFit/>
            </a:bodyPr>
            <a:lstStyle/>
            <a:p>
              <a:r>
                <a:rPr lang="en-US" sz="1200" b="1" dirty="0" err="1">
                  <a:latin typeface="Cambria" panose="02040503050406030204" pitchFamily="18" charset="0"/>
                </a:rPr>
                <a:t>D</a:t>
              </a:r>
              <a:r>
                <a:rPr lang="en-US" sz="1200" b="1" baseline="-25000" dirty="0" err="1" smtClean="0">
                  <a:latin typeface="Cambria" panose="02040503050406030204" pitchFamily="18" charset="0"/>
                </a:rPr>
                <a:t>y</a:t>
              </a:r>
              <a:endParaRPr lang="en-US" sz="1200" b="1" baseline="-25000" dirty="0">
                <a:latin typeface="Cambria" panose="02040503050406030204" pitchFamily="18" charset="0"/>
              </a:endParaRPr>
            </a:p>
          </p:txBody>
        </p:sp>
        <p:sp>
          <p:nvSpPr>
            <p:cNvPr id="29" name="TextBox 28"/>
            <p:cNvSpPr txBox="1"/>
            <p:nvPr/>
          </p:nvSpPr>
          <p:spPr>
            <a:xfrm>
              <a:off x="1877159" y="3631126"/>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900 mm</a:t>
              </a:r>
              <a:endParaRPr lang="en-US" sz="1200" dirty="0">
                <a:solidFill>
                  <a:srgbClr val="00B050"/>
                </a:solidFill>
                <a:latin typeface="Cambria" panose="02040503050406030204" pitchFamily="18" charset="0"/>
              </a:endParaRPr>
            </a:p>
          </p:txBody>
        </p:sp>
        <p:sp>
          <p:nvSpPr>
            <p:cNvPr id="30" name="TextBox 29"/>
            <p:cNvSpPr txBox="1"/>
            <p:nvPr/>
          </p:nvSpPr>
          <p:spPr>
            <a:xfrm>
              <a:off x="3197954" y="3621562"/>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900 mm</a:t>
              </a:r>
              <a:endParaRPr lang="en-US" sz="1200" dirty="0">
                <a:solidFill>
                  <a:srgbClr val="00B050"/>
                </a:solidFill>
                <a:latin typeface="Cambria" panose="02040503050406030204" pitchFamily="18" charset="0"/>
              </a:endParaRPr>
            </a:p>
          </p:txBody>
        </p:sp>
        <p:sp>
          <p:nvSpPr>
            <p:cNvPr id="31" name="TextBox 30"/>
            <p:cNvSpPr txBox="1"/>
            <p:nvPr/>
          </p:nvSpPr>
          <p:spPr>
            <a:xfrm>
              <a:off x="4520349" y="3627344"/>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900 mm</a:t>
              </a:r>
              <a:endParaRPr lang="en-US" sz="1200" dirty="0">
                <a:solidFill>
                  <a:srgbClr val="00B050"/>
                </a:solidFill>
                <a:latin typeface="Cambria" panose="02040503050406030204" pitchFamily="18" charset="0"/>
              </a:endParaRPr>
            </a:p>
          </p:txBody>
        </p:sp>
      </p:grpSp>
      <p:grpSp>
        <p:nvGrpSpPr>
          <p:cNvPr id="58" name="Group 57"/>
          <p:cNvGrpSpPr/>
          <p:nvPr/>
        </p:nvGrpSpPr>
        <p:grpSpPr>
          <a:xfrm>
            <a:off x="6632865" y="2675530"/>
            <a:ext cx="4416203" cy="1771413"/>
            <a:chOff x="6949367" y="2675530"/>
            <a:chExt cx="4416203" cy="1771413"/>
          </a:xfrm>
        </p:grpSpPr>
        <p:grpSp>
          <p:nvGrpSpPr>
            <p:cNvPr id="57" name="Group 56"/>
            <p:cNvGrpSpPr/>
            <p:nvPr/>
          </p:nvGrpSpPr>
          <p:grpSpPr>
            <a:xfrm>
              <a:off x="7049115" y="2675530"/>
              <a:ext cx="4316455" cy="310452"/>
              <a:chOff x="7049115" y="2675530"/>
              <a:chExt cx="4316455" cy="310452"/>
            </a:xfrm>
          </p:grpSpPr>
          <p:sp>
            <p:nvSpPr>
              <p:cNvPr id="49" name="TextBox 48"/>
              <p:cNvSpPr txBox="1"/>
              <p:nvPr/>
            </p:nvSpPr>
            <p:spPr>
              <a:xfrm>
                <a:off x="7049115" y="2708983"/>
                <a:ext cx="335348" cy="276999"/>
              </a:xfrm>
              <a:prstGeom prst="rect">
                <a:avLst/>
              </a:prstGeom>
              <a:noFill/>
            </p:spPr>
            <p:txBody>
              <a:bodyPr wrap="none" rtlCol="0">
                <a:spAutoFit/>
              </a:bodyPr>
              <a:lstStyle/>
              <a:p>
                <a:r>
                  <a:rPr lang="en-US" sz="1200" b="1" dirty="0" err="1" smtClean="0">
                    <a:latin typeface="Cambria" panose="02040503050406030204" pitchFamily="18" charset="0"/>
                  </a:rPr>
                  <a:t>A</a:t>
                </a:r>
                <a:r>
                  <a:rPr lang="en-US" sz="1200" b="1" baseline="-25000" dirty="0" err="1">
                    <a:latin typeface="Cambria" panose="02040503050406030204" pitchFamily="18" charset="0"/>
                  </a:rPr>
                  <a:t>z</a:t>
                </a:r>
                <a:endParaRPr lang="en-US" sz="1200" b="1" baseline="-25000" dirty="0">
                  <a:latin typeface="Cambria" panose="02040503050406030204" pitchFamily="18" charset="0"/>
                </a:endParaRPr>
              </a:p>
            </p:txBody>
          </p:sp>
          <p:sp>
            <p:nvSpPr>
              <p:cNvPr id="50" name="TextBox 49"/>
              <p:cNvSpPr txBox="1"/>
              <p:nvPr/>
            </p:nvSpPr>
            <p:spPr>
              <a:xfrm>
                <a:off x="11022206" y="2675530"/>
                <a:ext cx="343364" cy="276999"/>
              </a:xfrm>
              <a:prstGeom prst="rect">
                <a:avLst/>
              </a:prstGeom>
              <a:noFill/>
            </p:spPr>
            <p:txBody>
              <a:bodyPr wrap="none" rtlCol="0">
                <a:spAutoFit/>
              </a:bodyPr>
              <a:lstStyle/>
              <a:p>
                <a:r>
                  <a:rPr lang="en-US" sz="1200" b="1" dirty="0" err="1" smtClean="0">
                    <a:latin typeface="Cambria" panose="02040503050406030204" pitchFamily="18" charset="0"/>
                  </a:rPr>
                  <a:t>D</a:t>
                </a:r>
                <a:r>
                  <a:rPr lang="en-US" sz="1200" b="1" baseline="-25000" dirty="0" err="1">
                    <a:latin typeface="Cambria" panose="02040503050406030204" pitchFamily="18" charset="0"/>
                  </a:rPr>
                  <a:t>z</a:t>
                </a:r>
                <a:endParaRPr lang="en-US" sz="1200" b="1" baseline="-25000" dirty="0">
                  <a:latin typeface="Cambria" panose="02040503050406030204" pitchFamily="18" charset="0"/>
                </a:endParaRPr>
              </a:p>
            </p:txBody>
          </p:sp>
        </p:grpSp>
        <p:grpSp>
          <p:nvGrpSpPr>
            <p:cNvPr id="56" name="Group 55"/>
            <p:cNvGrpSpPr/>
            <p:nvPr/>
          </p:nvGrpSpPr>
          <p:grpSpPr>
            <a:xfrm>
              <a:off x="6949367" y="2732588"/>
              <a:ext cx="4317984" cy="1714355"/>
              <a:chOff x="6949367" y="2732588"/>
              <a:chExt cx="4317984" cy="1714355"/>
            </a:xfrm>
          </p:grpSpPr>
          <p:cxnSp>
            <p:nvCxnSpPr>
              <p:cNvPr id="34" name="Straight Connector 33"/>
              <p:cNvCxnSpPr/>
              <p:nvPr/>
            </p:nvCxnSpPr>
            <p:spPr>
              <a:xfrm>
                <a:off x="7190351" y="3582508"/>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204865" y="2972911"/>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511147" y="2970133"/>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9860982" y="3582508"/>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1216577" y="2958397"/>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9367" y="3319541"/>
                <a:ext cx="280846" cy="276999"/>
              </a:xfrm>
              <a:prstGeom prst="rect">
                <a:avLst/>
              </a:prstGeom>
              <a:noFill/>
            </p:spPr>
            <p:txBody>
              <a:bodyPr wrap="none" rtlCol="0">
                <a:spAutoFit/>
              </a:bodyPr>
              <a:lstStyle/>
              <a:p>
                <a:r>
                  <a:rPr lang="en-US" sz="1200" dirty="0" smtClean="0">
                    <a:latin typeface="Cambria" panose="02040503050406030204" pitchFamily="18" charset="0"/>
                  </a:rPr>
                  <a:t>A</a:t>
                </a:r>
                <a:endParaRPr lang="en-US" sz="1200" dirty="0">
                  <a:latin typeface="Cambria" panose="02040503050406030204" pitchFamily="18" charset="0"/>
                </a:endParaRPr>
              </a:p>
            </p:txBody>
          </p:sp>
          <p:sp>
            <p:nvSpPr>
              <p:cNvPr id="40" name="TextBox 39"/>
              <p:cNvSpPr txBox="1"/>
              <p:nvPr/>
            </p:nvSpPr>
            <p:spPr>
              <a:xfrm>
                <a:off x="8259343" y="3321256"/>
                <a:ext cx="279244" cy="276999"/>
              </a:xfrm>
              <a:prstGeom prst="rect">
                <a:avLst/>
              </a:prstGeom>
              <a:noFill/>
            </p:spPr>
            <p:txBody>
              <a:bodyPr wrap="none" rtlCol="0">
                <a:spAutoFit/>
              </a:bodyPr>
              <a:lstStyle/>
              <a:p>
                <a:r>
                  <a:rPr lang="en-US" sz="1200" dirty="0" smtClean="0">
                    <a:latin typeface="Cambria" panose="02040503050406030204" pitchFamily="18" charset="0"/>
                  </a:rPr>
                  <a:t>B</a:t>
                </a:r>
                <a:endParaRPr lang="en-US" sz="1200" dirty="0">
                  <a:latin typeface="Cambria" panose="02040503050406030204" pitchFamily="18" charset="0"/>
                </a:endParaRPr>
              </a:p>
            </p:txBody>
          </p:sp>
          <p:sp>
            <p:nvSpPr>
              <p:cNvPr id="41" name="TextBox 40"/>
              <p:cNvSpPr txBox="1"/>
              <p:nvPr/>
            </p:nvSpPr>
            <p:spPr>
              <a:xfrm>
                <a:off x="9871820" y="3326135"/>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42" name="TextBox 41"/>
              <p:cNvSpPr txBox="1"/>
              <p:nvPr/>
            </p:nvSpPr>
            <p:spPr>
              <a:xfrm>
                <a:off x="10980093" y="3324580"/>
                <a:ext cx="287258" cy="276999"/>
              </a:xfrm>
              <a:prstGeom prst="rect">
                <a:avLst/>
              </a:prstGeom>
              <a:noFill/>
            </p:spPr>
            <p:txBody>
              <a:bodyPr wrap="none" rtlCol="0">
                <a:spAutoFit/>
              </a:bodyPr>
              <a:lstStyle/>
              <a:p>
                <a:r>
                  <a:rPr lang="en-US" sz="1200" dirty="0">
                    <a:latin typeface="Cambria" panose="02040503050406030204" pitchFamily="18" charset="0"/>
                  </a:rPr>
                  <a:t>D</a:t>
                </a:r>
              </a:p>
            </p:txBody>
          </p:sp>
          <p:cxnSp>
            <p:nvCxnSpPr>
              <p:cNvPr id="43" name="Straight Connector 42"/>
              <p:cNvCxnSpPr/>
              <p:nvPr/>
            </p:nvCxnSpPr>
            <p:spPr>
              <a:xfrm>
                <a:off x="8486049" y="3598255"/>
                <a:ext cx="0" cy="59662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7190351" y="3977169"/>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509559" y="3977169"/>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9875496" y="3977169"/>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180454" y="2732588"/>
                <a:ext cx="688009" cy="276999"/>
              </a:xfrm>
              <a:prstGeom prst="rect">
                <a:avLst/>
              </a:prstGeom>
              <a:noFill/>
            </p:spPr>
            <p:txBody>
              <a:bodyPr wrap="none" rtlCol="0">
                <a:spAutoFit/>
              </a:bodyPr>
              <a:lstStyle/>
              <a:p>
                <a:r>
                  <a:rPr lang="en-US" sz="1200" b="1" dirty="0" smtClean="0">
                    <a:latin typeface="Cambria" panose="02040503050406030204" pitchFamily="18" charset="0"/>
                  </a:rPr>
                  <a:t>4421 N</a:t>
                </a:r>
                <a:endParaRPr lang="en-US" sz="1200" b="1" dirty="0">
                  <a:latin typeface="Cambria" panose="02040503050406030204" pitchFamily="18" charset="0"/>
                </a:endParaRPr>
              </a:p>
            </p:txBody>
          </p:sp>
          <p:sp>
            <p:nvSpPr>
              <p:cNvPr id="48" name="TextBox 47"/>
              <p:cNvSpPr txBox="1"/>
              <p:nvPr/>
            </p:nvSpPr>
            <p:spPr>
              <a:xfrm>
                <a:off x="9411703" y="4169944"/>
                <a:ext cx="906017" cy="276999"/>
              </a:xfrm>
              <a:prstGeom prst="rect">
                <a:avLst/>
              </a:prstGeom>
              <a:noFill/>
            </p:spPr>
            <p:txBody>
              <a:bodyPr wrap="none" rtlCol="0">
                <a:spAutoFit/>
              </a:bodyPr>
              <a:lstStyle/>
              <a:p>
                <a:r>
                  <a:rPr lang="en-US" sz="1200" b="1" dirty="0" smtClean="0">
                    <a:latin typeface="Cambria" panose="02040503050406030204" pitchFamily="18" charset="0"/>
                  </a:rPr>
                  <a:t>2413.67 N</a:t>
                </a:r>
                <a:endParaRPr lang="en-US" sz="1200" b="1" dirty="0">
                  <a:latin typeface="Cambria" panose="02040503050406030204" pitchFamily="18" charset="0"/>
                </a:endParaRPr>
              </a:p>
            </p:txBody>
          </p:sp>
          <p:sp>
            <p:nvSpPr>
              <p:cNvPr id="51" name="TextBox 50"/>
              <p:cNvSpPr txBox="1"/>
              <p:nvPr/>
            </p:nvSpPr>
            <p:spPr>
              <a:xfrm>
                <a:off x="7494196" y="3703952"/>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900 mm</a:t>
                </a:r>
                <a:endParaRPr lang="en-US" sz="1200" dirty="0">
                  <a:solidFill>
                    <a:srgbClr val="00B050"/>
                  </a:solidFill>
                  <a:latin typeface="Cambria" panose="02040503050406030204" pitchFamily="18" charset="0"/>
                </a:endParaRPr>
              </a:p>
            </p:txBody>
          </p:sp>
          <p:sp>
            <p:nvSpPr>
              <p:cNvPr id="52" name="TextBox 51"/>
              <p:cNvSpPr txBox="1"/>
              <p:nvPr/>
            </p:nvSpPr>
            <p:spPr>
              <a:xfrm>
                <a:off x="8814991" y="3694388"/>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900 mm</a:t>
                </a:r>
                <a:endParaRPr lang="en-US" sz="1200" dirty="0">
                  <a:solidFill>
                    <a:srgbClr val="00B050"/>
                  </a:solidFill>
                  <a:latin typeface="Cambria" panose="02040503050406030204" pitchFamily="18" charset="0"/>
                </a:endParaRPr>
              </a:p>
            </p:txBody>
          </p:sp>
          <p:sp>
            <p:nvSpPr>
              <p:cNvPr id="53" name="TextBox 52"/>
              <p:cNvSpPr txBox="1"/>
              <p:nvPr/>
            </p:nvSpPr>
            <p:spPr>
              <a:xfrm>
                <a:off x="10137386" y="3700170"/>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900 mm</a:t>
                </a:r>
                <a:endParaRPr lang="en-US" sz="1200" dirty="0">
                  <a:solidFill>
                    <a:srgbClr val="00B050"/>
                  </a:solidFill>
                  <a:latin typeface="Cambria" panose="02040503050406030204" pitchFamily="18" charset="0"/>
                </a:endParaRPr>
              </a:p>
            </p:txBody>
          </p:sp>
          <p:cxnSp>
            <p:nvCxnSpPr>
              <p:cNvPr id="54" name="Straight Connector 53"/>
              <p:cNvCxnSpPr/>
              <p:nvPr/>
            </p:nvCxnSpPr>
            <p:spPr>
              <a:xfrm>
                <a:off x="7190351" y="3616077"/>
                <a:ext cx="0" cy="59662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1203594" y="3582508"/>
                <a:ext cx="0" cy="59662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sp>
        <p:nvSpPr>
          <p:cNvPr id="59" name="TextBox 58"/>
          <p:cNvSpPr txBox="1"/>
          <p:nvPr/>
        </p:nvSpPr>
        <p:spPr>
          <a:xfrm>
            <a:off x="4136315" y="4549762"/>
            <a:ext cx="1787669" cy="646331"/>
          </a:xfrm>
          <a:prstGeom prst="rect">
            <a:avLst/>
          </a:prstGeom>
          <a:noFill/>
        </p:spPr>
        <p:txBody>
          <a:bodyPr wrap="none" rtlCol="0">
            <a:spAutoFit/>
          </a:bodyPr>
          <a:lstStyle/>
          <a:p>
            <a:r>
              <a:rPr lang="en-US" dirty="0" smtClean="0">
                <a:latin typeface="Cambria" panose="02040503050406030204" pitchFamily="18" charset="0"/>
              </a:rPr>
              <a:t>Ay = </a:t>
            </a:r>
            <a:r>
              <a:rPr lang="en-US" dirty="0" smtClean="0">
                <a:solidFill>
                  <a:srgbClr val="FF0000"/>
                </a:solidFill>
                <a:latin typeface="Cambria" panose="02040503050406030204" pitchFamily="18" charset="0"/>
              </a:rPr>
              <a:t>-1137.83 N</a:t>
            </a:r>
          </a:p>
          <a:p>
            <a:r>
              <a:rPr lang="en-US" dirty="0" err="1" smtClean="0">
                <a:latin typeface="Cambria" panose="02040503050406030204" pitchFamily="18" charset="0"/>
              </a:rPr>
              <a:t>Dy</a:t>
            </a:r>
            <a:r>
              <a:rPr lang="en-US" dirty="0" smtClean="0">
                <a:latin typeface="Cambria" panose="02040503050406030204" pitchFamily="18" charset="0"/>
              </a:rPr>
              <a:t> = </a:t>
            </a:r>
            <a:r>
              <a:rPr lang="en-US" dirty="0" smtClean="0">
                <a:solidFill>
                  <a:srgbClr val="FF0000"/>
                </a:solidFill>
                <a:latin typeface="Cambria" panose="02040503050406030204" pitchFamily="18" charset="0"/>
              </a:rPr>
              <a:t>-3884.67 N</a:t>
            </a:r>
            <a:endParaRPr lang="en-US" dirty="0">
              <a:solidFill>
                <a:srgbClr val="FF0000"/>
              </a:solidFill>
              <a:latin typeface="Cambria" panose="02040503050406030204" pitchFamily="18" charset="0"/>
            </a:endParaRPr>
          </a:p>
        </p:txBody>
      </p:sp>
      <p:sp>
        <p:nvSpPr>
          <p:cNvPr id="60" name="TextBox 59"/>
          <p:cNvSpPr txBox="1"/>
          <p:nvPr/>
        </p:nvSpPr>
        <p:spPr>
          <a:xfrm>
            <a:off x="10550571" y="4559846"/>
            <a:ext cx="1787669" cy="646331"/>
          </a:xfrm>
          <a:prstGeom prst="rect">
            <a:avLst/>
          </a:prstGeom>
          <a:noFill/>
        </p:spPr>
        <p:txBody>
          <a:bodyPr wrap="none" rtlCol="0">
            <a:spAutoFit/>
          </a:bodyPr>
          <a:lstStyle/>
          <a:p>
            <a:r>
              <a:rPr lang="en-US" dirty="0" err="1" smtClean="0">
                <a:latin typeface="Cambria" panose="02040503050406030204" pitchFamily="18" charset="0"/>
              </a:rPr>
              <a:t>Az</a:t>
            </a:r>
            <a:r>
              <a:rPr lang="en-US" dirty="0" smtClean="0">
                <a:latin typeface="Cambria" panose="02040503050406030204" pitchFamily="18" charset="0"/>
              </a:rPr>
              <a:t> = </a:t>
            </a:r>
            <a:r>
              <a:rPr lang="en-US" dirty="0" smtClean="0">
                <a:solidFill>
                  <a:srgbClr val="FF0000"/>
                </a:solidFill>
                <a:latin typeface="Cambria" panose="02040503050406030204" pitchFamily="18" charset="0"/>
              </a:rPr>
              <a:t>-2142.78 N</a:t>
            </a:r>
          </a:p>
          <a:p>
            <a:r>
              <a:rPr lang="en-US" dirty="0" err="1" smtClean="0">
                <a:latin typeface="Cambria" panose="02040503050406030204" pitchFamily="18" charset="0"/>
              </a:rPr>
              <a:t>Dz</a:t>
            </a:r>
            <a:r>
              <a:rPr lang="en-US" dirty="0" smtClean="0">
                <a:latin typeface="Cambria" panose="02040503050406030204" pitchFamily="18" charset="0"/>
              </a:rPr>
              <a:t> = </a:t>
            </a:r>
            <a:r>
              <a:rPr lang="en-US" dirty="0" smtClean="0">
                <a:solidFill>
                  <a:srgbClr val="FF0000"/>
                </a:solidFill>
                <a:latin typeface="Cambria" panose="02040503050406030204" pitchFamily="18" charset="0"/>
              </a:rPr>
              <a:t>135.45 N</a:t>
            </a:r>
            <a:endParaRPr lang="en-US" dirty="0">
              <a:solidFill>
                <a:srgbClr val="FF0000"/>
              </a:solidFill>
              <a:latin typeface="Cambria" panose="02040503050406030204" pitchFamily="18" charset="0"/>
            </a:endParaRPr>
          </a:p>
        </p:txBody>
      </p:sp>
      <p:grpSp>
        <p:nvGrpSpPr>
          <p:cNvPr id="68" name="Group 67"/>
          <p:cNvGrpSpPr/>
          <p:nvPr/>
        </p:nvGrpSpPr>
        <p:grpSpPr>
          <a:xfrm>
            <a:off x="3839440" y="2077866"/>
            <a:ext cx="1122458" cy="1024054"/>
            <a:chOff x="3839439" y="1973929"/>
            <a:chExt cx="1236383" cy="1127991"/>
          </a:xfrm>
        </p:grpSpPr>
        <p:grpSp>
          <p:nvGrpSpPr>
            <p:cNvPr id="65" name="Group 64"/>
            <p:cNvGrpSpPr/>
            <p:nvPr/>
          </p:nvGrpSpPr>
          <p:grpSpPr>
            <a:xfrm>
              <a:off x="3987306" y="2329511"/>
              <a:ext cx="819096" cy="623018"/>
              <a:chOff x="3987306" y="2121408"/>
              <a:chExt cx="1092694" cy="831121"/>
            </a:xfrm>
          </p:grpSpPr>
          <p:cxnSp>
            <p:nvCxnSpPr>
              <p:cNvPr id="62" name="Straight Arrow Connector 61"/>
              <p:cNvCxnSpPr/>
              <p:nvPr/>
            </p:nvCxnSpPr>
            <p:spPr>
              <a:xfrm>
                <a:off x="3987306" y="2952529"/>
                <a:ext cx="10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3987306" y="2121408"/>
                <a:ext cx="0" cy="83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6" name="TextBox 65"/>
            <p:cNvSpPr txBox="1"/>
            <p:nvPr/>
          </p:nvSpPr>
          <p:spPr>
            <a:xfrm>
              <a:off x="4778946" y="2732588"/>
              <a:ext cx="296876" cy="369332"/>
            </a:xfrm>
            <a:prstGeom prst="rect">
              <a:avLst/>
            </a:prstGeom>
            <a:noFill/>
          </p:spPr>
          <p:txBody>
            <a:bodyPr wrap="none" rtlCol="0">
              <a:spAutoFit/>
            </a:bodyPr>
            <a:lstStyle/>
            <a:p>
              <a:r>
                <a:rPr lang="en-US" dirty="0" smtClean="0">
                  <a:latin typeface="Cambria" panose="02040503050406030204" pitchFamily="18" charset="0"/>
                </a:rPr>
                <a:t>x</a:t>
              </a:r>
              <a:endParaRPr lang="en-US" dirty="0">
                <a:latin typeface="Cambria" panose="02040503050406030204" pitchFamily="18" charset="0"/>
              </a:endParaRPr>
            </a:p>
          </p:txBody>
        </p:sp>
        <p:sp>
          <p:nvSpPr>
            <p:cNvPr id="67" name="TextBox 66"/>
            <p:cNvSpPr txBox="1"/>
            <p:nvPr/>
          </p:nvSpPr>
          <p:spPr>
            <a:xfrm>
              <a:off x="3839439" y="1973929"/>
              <a:ext cx="301687" cy="369332"/>
            </a:xfrm>
            <a:prstGeom prst="rect">
              <a:avLst/>
            </a:prstGeom>
            <a:noFill/>
          </p:spPr>
          <p:txBody>
            <a:bodyPr wrap="none" rtlCol="0">
              <a:spAutoFit/>
            </a:bodyPr>
            <a:lstStyle/>
            <a:p>
              <a:r>
                <a:rPr lang="en-US" dirty="0">
                  <a:latin typeface="Cambria" panose="02040503050406030204" pitchFamily="18" charset="0"/>
                </a:rPr>
                <a:t>y</a:t>
              </a:r>
            </a:p>
          </p:txBody>
        </p:sp>
      </p:grpSp>
      <p:grpSp>
        <p:nvGrpSpPr>
          <p:cNvPr id="75" name="Group 74"/>
          <p:cNvGrpSpPr/>
          <p:nvPr/>
        </p:nvGrpSpPr>
        <p:grpSpPr>
          <a:xfrm>
            <a:off x="10991456" y="2061736"/>
            <a:ext cx="1087933" cy="1016758"/>
            <a:chOff x="11049512" y="2221390"/>
            <a:chExt cx="1087933" cy="1016758"/>
          </a:xfrm>
        </p:grpSpPr>
        <p:grpSp>
          <p:nvGrpSpPr>
            <p:cNvPr id="70" name="Group 69"/>
            <p:cNvGrpSpPr/>
            <p:nvPr/>
          </p:nvGrpSpPr>
          <p:grpSpPr>
            <a:xfrm flipV="1">
              <a:off x="11174607" y="2418865"/>
              <a:ext cx="743621" cy="565611"/>
              <a:chOff x="3987306" y="2121408"/>
              <a:chExt cx="1092694" cy="831121"/>
            </a:xfrm>
          </p:grpSpPr>
          <p:cxnSp>
            <p:nvCxnSpPr>
              <p:cNvPr id="73" name="Straight Arrow Connector 72"/>
              <p:cNvCxnSpPr/>
              <p:nvPr/>
            </p:nvCxnSpPr>
            <p:spPr>
              <a:xfrm>
                <a:off x="3987306" y="2952529"/>
                <a:ext cx="10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3987306" y="2121408"/>
                <a:ext cx="0" cy="83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11867924" y="2221390"/>
              <a:ext cx="269521" cy="335300"/>
            </a:xfrm>
            <a:prstGeom prst="rect">
              <a:avLst/>
            </a:prstGeom>
            <a:noFill/>
          </p:spPr>
          <p:txBody>
            <a:bodyPr wrap="none" rtlCol="0">
              <a:spAutoFit/>
            </a:bodyPr>
            <a:lstStyle/>
            <a:p>
              <a:r>
                <a:rPr lang="en-US" dirty="0" smtClean="0">
                  <a:latin typeface="Cambria" panose="02040503050406030204" pitchFamily="18" charset="0"/>
                </a:rPr>
                <a:t>x</a:t>
              </a:r>
              <a:endParaRPr lang="en-US" dirty="0">
                <a:latin typeface="Cambria" panose="02040503050406030204" pitchFamily="18" charset="0"/>
              </a:endParaRPr>
            </a:p>
          </p:txBody>
        </p:sp>
        <p:sp>
          <p:nvSpPr>
            <p:cNvPr id="72" name="TextBox 71"/>
            <p:cNvSpPr txBox="1"/>
            <p:nvPr/>
          </p:nvSpPr>
          <p:spPr>
            <a:xfrm>
              <a:off x="11049512" y="2868816"/>
              <a:ext cx="288862" cy="369332"/>
            </a:xfrm>
            <a:prstGeom prst="rect">
              <a:avLst/>
            </a:prstGeom>
            <a:noFill/>
          </p:spPr>
          <p:txBody>
            <a:bodyPr wrap="none" rtlCol="0">
              <a:spAutoFit/>
            </a:bodyPr>
            <a:lstStyle/>
            <a:p>
              <a:r>
                <a:rPr lang="en-US" dirty="0" smtClean="0">
                  <a:latin typeface="Cambria" panose="02040503050406030204" pitchFamily="18" charset="0"/>
                </a:rPr>
                <a:t>z</a:t>
              </a:r>
              <a:endParaRPr lang="en-US" dirty="0">
                <a:latin typeface="Cambria" panose="02040503050406030204" pitchFamily="18" charset="0"/>
              </a:endParaRPr>
            </a:p>
          </p:txBody>
        </p:sp>
      </p:grpSp>
      <p:sp>
        <p:nvSpPr>
          <p:cNvPr id="4" name="TextBox 3"/>
          <p:cNvSpPr txBox="1"/>
          <p:nvPr/>
        </p:nvSpPr>
        <p:spPr>
          <a:xfrm>
            <a:off x="-16" y="5143066"/>
            <a:ext cx="5137945" cy="1631216"/>
          </a:xfrm>
          <a:prstGeom prst="rect">
            <a:avLst/>
          </a:prstGeom>
          <a:noFill/>
        </p:spPr>
        <p:txBody>
          <a:bodyPr wrap="none" rtlCol="0">
            <a:spAutoFit/>
          </a:bodyPr>
          <a:lstStyle/>
          <a:p>
            <a:r>
              <a:rPr lang="en-US" sz="2000" b="1" dirty="0" smtClean="0">
                <a:latin typeface="Cambria" panose="02040503050406030204" pitchFamily="18" charset="0"/>
              </a:rPr>
              <a:t>Guiding Equations</a:t>
            </a:r>
          </a:p>
          <a:p>
            <a:endParaRPr lang="en-US" sz="2000" b="1" dirty="0" smtClean="0">
              <a:latin typeface="Cambria" panose="02040503050406030204" pitchFamily="18" charset="0"/>
            </a:endParaRPr>
          </a:p>
          <a:p>
            <a:r>
              <a:rPr lang="en-US" sz="2000" dirty="0">
                <a:latin typeface="Cambria" panose="02040503050406030204" pitchFamily="18" charset="0"/>
              </a:rPr>
              <a:t>Ay + </a:t>
            </a:r>
            <a:r>
              <a:rPr lang="en-US" sz="2000" dirty="0" err="1">
                <a:latin typeface="Cambria" panose="02040503050406030204" pitchFamily="18" charset="0"/>
              </a:rPr>
              <a:t>Dy</a:t>
            </a:r>
            <a:r>
              <a:rPr lang="en-US" sz="2000" dirty="0">
                <a:latin typeface="Cambria" panose="02040503050406030204" pitchFamily="18" charset="0"/>
              </a:rPr>
              <a:t> + 6631.5 -1609 = </a:t>
            </a:r>
            <a:r>
              <a:rPr lang="en-US" sz="2000" dirty="0" smtClean="0">
                <a:latin typeface="Cambria" panose="02040503050406030204" pitchFamily="18" charset="0"/>
              </a:rPr>
              <a:t>0</a:t>
            </a:r>
          </a:p>
          <a:p>
            <a:endParaRPr lang="en-US" sz="2000" dirty="0" smtClean="0">
              <a:latin typeface="Cambria" panose="02040503050406030204" pitchFamily="18" charset="0"/>
            </a:endParaRPr>
          </a:p>
          <a:p>
            <a:r>
              <a:rPr lang="en-US" sz="2000" dirty="0">
                <a:latin typeface="Cambria" panose="02040503050406030204" pitchFamily="18" charset="0"/>
              </a:rPr>
              <a:t>-1609 (900) + 6631.5 (1800) + </a:t>
            </a:r>
            <a:r>
              <a:rPr lang="en-US" sz="2000" dirty="0" err="1">
                <a:latin typeface="Cambria" panose="02040503050406030204" pitchFamily="18" charset="0"/>
              </a:rPr>
              <a:t>Dy</a:t>
            </a:r>
            <a:r>
              <a:rPr lang="en-US" sz="2000" dirty="0">
                <a:latin typeface="Cambria" panose="02040503050406030204" pitchFamily="18" charset="0"/>
              </a:rPr>
              <a:t> (2700) = </a:t>
            </a:r>
            <a:r>
              <a:rPr lang="en-US" sz="2000" dirty="0" smtClean="0">
                <a:latin typeface="Cambria" panose="02040503050406030204" pitchFamily="18" charset="0"/>
              </a:rPr>
              <a:t>0</a:t>
            </a:r>
            <a:endParaRPr lang="en-US" sz="2000" dirty="0">
              <a:latin typeface="Cambria" panose="02040503050406030204" pitchFamily="18" charset="0"/>
            </a:endParaRPr>
          </a:p>
        </p:txBody>
      </p:sp>
      <p:sp>
        <p:nvSpPr>
          <p:cNvPr id="69" name="TextBox 68"/>
          <p:cNvSpPr txBox="1"/>
          <p:nvPr/>
        </p:nvSpPr>
        <p:spPr>
          <a:xfrm>
            <a:off x="6587823" y="5144849"/>
            <a:ext cx="5253361" cy="1631216"/>
          </a:xfrm>
          <a:prstGeom prst="rect">
            <a:avLst/>
          </a:prstGeom>
          <a:noFill/>
        </p:spPr>
        <p:txBody>
          <a:bodyPr wrap="none" rtlCol="0">
            <a:spAutoFit/>
          </a:bodyPr>
          <a:lstStyle/>
          <a:p>
            <a:r>
              <a:rPr lang="en-US" sz="2000" b="1" dirty="0" smtClean="0">
                <a:latin typeface="Cambria" panose="02040503050406030204" pitchFamily="18" charset="0"/>
              </a:rPr>
              <a:t>Guiding Equations</a:t>
            </a:r>
          </a:p>
          <a:p>
            <a:endParaRPr lang="en-US" sz="2000" b="1" dirty="0" smtClean="0">
              <a:latin typeface="Cambria" panose="02040503050406030204" pitchFamily="18" charset="0"/>
            </a:endParaRPr>
          </a:p>
          <a:p>
            <a:r>
              <a:rPr lang="en-US" sz="2000" dirty="0" err="1">
                <a:latin typeface="Cambria" panose="02040503050406030204" pitchFamily="18" charset="0"/>
              </a:rPr>
              <a:t>Az</a:t>
            </a:r>
            <a:r>
              <a:rPr lang="en-US" sz="2000" dirty="0">
                <a:latin typeface="Cambria" panose="02040503050406030204" pitchFamily="18" charset="0"/>
              </a:rPr>
              <a:t> + 4421 – 2413.67 + </a:t>
            </a:r>
            <a:r>
              <a:rPr lang="en-US" sz="2000" dirty="0" err="1">
                <a:latin typeface="Cambria" panose="02040503050406030204" pitchFamily="18" charset="0"/>
              </a:rPr>
              <a:t>Dz</a:t>
            </a:r>
            <a:r>
              <a:rPr lang="en-US" sz="2000" dirty="0">
                <a:latin typeface="Cambria" panose="02040503050406030204" pitchFamily="18" charset="0"/>
              </a:rPr>
              <a:t> = 0</a:t>
            </a:r>
          </a:p>
          <a:p>
            <a:endParaRPr lang="en-US" sz="2000" dirty="0" smtClean="0">
              <a:latin typeface="Cambria" panose="02040503050406030204" pitchFamily="18" charset="0"/>
            </a:endParaRPr>
          </a:p>
          <a:p>
            <a:r>
              <a:rPr lang="en-US" sz="2000" dirty="0">
                <a:latin typeface="Cambria" panose="02040503050406030204" pitchFamily="18" charset="0"/>
              </a:rPr>
              <a:t>-4421 (900) + 2413.67 (1800) – </a:t>
            </a:r>
            <a:r>
              <a:rPr lang="en-US" sz="2000" dirty="0" err="1">
                <a:latin typeface="Cambria" panose="02040503050406030204" pitchFamily="18" charset="0"/>
              </a:rPr>
              <a:t>Dz</a:t>
            </a:r>
            <a:r>
              <a:rPr lang="en-US" sz="2000" dirty="0">
                <a:latin typeface="Cambria" panose="02040503050406030204" pitchFamily="18" charset="0"/>
              </a:rPr>
              <a:t> (2700) = </a:t>
            </a:r>
            <a:r>
              <a:rPr lang="en-US" sz="2000" dirty="0" smtClean="0">
                <a:latin typeface="Cambria" panose="02040503050406030204" pitchFamily="18" charset="0"/>
              </a:rPr>
              <a:t>0</a:t>
            </a:r>
            <a:endParaRPr lang="en-US" sz="2000" dirty="0">
              <a:latin typeface="Cambria" panose="02040503050406030204" pitchFamily="18" charset="0"/>
            </a:endParaRPr>
          </a:p>
        </p:txBody>
      </p:sp>
      <p:sp>
        <p:nvSpPr>
          <p:cNvPr id="5" name="TextBox 4"/>
          <p:cNvSpPr txBox="1"/>
          <p:nvPr/>
        </p:nvSpPr>
        <p:spPr>
          <a:xfrm>
            <a:off x="755255" y="1990795"/>
            <a:ext cx="3136884" cy="369332"/>
          </a:xfrm>
          <a:prstGeom prst="rect">
            <a:avLst/>
          </a:prstGeom>
          <a:noFill/>
        </p:spPr>
        <p:txBody>
          <a:bodyPr wrap="none" rtlCol="0">
            <a:spAutoFit/>
          </a:bodyPr>
          <a:lstStyle/>
          <a:p>
            <a:r>
              <a:rPr lang="en-US" dirty="0">
                <a:latin typeface="Cambria" panose="02040503050406030204" pitchFamily="18" charset="0"/>
              </a:rPr>
              <a:t>Vertical Plane (Load Diagram)</a:t>
            </a:r>
            <a:endParaRPr lang="en-US" dirty="0"/>
          </a:p>
        </p:txBody>
      </p:sp>
      <p:sp>
        <p:nvSpPr>
          <p:cNvPr id="76" name="TextBox 75"/>
          <p:cNvSpPr txBox="1"/>
          <p:nvPr/>
        </p:nvSpPr>
        <p:spPr>
          <a:xfrm>
            <a:off x="7137703" y="1987611"/>
            <a:ext cx="3434786" cy="369332"/>
          </a:xfrm>
          <a:prstGeom prst="rect">
            <a:avLst/>
          </a:prstGeom>
          <a:noFill/>
        </p:spPr>
        <p:txBody>
          <a:bodyPr wrap="none" rtlCol="0">
            <a:spAutoFit/>
          </a:bodyPr>
          <a:lstStyle/>
          <a:p>
            <a:r>
              <a:rPr lang="en-US" dirty="0" smtClean="0">
                <a:latin typeface="Cambria" panose="02040503050406030204" pitchFamily="18" charset="0"/>
              </a:rPr>
              <a:t>Horizontal Plane </a:t>
            </a:r>
            <a:r>
              <a:rPr lang="en-US" dirty="0">
                <a:latin typeface="Cambria" panose="02040503050406030204" pitchFamily="18" charset="0"/>
              </a:rPr>
              <a:t>(Load Diagram)</a:t>
            </a:r>
            <a:endParaRPr lang="en-US" dirty="0"/>
          </a:p>
        </p:txBody>
      </p:sp>
    </p:spTree>
    <p:extLst>
      <p:ext uri="{BB962C8B-B14F-4D97-AF65-F5344CB8AC3E}">
        <p14:creationId xmlns:p14="http://schemas.microsoft.com/office/powerpoint/2010/main" val="4249140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ipe(down)">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down)">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down)">
                                      <p:cBhvr>
                                        <p:cTn id="27" dur="500"/>
                                        <p:tgtEl>
                                          <p:spTgt spid="5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wipe(down)">
                                      <p:cBhvr>
                                        <p:cTn id="32" dur="500"/>
                                        <p:tgtEl>
                                          <p:spTgt spid="7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wipe(down)">
                                      <p:cBhvr>
                                        <p:cTn id="37" dur="500"/>
                                        <p:tgtEl>
                                          <p:spTgt spid="7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wipe(down)">
                                      <p:cBhvr>
                                        <p:cTn id="42" dur="500"/>
                                        <p:tgtEl>
                                          <p:spTgt spid="5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wipe(down)">
                                      <p:cBhvr>
                                        <p:cTn id="47" dur="500"/>
                                        <p:tgtEl>
                                          <p:spTgt spid="6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wipe(down)">
                                      <p:cBhvr>
                                        <p:cTn id="5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4" grpId="0"/>
      <p:bldP spid="69" grpId="0"/>
      <p:bldP spid="5" grpId="0"/>
      <p:bldP spid="76"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Load, B.M. and Torsional Diagram (vertical and horizontal plane)</a:t>
            </a:r>
            <a:endParaRPr lang="en-US" sz="3600" dirty="0"/>
          </a:p>
        </p:txBody>
      </p:sp>
      <p:sp>
        <p:nvSpPr>
          <p:cNvPr id="6" name="Slide Number Placeholder 5"/>
          <p:cNvSpPr>
            <a:spLocks noGrp="1"/>
          </p:cNvSpPr>
          <p:nvPr>
            <p:ph type="sldNum" sz="quarter" idx="12"/>
          </p:nvPr>
        </p:nvSpPr>
        <p:spPr/>
        <p:txBody>
          <a:bodyPr/>
          <a:lstStyle/>
          <a:p>
            <a:fld id="{5A051228-77DD-4201-A999-04B140BD5692}" type="slidenum">
              <a:rPr lang="en-US" smtClean="0"/>
              <a:t>7</a:t>
            </a:fld>
            <a:endParaRPr lang="en-US"/>
          </a:p>
        </p:txBody>
      </p:sp>
      <p:sp>
        <p:nvSpPr>
          <p:cNvPr id="3" name="Content Placeholder 2"/>
          <p:cNvSpPr>
            <a:spLocks noGrp="1"/>
          </p:cNvSpPr>
          <p:nvPr>
            <p:ph idx="1"/>
          </p:nvPr>
        </p:nvSpPr>
        <p:spPr>
          <a:xfrm>
            <a:off x="0" y="2121408"/>
            <a:ext cx="12192000" cy="4736592"/>
          </a:xfrm>
        </p:spPr>
        <p:txBody>
          <a:bodyPr>
            <a:normAutofit/>
          </a:bodyPr>
          <a:lstStyle/>
          <a:p>
            <a:pPr marL="0" indent="0">
              <a:lnSpc>
                <a:spcPct val="150000"/>
              </a:lnSpc>
              <a:buNone/>
            </a:pPr>
            <a:endParaRPr lang="en-US" dirty="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r>
              <a:rPr lang="en-US" sz="1800" dirty="0" smtClean="0">
                <a:latin typeface="Cambria" panose="02040503050406030204" pitchFamily="18" charset="0"/>
              </a:rPr>
              <a:t>			</a:t>
            </a:r>
            <a:endParaRPr lang="en-US" sz="1800" dirty="0">
              <a:solidFill>
                <a:srgbClr val="0070C0"/>
              </a:solidFill>
              <a:latin typeface="Cambria" panose="02040503050406030204" pitchFamily="18" charset="0"/>
            </a:endParaRPr>
          </a:p>
        </p:txBody>
      </p:sp>
      <p:grpSp>
        <p:nvGrpSpPr>
          <p:cNvPr id="17" name="Group 16"/>
          <p:cNvGrpSpPr/>
          <p:nvPr/>
        </p:nvGrpSpPr>
        <p:grpSpPr>
          <a:xfrm>
            <a:off x="6429720" y="2675530"/>
            <a:ext cx="4887435" cy="1771413"/>
            <a:chOff x="6429720" y="2675530"/>
            <a:chExt cx="4887435" cy="1771413"/>
          </a:xfrm>
        </p:grpSpPr>
        <p:grpSp>
          <p:nvGrpSpPr>
            <p:cNvPr id="57" name="Group 56"/>
            <p:cNvGrpSpPr/>
            <p:nvPr/>
          </p:nvGrpSpPr>
          <p:grpSpPr>
            <a:xfrm>
              <a:off x="6429720" y="2675530"/>
              <a:ext cx="4887435" cy="1760615"/>
              <a:chOff x="6746222" y="2675530"/>
              <a:chExt cx="4887435" cy="1760615"/>
            </a:xfrm>
          </p:grpSpPr>
          <p:sp>
            <p:nvSpPr>
              <p:cNvPr id="49" name="TextBox 48"/>
              <p:cNvSpPr txBox="1"/>
              <p:nvPr/>
            </p:nvSpPr>
            <p:spPr>
              <a:xfrm>
                <a:off x="6746222" y="4159146"/>
                <a:ext cx="906017" cy="276999"/>
              </a:xfrm>
              <a:prstGeom prst="rect">
                <a:avLst/>
              </a:prstGeom>
              <a:noFill/>
            </p:spPr>
            <p:txBody>
              <a:bodyPr wrap="none" rtlCol="0">
                <a:spAutoFit/>
              </a:bodyPr>
              <a:lstStyle/>
              <a:p>
                <a:r>
                  <a:rPr lang="en-US" sz="1200" b="1" dirty="0" smtClean="0">
                    <a:latin typeface="Cambria" panose="02040503050406030204" pitchFamily="18" charset="0"/>
                  </a:rPr>
                  <a:t>2142.78 N</a:t>
                </a:r>
                <a:endParaRPr lang="en-US" sz="1200" b="1" baseline="-25000" dirty="0">
                  <a:latin typeface="Cambria" panose="02040503050406030204" pitchFamily="18" charset="0"/>
                </a:endParaRPr>
              </a:p>
            </p:txBody>
          </p:sp>
          <p:sp>
            <p:nvSpPr>
              <p:cNvPr id="50" name="TextBox 49"/>
              <p:cNvSpPr txBox="1"/>
              <p:nvPr/>
            </p:nvSpPr>
            <p:spPr>
              <a:xfrm>
                <a:off x="10819010" y="2675530"/>
                <a:ext cx="814647" cy="276999"/>
              </a:xfrm>
              <a:prstGeom prst="rect">
                <a:avLst/>
              </a:prstGeom>
              <a:noFill/>
            </p:spPr>
            <p:txBody>
              <a:bodyPr wrap="none" rtlCol="0">
                <a:spAutoFit/>
              </a:bodyPr>
              <a:lstStyle/>
              <a:p>
                <a:r>
                  <a:rPr lang="en-US" sz="1200" b="1" dirty="0" smtClean="0">
                    <a:latin typeface="Cambria" panose="02040503050406030204" pitchFamily="18" charset="0"/>
                  </a:rPr>
                  <a:t>135.45 N</a:t>
                </a:r>
                <a:endParaRPr lang="en-US" sz="1200" b="1" baseline="-25000" dirty="0">
                  <a:latin typeface="Cambria" panose="02040503050406030204" pitchFamily="18" charset="0"/>
                </a:endParaRPr>
              </a:p>
            </p:txBody>
          </p:sp>
        </p:grpSp>
        <p:grpSp>
          <p:nvGrpSpPr>
            <p:cNvPr id="8" name="Group 7"/>
            <p:cNvGrpSpPr/>
            <p:nvPr/>
          </p:nvGrpSpPr>
          <p:grpSpPr>
            <a:xfrm>
              <a:off x="6632865" y="2732588"/>
              <a:ext cx="4317984" cy="1714355"/>
              <a:chOff x="6632865" y="2732588"/>
              <a:chExt cx="4317984" cy="1714355"/>
            </a:xfrm>
          </p:grpSpPr>
          <p:cxnSp>
            <p:nvCxnSpPr>
              <p:cNvPr id="34" name="Straight Connector 33"/>
              <p:cNvCxnSpPr/>
              <p:nvPr/>
            </p:nvCxnSpPr>
            <p:spPr>
              <a:xfrm>
                <a:off x="6873849" y="3582508"/>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6873849" y="3582511"/>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194645" y="2970133"/>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9544480" y="3582508"/>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0900075" y="2958397"/>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632865" y="3319541"/>
                <a:ext cx="280846" cy="276999"/>
              </a:xfrm>
              <a:prstGeom prst="rect">
                <a:avLst/>
              </a:prstGeom>
              <a:noFill/>
            </p:spPr>
            <p:txBody>
              <a:bodyPr wrap="none" rtlCol="0">
                <a:spAutoFit/>
              </a:bodyPr>
              <a:lstStyle/>
              <a:p>
                <a:r>
                  <a:rPr lang="en-US" sz="1200" dirty="0" smtClean="0">
                    <a:latin typeface="Cambria" panose="02040503050406030204" pitchFamily="18" charset="0"/>
                  </a:rPr>
                  <a:t>A</a:t>
                </a:r>
                <a:endParaRPr lang="en-US" sz="1200" dirty="0">
                  <a:latin typeface="Cambria" panose="02040503050406030204" pitchFamily="18" charset="0"/>
                </a:endParaRPr>
              </a:p>
            </p:txBody>
          </p:sp>
          <p:sp>
            <p:nvSpPr>
              <p:cNvPr id="40" name="TextBox 39"/>
              <p:cNvSpPr txBox="1"/>
              <p:nvPr/>
            </p:nvSpPr>
            <p:spPr>
              <a:xfrm>
                <a:off x="7942841" y="3321256"/>
                <a:ext cx="279244" cy="276999"/>
              </a:xfrm>
              <a:prstGeom prst="rect">
                <a:avLst/>
              </a:prstGeom>
              <a:noFill/>
            </p:spPr>
            <p:txBody>
              <a:bodyPr wrap="none" rtlCol="0">
                <a:spAutoFit/>
              </a:bodyPr>
              <a:lstStyle/>
              <a:p>
                <a:r>
                  <a:rPr lang="en-US" sz="1200" dirty="0" smtClean="0">
                    <a:latin typeface="Cambria" panose="02040503050406030204" pitchFamily="18" charset="0"/>
                  </a:rPr>
                  <a:t>B</a:t>
                </a:r>
                <a:endParaRPr lang="en-US" sz="1200" dirty="0">
                  <a:latin typeface="Cambria" panose="02040503050406030204" pitchFamily="18" charset="0"/>
                </a:endParaRPr>
              </a:p>
            </p:txBody>
          </p:sp>
          <p:sp>
            <p:nvSpPr>
              <p:cNvPr id="41" name="TextBox 40"/>
              <p:cNvSpPr txBox="1"/>
              <p:nvPr/>
            </p:nvSpPr>
            <p:spPr>
              <a:xfrm>
                <a:off x="9555318" y="3326135"/>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42" name="TextBox 41"/>
              <p:cNvSpPr txBox="1"/>
              <p:nvPr/>
            </p:nvSpPr>
            <p:spPr>
              <a:xfrm>
                <a:off x="10663591" y="3324580"/>
                <a:ext cx="287258" cy="276999"/>
              </a:xfrm>
              <a:prstGeom prst="rect">
                <a:avLst/>
              </a:prstGeom>
              <a:noFill/>
            </p:spPr>
            <p:txBody>
              <a:bodyPr wrap="none" rtlCol="0">
                <a:spAutoFit/>
              </a:bodyPr>
              <a:lstStyle/>
              <a:p>
                <a:r>
                  <a:rPr lang="en-US" sz="1200" dirty="0">
                    <a:latin typeface="Cambria" panose="02040503050406030204" pitchFamily="18" charset="0"/>
                  </a:rPr>
                  <a:t>D</a:t>
                </a:r>
              </a:p>
            </p:txBody>
          </p:sp>
          <p:cxnSp>
            <p:nvCxnSpPr>
              <p:cNvPr id="43" name="Straight Connector 42"/>
              <p:cNvCxnSpPr/>
              <p:nvPr/>
            </p:nvCxnSpPr>
            <p:spPr>
              <a:xfrm>
                <a:off x="8169547" y="3598255"/>
                <a:ext cx="0" cy="59662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873849" y="3977169"/>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193057" y="3977169"/>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9558994" y="3977169"/>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863952" y="2732588"/>
                <a:ext cx="688009" cy="276999"/>
              </a:xfrm>
              <a:prstGeom prst="rect">
                <a:avLst/>
              </a:prstGeom>
              <a:noFill/>
            </p:spPr>
            <p:txBody>
              <a:bodyPr wrap="none" rtlCol="0">
                <a:spAutoFit/>
              </a:bodyPr>
              <a:lstStyle/>
              <a:p>
                <a:r>
                  <a:rPr lang="en-US" sz="1200" b="1" dirty="0" smtClean="0">
                    <a:latin typeface="Cambria" panose="02040503050406030204" pitchFamily="18" charset="0"/>
                  </a:rPr>
                  <a:t>4421 N</a:t>
                </a:r>
                <a:endParaRPr lang="en-US" sz="1200" b="1" dirty="0">
                  <a:latin typeface="Cambria" panose="02040503050406030204" pitchFamily="18" charset="0"/>
                </a:endParaRPr>
              </a:p>
            </p:txBody>
          </p:sp>
          <p:sp>
            <p:nvSpPr>
              <p:cNvPr id="48" name="TextBox 47"/>
              <p:cNvSpPr txBox="1"/>
              <p:nvPr/>
            </p:nvSpPr>
            <p:spPr>
              <a:xfrm>
                <a:off x="9095201" y="4169944"/>
                <a:ext cx="906017" cy="276999"/>
              </a:xfrm>
              <a:prstGeom prst="rect">
                <a:avLst/>
              </a:prstGeom>
              <a:noFill/>
            </p:spPr>
            <p:txBody>
              <a:bodyPr wrap="none" rtlCol="0">
                <a:spAutoFit/>
              </a:bodyPr>
              <a:lstStyle/>
              <a:p>
                <a:r>
                  <a:rPr lang="en-US" sz="1200" b="1" dirty="0" smtClean="0">
                    <a:latin typeface="Cambria" panose="02040503050406030204" pitchFamily="18" charset="0"/>
                  </a:rPr>
                  <a:t>2413.67 N</a:t>
                </a:r>
                <a:endParaRPr lang="en-US" sz="1200" b="1" dirty="0">
                  <a:latin typeface="Cambria" panose="02040503050406030204" pitchFamily="18" charset="0"/>
                </a:endParaRPr>
              </a:p>
            </p:txBody>
          </p:sp>
          <p:sp>
            <p:nvSpPr>
              <p:cNvPr id="51" name="TextBox 50"/>
              <p:cNvSpPr txBox="1"/>
              <p:nvPr/>
            </p:nvSpPr>
            <p:spPr>
              <a:xfrm>
                <a:off x="7177694" y="3703952"/>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900 mm</a:t>
                </a:r>
                <a:endParaRPr lang="en-US" sz="1200" dirty="0">
                  <a:solidFill>
                    <a:srgbClr val="00B050"/>
                  </a:solidFill>
                  <a:latin typeface="Cambria" panose="02040503050406030204" pitchFamily="18" charset="0"/>
                </a:endParaRPr>
              </a:p>
            </p:txBody>
          </p:sp>
          <p:sp>
            <p:nvSpPr>
              <p:cNvPr id="52" name="TextBox 51"/>
              <p:cNvSpPr txBox="1"/>
              <p:nvPr/>
            </p:nvSpPr>
            <p:spPr>
              <a:xfrm>
                <a:off x="8498489" y="3694388"/>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900 mm</a:t>
                </a:r>
                <a:endParaRPr lang="en-US" sz="1200" dirty="0">
                  <a:solidFill>
                    <a:srgbClr val="00B050"/>
                  </a:solidFill>
                  <a:latin typeface="Cambria" panose="02040503050406030204" pitchFamily="18" charset="0"/>
                </a:endParaRPr>
              </a:p>
            </p:txBody>
          </p:sp>
          <p:sp>
            <p:nvSpPr>
              <p:cNvPr id="53" name="TextBox 52"/>
              <p:cNvSpPr txBox="1"/>
              <p:nvPr/>
            </p:nvSpPr>
            <p:spPr>
              <a:xfrm>
                <a:off x="9820884" y="3700170"/>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900 mm</a:t>
                </a:r>
                <a:endParaRPr lang="en-US" sz="1200" dirty="0">
                  <a:solidFill>
                    <a:srgbClr val="00B050"/>
                  </a:solidFill>
                  <a:latin typeface="Cambria" panose="02040503050406030204" pitchFamily="18" charset="0"/>
                </a:endParaRPr>
              </a:p>
            </p:txBody>
          </p:sp>
          <p:cxnSp>
            <p:nvCxnSpPr>
              <p:cNvPr id="55" name="Straight Connector 54"/>
              <p:cNvCxnSpPr/>
              <p:nvPr/>
            </p:nvCxnSpPr>
            <p:spPr>
              <a:xfrm>
                <a:off x="10887092" y="3582508"/>
                <a:ext cx="0" cy="59662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grpSp>
        <p:nvGrpSpPr>
          <p:cNvPr id="5" name="Group 4"/>
          <p:cNvGrpSpPr/>
          <p:nvPr/>
        </p:nvGrpSpPr>
        <p:grpSpPr>
          <a:xfrm>
            <a:off x="114972" y="2675784"/>
            <a:ext cx="4765083" cy="1771159"/>
            <a:chOff x="13374" y="2675784"/>
            <a:chExt cx="4765083" cy="1771159"/>
          </a:xfrm>
        </p:grpSpPr>
        <p:grpSp>
          <p:nvGrpSpPr>
            <p:cNvPr id="4" name="Group 3"/>
            <p:cNvGrpSpPr/>
            <p:nvPr/>
          </p:nvGrpSpPr>
          <p:grpSpPr>
            <a:xfrm>
              <a:off x="13374" y="2675784"/>
              <a:ext cx="4765083" cy="1771159"/>
              <a:chOff x="13374" y="2675784"/>
              <a:chExt cx="4765083" cy="1771159"/>
            </a:xfrm>
          </p:grpSpPr>
          <p:cxnSp>
            <p:nvCxnSpPr>
              <p:cNvPr id="7" name="Straight Connector 6"/>
              <p:cNvCxnSpPr/>
              <p:nvPr/>
            </p:nvCxnSpPr>
            <p:spPr>
              <a:xfrm>
                <a:off x="310584" y="3582508"/>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25098" y="2943883"/>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631380" y="2970133"/>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981215" y="3582508"/>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336810" y="2972910"/>
                <a:ext cx="0" cy="6123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5086" y="3319541"/>
                <a:ext cx="280846" cy="276999"/>
              </a:xfrm>
              <a:prstGeom prst="rect">
                <a:avLst/>
              </a:prstGeom>
              <a:noFill/>
            </p:spPr>
            <p:txBody>
              <a:bodyPr wrap="none" rtlCol="0">
                <a:spAutoFit/>
              </a:bodyPr>
              <a:lstStyle/>
              <a:p>
                <a:r>
                  <a:rPr lang="en-US" sz="1200" dirty="0" smtClean="0">
                    <a:latin typeface="Cambria" panose="02040503050406030204" pitchFamily="18" charset="0"/>
                  </a:rPr>
                  <a:t>A</a:t>
                </a:r>
                <a:endParaRPr lang="en-US" sz="1200" dirty="0">
                  <a:latin typeface="Cambria" panose="02040503050406030204" pitchFamily="18" charset="0"/>
                </a:endParaRPr>
              </a:p>
            </p:txBody>
          </p:sp>
          <p:sp>
            <p:nvSpPr>
              <p:cNvPr id="14" name="TextBox 13"/>
              <p:cNvSpPr txBox="1"/>
              <p:nvPr/>
            </p:nvSpPr>
            <p:spPr>
              <a:xfrm>
                <a:off x="1379576" y="3321256"/>
                <a:ext cx="279244" cy="276999"/>
              </a:xfrm>
              <a:prstGeom prst="rect">
                <a:avLst/>
              </a:prstGeom>
              <a:noFill/>
            </p:spPr>
            <p:txBody>
              <a:bodyPr wrap="none" rtlCol="0">
                <a:spAutoFit/>
              </a:bodyPr>
              <a:lstStyle/>
              <a:p>
                <a:r>
                  <a:rPr lang="en-US" sz="1200" dirty="0" smtClean="0">
                    <a:latin typeface="Cambria" panose="02040503050406030204" pitchFamily="18" charset="0"/>
                  </a:rPr>
                  <a:t>B</a:t>
                </a:r>
                <a:endParaRPr lang="en-US" sz="1200" dirty="0">
                  <a:latin typeface="Cambria" panose="02040503050406030204" pitchFamily="18" charset="0"/>
                </a:endParaRPr>
              </a:p>
            </p:txBody>
          </p:sp>
          <p:sp>
            <p:nvSpPr>
              <p:cNvPr id="15" name="TextBox 14"/>
              <p:cNvSpPr txBox="1"/>
              <p:nvPr/>
            </p:nvSpPr>
            <p:spPr>
              <a:xfrm>
                <a:off x="2992053" y="3326135"/>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16" name="TextBox 15"/>
              <p:cNvSpPr txBox="1"/>
              <p:nvPr/>
            </p:nvSpPr>
            <p:spPr>
              <a:xfrm>
                <a:off x="4100326" y="3324580"/>
                <a:ext cx="287258" cy="276999"/>
              </a:xfrm>
              <a:prstGeom prst="rect">
                <a:avLst/>
              </a:prstGeom>
              <a:noFill/>
            </p:spPr>
            <p:txBody>
              <a:bodyPr wrap="none" rtlCol="0">
                <a:spAutoFit/>
              </a:bodyPr>
              <a:lstStyle/>
              <a:p>
                <a:r>
                  <a:rPr lang="en-US" sz="1200" dirty="0">
                    <a:latin typeface="Cambria" panose="02040503050406030204" pitchFamily="18" charset="0"/>
                  </a:rPr>
                  <a:t>D</a:t>
                </a:r>
              </a:p>
            </p:txBody>
          </p:sp>
          <p:cxnSp>
            <p:nvCxnSpPr>
              <p:cNvPr id="18" name="Straight Connector 17"/>
              <p:cNvCxnSpPr/>
              <p:nvPr/>
            </p:nvCxnSpPr>
            <p:spPr>
              <a:xfrm>
                <a:off x="1606282" y="3598255"/>
                <a:ext cx="0" cy="59662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10584" y="3977169"/>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629792" y="3977169"/>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995729" y="3977169"/>
                <a:ext cx="1320796"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00687" y="2732588"/>
                <a:ext cx="688009" cy="276999"/>
              </a:xfrm>
              <a:prstGeom prst="rect">
                <a:avLst/>
              </a:prstGeom>
              <a:noFill/>
            </p:spPr>
            <p:txBody>
              <a:bodyPr wrap="none" rtlCol="0">
                <a:spAutoFit/>
              </a:bodyPr>
              <a:lstStyle/>
              <a:p>
                <a:r>
                  <a:rPr lang="en-US" sz="1200" b="1" dirty="0" smtClean="0">
                    <a:latin typeface="Cambria" panose="02040503050406030204" pitchFamily="18" charset="0"/>
                  </a:rPr>
                  <a:t>1609 N</a:t>
                </a:r>
                <a:endParaRPr lang="en-US" sz="1200" b="1" dirty="0">
                  <a:latin typeface="Cambria" panose="02040503050406030204" pitchFamily="18" charset="0"/>
                </a:endParaRPr>
              </a:p>
            </p:txBody>
          </p:sp>
          <p:sp>
            <p:nvSpPr>
              <p:cNvPr id="26" name="TextBox 25"/>
              <p:cNvSpPr txBox="1"/>
              <p:nvPr/>
            </p:nvSpPr>
            <p:spPr>
              <a:xfrm>
                <a:off x="2575478" y="4169944"/>
                <a:ext cx="814647" cy="276999"/>
              </a:xfrm>
              <a:prstGeom prst="rect">
                <a:avLst/>
              </a:prstGeom>
              <a:noFill/>
            </p:spPr>
            <p:txBody>
              <a:bodyPr wrap="none" rtlCol="0">
                <a:spAutoFit/>
              </a:bodyPr>
              <a:lstStyle/>
              <a:p>
                <a:r>
                  <a:rPr lang="en-US" sz="1200" b="1" dirty="0" smtClean="0">
                    <a:latin typeface="Cambria" panose="02040503050406030204" pitchFamily="18" charset="0"/>
                  </a:rPr>
                  <a:t>6631.5 N</a:t>
                </a:r>
                <a:endParaRPr lang="en-US" sz="1200" b="1" dirty="0">
                  <a:latin typeface="Cambria" panose="02040503050406030204" pitchFamily="18" charset="0"/>
                </a:endParaRPr>
              </a:p>
            </p:txBody>
          </p:sp>
          <p:sp>
            <p:nvSpPr>
              <p:cNvPr id="27" name="TextBox 26"/>
              <p:cNvSpPr txBox="1"/>
              <p:nvPr/>
            </p:nvSpPr>
            <p:spPr>
              <a:xfrm>
                <a:off x="13374" y="2675784"/>
                <a:ext cx="906017" cy="276999"/>
              </a:xfrm>
              <a:prstGeom prst="rect">
                <a:avLst/>
              </a:prstGeom>
              <a:noFill/>
            </p:spPr>
            <p:txBody>
              <a:bodyPr wrap="none" rtlCol="0">
                <a:spAutoFit/>
              </a:bodyPr>
              <a:lstStyle/>
              <a:p>
                <a:r>
                  <a:rPr lang="en-US" sz="1200" b="1" dirty="0" smtClean="0">
                    <a:latin typeface="Cambria" panose="02040503050406030204" pitchFamily="18" charset="0"/>
                  </a:rPr>
                  <a:t>1137.83 N</a:t>
                </a:r>
                <a:endParaRPr lang="en-US" sz="1200" b="1" baseline="-25000" dirty="0">
                  <a:latin typeface="Cambria" panose="02040503050406030204" pitchFamily="18" charset="0"/>
                </a:endParaRPr>
              </a:p>
            </p:txBody>
          </p:sp>
          <p:sp>
            <p:nvSpPr>
              <p:cNvPr id="28" name="TextBox 27"/>
              <p:cNvSpPr txBox="1"/>
              <p:nvPr/>
            </p:nvSpPr>
            <p:spPr>
              <a:xfrm>
                <a:off x="3872440" y="2703373"/>
                <a:ext cx="906017" cy="276999"/>
              </a:xfrm>
              <a:prstGeom prst="rect">
                <a:avLst/>
              </a:prstGeom>
              <a:noFill/>
            </p:spPr>
            <p:txBody>
              <a:bodyPr wrap="none" rtlCol="0">
                <a:spAutoFit/>
              </a:bodyPr>
              <a:lstStyle/>
              <a:p>
                <a:r>
                  <a:rPr lang="en-US" sz="1200" b="1" dirty="0" smtClean="0">
                    <a:latin typeface="Cambria" panose="02040503050406030204" pitchFamily="18" charset="0"/>
                  </a:rPr>
                  <a:t>3884.67 N</a:t>
                </a:r>
                <a:endParaRPr lang="en-US" sz="1200" b="1" baseline="-25000" dirty="0">
                  <a:latin typeface="Cambria" panose="02040503050406030204" pitchFamily="18" charset="0"/>
                </a:endParaRPr>
              </a:p>
            </p:txBody>
          </p:sp>
          <p:sp>
            <p:nvSpPr>
              <p:cNvPr id="29" name="TextBox 28"/>
              <p:cNvSpPr txBox="1"/>
              <p:nvPr/>
            </p:nvSpPr>
            <p:spPr>
              <a:xfrm>
                <a:off x="614429" y="3703952"/>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900 mm</a:t>
                </a:r>
                <a:endParaRPr lang="en-US" sz="1200" dirty="0">
                  <a:solidFill>
                    <a:srgbClr val="00B050"/>
                  </a:solidFill>
                  <a:latin typeface="Cambria" panose="02040503050406030204" pitchFamily="18" charset="0"/>
                </a:endParaRPr>
              </a:p>
            </p:txBody>
          </p:sp>
          <p:sp>
            <p:nvSpPr>
              <p:cNvPr id="30" name="TextBox 29"/>
              <p:cNvSpPr txBox="1"/>
              <p:nvPr/>
            </p:nvSpPr>
            <p:spPr>
              <a:xfrm>
                <a:off x="1935224" y="3694388"/>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900 mm</a:t>
                </a:r>
                <a:endParaRPr lang="en-US" sz="1200" dirty="0">
                  <a:solidFill>
                    <a:srgbClr val="00B050"/>
                  </a:solidFill>
                  <a:latin typeface="Cambria" panose="02040503050406030204" pitchFamily="18" charset="0"/>
                </a:endParaRPr>
              </a:p>
            </p:txBody>
          </p:sp>
          <p:sp>
            <p:nvSpPr>
              <p:cNvPr id="31" name="TextBox 30"/>
              <p:cNvSpPr txBox="1"/>
              <p:nvPr/>
            </p:nvSpPr>
            <p:spPr>
              <a:xfrm>
                <a:off x="3257619" y="3700170"/>
                <a:ext cx="729687" cy="276999"/>
              </a:xfrm>
              <a:prstGeom prst="rect">
                <a:avLst/>
              </a:prstGeom>
              <a:noFill/>
            </p:spPr>
            <p:txBody>
              <a:bodyPr wrap="none" rtlCol="0">
                <a:spAutoFit/>
              </a:bodyPr>
              <a:lstStyle/>
              <a:p>
                <a:r>
                  <a:rPr lang="en-US" sz="1200" dirty="0" smtClean="0">
                    <a:solidFill>
                      <a:srgbClr val="00B050"/>
                    </a:solidFill>
                    <a:latin typeface="Cambria" panose="02040503050406030204" pitchFamily="18" charset="0"/>
                  </a:rPr>
                  <a:t>900 mm</a:t>
                </a:r>
                <a:endParaRPr lang="en-US" sz="1200" dirty="0">
                  <a:solidFill>
                    <a:srgbClr val="00B050"/>
                  </a:solidFill>
                  <a:latin typeface="Cambria" panose="02040503050406030204" pitchFamily="18" charset="0"/>
                </a:endParaRPr>
              </a:p>
            </p:txBody>
          </p:sp>
        </p:grpSp>
        <p:cxnSp>
          <p:nvCxnSpPr>
            <p:cNvPr id="61" name="Straight Connector 60"/>
            <p:cNvCxnSpPr/>
            <p:nvPr/>
          </p:nvCxnSpPr>
          <p:spPr>
            <a:xfrm>
              <a:off x="310584" y="3616077"/>
              <a:ext cx="0" cy="59662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331039" y="3616077"/>
              <a:ext cx="0" cy="59662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3839440" y="1661009"/>
            <a:ext cx="1122458" cy="1024054"/>
            <a:chOff x="3839439" y="1973929"/>
            <a:chExt cx="1236383" cy="1127991"/>
          </a:xfrm>
        </p:grpSpPr>
        <p:grpSp>
          <p:nvGrpSpPr>
            <p:cNvPr id="64" name="Group 63"/>
            <p:cNvGrpSpPr/>
            <p:nvPr/>
          </p:nvGrpSpPr>
          <p:grpSpPr>
            <a:xfrm>
              <a:off x="3987306" y="2329511"/>
              <a:ext cx="819096" cy="623018"/>
              <a:chOff x="3987306" y="2121408"/>
              <a:chExt cx="1092694" cy="831121"/>
            </a:xfrm>
          </p:grpSpPr>
          <p:cxnSp>
            <p:nvCxnSpPr>
              <p:cNvPr id="67" name="Straight Arrow Connector 66"/>
              <p:cNvCxnSpPr/>
              <p:nvPr/>
            </p:nvCxnSpPr>
            <p:spPr>
              <a:xfrm>
                <a:off x="3987306" y="2952529"/>
                <a:ext cx="10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3987306" y="2121408"/>
                <a:ext cx="0" cy="83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5" name="TextBox 64"/>
            <p:cNvSpPr txBox="1"/>
            <p:nvPr/>
          </p:nvSpPr>
          <p:spPr>
            <a:xfrm>
              <a:off x="4778946" y="2732588"/>
              <a:ext cx="296876" cy="369332"/>
            </a:xfrm>
            <a:prstGeom prst="rect">
              <a:avLst/>
            </a:prstGeom>
            <a:noFill/>
          </p:spPr>
          <p:txBody>
            <a:bodyPr wrap="none" rtlCol="0">
              <a:spAutoFit/>
            </a:bodyPr>
            <a:lstStyle/>
            <a:p>
              <a:r>
                <a:rPr lang="en-US" dirty="0" smtClean="0">
                  <a:latin typeface="Cambria" panose="02040503050406030204" pitchFamily="18" charset="0"/>
                </a:rPr>
                <a:t>x</a:t>
              </a:r>
              <a:endParaRPr lang="en-US" dirty="0">
                <a:latin typeface="Cambria" panose="02040503050406030204" pitchFamily="18" charset="0"/>
              </a:endParaRPr>
            </a:p>
          </p:txBody>
        </p:sp>
        <p:sp>
          <p:nvSpPr>
            <p:cNvPr id="66" name="TextBox 65"/>
            <p:cNvSpPr txBox="1"/>
            <p:nvPr/>
          </p:nvSpPr>
          <p:spPr>
            <a:xfrm>
              <a:off x="3839439" y="1973929"/>
              <a:ext cx="301687" cy="369332"/>
            </a:xfrm>
            <a:prstGeom prst="rect">
              <a:avLst/>
            </a:prstGeom>
            <a:noFill/>
          </p:spPr>
          <p:txBody>
            <a:bodyPr wrap="none" rtlCol="0">
              <a:spAutoFit/>
            </a:bodyPr>
            <a:lstStyle/>
            <a:p>
              <a:r>
                <a:rPr lang="en-US" dirty="0">
                  <a:latin typeface="Cambria" panose="02040503050406030204" pitchFamily="18" charset="0"/>
                </a:rPr>
                <a:t>y</a:t>
              </a:r>
            </a:p>
          </p:txBody>
        </p:sp>
      </p:grpSp>
      <p:grpSp>
        <p:nvGrpSpPr>
          <p:cNvPr id="69" name="Group 68"/>
          <p:cNvGrpSpPr/>
          <p:nvPr/>
        </p:nvGrpSpPr>
        <p:grpSpPr>
          <a:xfrm>
            <a:off x="10991456" y="1644879"/>
            <a:ext cx="1087933" cy="1016758"/>
            <a:chOff x="11049512" y="2221390"/>
            <a:chExt cx="1087933" cy="1016758"/>
          </a:xfrm>
        </p:grpSpPr>
        <p:grpSp>
          <p:nvGrpSpPr>
            <p:cNvPr id="70" name="Group 69"/>
            <p:cNvGrpSpPr/>
            <p:nvPr/>
          </p:nvGrpSpPr>
          <p:grpSpPr>
            <a:xfrm flipV="1">
              <a:off x="11174607" y="2418865"/>
              <a:ext cx="743621" cy="565611"/>
              <a:chOff x="3987306" y="2121408"/>
              <a:chExt cx="1092694" cy="831121"/>
            </a:xfrm>
          </p:grpSpPr>
          <p:cxnSp>
            <p:nvCxnSpPr>
              <p:cNvPr id="73" name="Straight Arrow Connector 72"/>
              <p:cNvCxnSpPr/>
              <p:nvPr/>
            </p:nvCxnSpPr>
            <p:spPr>
              <a:xfrm>
                <a:off x="3987306" y="2952529"/>
                <a:ext cx="10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3987306" y="2121408"/>
                <a:ext cx="0" cy="83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11867924" y="2221390"/>
              <a:ext cx="269521" cy="335300"/>
            </a:xfrm>
            <a:prstGeom prst="rect">
              <a:avLst/>
            </a:prstGeom>
            <a:noFill/>
          </p:spPr>
          <p:txBody>
            <a:bodyPr wrap="none" rtlCol="0">
              <a:spAutoFit/>
            </a:bodyPr>
            <a:lstStyle/>
            <a:p>
              <a:r>
                <a:rPr lang="en-US" dirty="0" smtClean="0">
                  <a:latin typeface="Cambria" panose="02040503050406030204" pitchFamily="18" charset="0"/>
                </a:rPr>
                <a:t>x</a:t>
              </a:r>
              <a:endParaRPr lang="en-US" dirty="0">
                <a:latin typeface="Cambria" panose="02040503050406030204" pitchFamily="18" charset="0"/>
              </a:endParaRPr>
            </a:p>
          </p:txBody>
        </p:sp>
        <p:sp>
          <p:nvSpPr>
            <p:cNvPr id="72" name="TextBox 71"/>
            <p:cNvSpPr txBox="1"/>
            <p:nvPr/>
          </p:nvSpPr>
          <p:spPr>
            <a:xfrm>
              <a:off x="11049512" y="2868816"/>
              <a:ext cx="288862" cy="369332"/>
            </a:xfrm>
            <a:prstGeom prst="rect">
              <a:avLst/>
            </a:prstGeom>
            <a:noFill/>
          </p:spPr>
          <p:txBody>
            <a:bodyPr wrap="none" rtlCol="0">
              <a:spAutoFit/>
            </a:bodyPr>
            <a:lstStyle/>
            <a:p>
              <a:r>
                <a:rPr lang="en-US" dirty="0" smtClean="0">
                  <a:latin typeface="Cambria" panose="02040503050406030204" pitchFamily="18" charset="0"/>
                </a:rPr>
                <a:t>z</a:t>
              </a:r>
              <a:endParaRPr lang="en-US" dirty="0">
                <a:latin typeface="Cambria" panose="02040503050406030204" pitchFamily="18" charset="0"/>
              </a:endParaRPr>
            </a:p>
          </p:txBody>
        </p:sp>
      </p:grpSp>
      <p:sp>
        <p:nvSpPr>
          <p:cNvPr id="75" name="TextBox 74"/>
          <p:cNvSpPr txBox="1"/>
          <p:nvPr/>
        </p:nvSpPr>
        <p:spPr>
          <a:xfrm>
            <a:off x="755255" y="1990795"/>
            <a:ext cx="3136884" cy="369332"/>
          </a:xfrm>
          <a:prstGeom prst="rect">
            <a:avLst/>
          </a:prstGeom>
          <a:noFill/>
        </p:spPr>
        <p:txBody>
          <a:bodyPr wrap="none" rtlCol="0">
            <a:spAutoFit/>
          </a:bodyPr>
          <a:lstStyle/>
          <a:p>
            <a:r>
              <a:rPr lang="en-US" dirty="0">
                <a:latin typeface="Cambria" panose="02040503050406030204" pitchFamily="18" charset="0"/>
              </a:rPr>
              <a:t>Vertical Plane (Load Diagram)</a:t>
            </a:r>
            <a:endParaRPr lang="en-US" dirty="0"/>
          </a:p>
        </p:txBody>
      </p:sp>
      <p:sp>
        <p:nvSpPr>
          <p:cNvPr id="76" name="TextBox 75"/>
          <p:cNvSpPr txBox="1"/>
          <p:nvPr/>
        </p:nvSpPr>
        <p:spPr>
          <a:xfrm>
            <a:off x="7137703" y="1987611"/>
            <a:ext cx="3434786" cy="369332"/>
          </a:xfrm>
          <a:prstGeom prst="rect">
            <a:avLst/>
          </a:prstGeom>
          <a:noFill/>
        </p:spPr>
        <p:txBody>
          <a:bodyPr wrap="none" rtlCol="0">
            <a:spAutoFit/>
          </a:bodyPr>
          <a:lstStyle/>
          <a:p>
            <a:r>
              <a:rPr lang="en-US" dirty="0" smtClean="0">
                <a:latin typeface="Cambria" panose="02040503050406030204" pitchFamily="18" charset="0"/>
              </a:rPr>
              <a:t>Horizontal Plane </a:t>
            </a:r>
            <a:r>
              <a:rPr lang="en-US" dirty="0">
                <a:latin typeface="Cambria" panose="02040503050406030204" pitchFamily="18" charset="0"/>
              </a:rPr>
              <a:t>(Load Diagram)</a:t>
            </a:r>
            <a:endParaRPr lang="en-US" dirty="0"/>
          </a:p>
        </p:txBody>
      </p:sp>
      <p:sp>
        <p:nvSpPr>
          <p:cNvPr id="77" name="TextBox 76"/>
          <p:cNvSpPr txBox="1"/>
          <p:nvPr/>
        </p:nvSpPr>
        <p:spPr>
          <a:xfrm>
            <a:off x="-1" y="5560347"/>
            <a:ext cx="5674659" cy="923330"/>
          </a:xfrm>
          <a:prstGeom prst="rect">
            <a:avLst/>
          </a:prstGeom>
          <a:noFill/>
        </p:spPr>
        <p:txBody>
          <a:bodyPr wrap="square" rtlCol="0">
            <a:spAutoFit/>
          </a:bodyPr>
          <a:lstStyle/>
          <a:p>
            <a:r>
              <a:rPr lang="en-US" b="1" dirty="0" smtClean="0">
                <a:latin typeface="Cambria" panose="02040503050406030204" pitchFamily="18" charset="0"/>
              </a:rPr>
              <a:t>Bending Moment Equation</a:t>
            </a:r>
            <a:endParaRPr lang="en-US" dirty="0" smtClean="0">
              <a:latin typeface="Cambria" panose="02040503050406030204" pitchFamily="18" charset="0"/>
            </a:endParaRPr>
          </a:p>
          <a:p>
            <a:endParaRPr lang="en-US" b="1" dirty="0">
              <a:latin typeface="Cambria" panose="02040503050406030204" pitchFamily="18" charset="0"/>
            </a:endParaRPr>
          </a:p>
          <a:p>
            <a:r>
              <a:rPr lang="en-US" dirty="0" err="1">
                <a:latin typeface="Cambria" panose="02040503050406030204" pitchFamily="18" charset="0"/>
              </a:rPr>
              <a:t>M</a:t>
            </a:r>
            <a:r>
              <a:rPr lang="en-US" baseline="-25000" dirty="0" err="1">
                <a:latin typeface="Cambria" panose="02040503050406030204" pitchFamily="18" charset="0"/>
              </a:rPr>
              <a:t>v</a:t>
            </a:r>
            <a:r>
              <a:rPr lang="en-US" dirty="0">
                <a:latin typeface="Cambria" panose="02040503050406030204" pitchFamily="18" charset="0"/>
              </a:rPr>
              <a:t>(x) = -1137.83 x - </a:t>
            </a:r>
            <a:r>
              <a:rPr lang="en-US" dirty="0">
                <a:solidFill>
                  <a:srgbClr val="C00000"/>
                </a:solidFill>
                <a:latin typeface="Cambria" panose="02040503050406030204" pitchFamily="18" charset="0"/>
              </a:rPr>
              <a:t>|1609 (x-900)| </a:t>
            </a:r>
            <a:r>
              <a:rPr lang="en-US" dirty="0">
                <a:latin typeface="Cambria" panose="02040503050406030204" pitchFamily="18" charset="0"/>
              </a:rPr>
              <a:t>+ </a:t>
            </a:r>
            <a:r>
              <a:rPr lang="en-US" dirty="0">
                <a:solidFill>
                  <a:srgbClr val="0070C0"/>
                </a:solidFill>
                <a:latin typeface="Cambria" panose="02040503050406030204" pitchFamily="18" charset="0"/>
              </a:rPr>
              <a:t>|6631.5 (x-1800)|	</a:t>
            </a:r>
            <a:endParaRPr lang="en-US" b="1" dirty="0">
              <a:latin typeface="Cambria" panose="02040503050406030204" pitchFamily="18" charset="0"/>
            </a:endParaRPr>
          </a:p>
        </p:txBody>
      </p:sp>
      <p:sp>
        <p:nvSpPr>
          <p:cNvPr id="79" name="TextBox 78"/>
          <p:cNvSpPr txBox="1"/>
          <p:nvPr/>
        </p:nvSpPr>
        <p:spPr>
          <a:xfrm>
            <a:off x="6445164" y="5560347"/>
            <a:ext cx="6589927" cy="923330"/>
          </a:xfrm>
          <a:prstGeom prst="rect">
            <a:avLst/>
          </a:prstGeom>
          <a:noFill/>
        </p:spPr>
        <p:txBody>
          <a:bodyPr wrap="square" rtlCol="0">
            <a:spAutoFit/>
          </a:bodyPr>
          <a:lstStyle/>
          <a:p>
            <a:r>
              <a:rPr lang="en-US" b="1" dirty="0" smtClean="0">
                <a:latin typeface="Cambria" panose="02040503050406030204" pitchFamily="18" charset="0"/>
              </a:rPr>
              <a:t>Bending Moment Equation</a:t>
            </a:r>
            <a:endParaRPr lang="en-US" dirty="0" smtClean="0">
              <a:latin typeface="Cambria" panose="02040503050406030204" pitchFamily="18" charset="0"/>
            </a:endParaRPr>
          </a:p>
          <a:p>
            <a:endParaRPr lang="en-US" dirty="0" smtClean="0">
              <a:latin typeface="Cambria" panose="02040503050406030204" pitchFamily="18" charset="0"/>
            </a:endParaRPr>
          </a:p>
          <a:p>
            <a:r>
              <a:rPr lang="en-US" dirty="0" err="1" smtClean="0">
                <a:latin typeface="Cambria" panose="02040503050406030204" pitchFamily="18" charset="0"/>
              </a:rPr>
              <a:t>M</a:t>
            </a:r>
            <a:r>
              <a:rPr lang="en-US" baseline="-25000" dirty="0" err="1" smtClean="0">
                <a:latin typeface="Cambria" panose="02040503050406030204" pitchFamily="18" charset="0"/>
              </a:rPr>
              <a:t>h</a:t>
            </a:r>
            <a:r>
              <a:rPr lang="en-US" dirty="0" smtClean="0">
                <a:latin typeface="Cambria" panose="02040503050406030204" pitchFamily="18" charset="0"/>
              </a:rPr>
              <a:t>(x</a:t>
            </a:r>
            <a:r>
              <a:rPr lang="en-US" dirty="0">
                <a:latin typeface="Cambria" panose="02040503050406030204" pitchFamily="18" charset="0"/>
              </a:rPr>
              <a:t>) = 2142.78 x – </a:t>
            </a:r>
            <a:r>
              <a:rPr lang="en-US" dirty="0">
                <a:solidFill>
                  <a:srgbClr val="C00000"/>
                </a:solidFill>
                <a:latin typeface="Cambria" panose="02040503050406030204" pitchFamily="18" charset="0"/>
              </a:rPr>
              <a:t>|4421 (x-900)|</a:t>
            </a:r>
            <a:r>
              <a:rPr lang="en-US" dirty="0">
                <a:latin typeface="Cambria" panose="02040503050406030204" pitchFamily="18" charset="0"/>
              </a:rPr>
              <a:t> + </a:t>
            </a:r>
            <a:r>
              <a:rPr lang="en-US" dirty="0">
                <a:solidFill>
                  <a:srgbClr val="0070C0"/>
                </a:solidFill>
                <a:latin typeface="Cambria" panose="02040503050406030204" pitchFamily="18" charset="0"/>
              </a:rPr>
              <a:t>|2413.67 (x-1800</a:t>
            </a:r>
            <a:r>
              <a:rPr lang="en-US" dirty="0" smtClean="0">
                <a:solidFill>
                  <a:srgbClr val="0070C0"/>
                </a:solidFill>
                <a:latin typeface="Cambria" panose="02040503050406030204" pitchFamily="18" charset="0"/>
              </a:rPr>
              <a:t>)|</a:t>
            </a:r>
            <a:endParaRPr lang="en-US" b="1" dirty="0">
              <a:latin typeface="Cambria" panose="02040503050406030204" pitchFamily="18" charset="0"/>
            </a:endParaRPr>
          </a:p>
        </p:txBody>
      </p:sp>
    </p:spTree>
    <p:extLst>
      <p:ext uri="{BB962C8B-B14F-4D97-AF65-F5344CB8AC3E}">
        <p14:creationId xmlns:p14="http://schemas.microsoft.com/office/powerpoint/2010/main" val="851466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down)">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wipe(down)">
                                      <p:cBhvr>
                                        <p:cTn id="12" dur="500"/>
                                        <p:tgtEl>
                                          <p:spTgt spid="63"/>
                                        </p:tgtEl>
                                      </p:cBhvr>
                                    </p:animEffect>
                                  </p:childTnLst>
                                </p:cTn>
                              </p:par>
                              <p:par>
                                <p:cTn id="13" presetID="2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wipe(down)">
                                      <p:cBhvr>
                                        <p:cTn id="20" dur="500"/>
                                        <p:tgtEl>
                                          <p:spTgt spid="7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9"/>
                                        </p:tgtEl>
                                        <p:attrNameLst>
                                          <p:attrName>style.visibility</p:attrName>
                                        </p:attrNameLst>
                                      </p:cBhvr>
                                      <p:to>
                                        <p:strVal val="visible"/>
                                      </p:to>
                                    </p:set>
                                    <p:animEffect transition="in" filter="wipe(down)">
                                      <p:cBhvr>
                                        <p:cTn id="25" dur="500"/>
                                        <p:tgtEl>
                                          <p:spTgt spid="69"/>
                                        </p:tgtEl>
                                      </p:cBhvr>
                                    </p:animEffect>
                                  </p:childTnLst>
                                </p:cTn>
                              </p:par>
                              <p:par>
                                <p:cTn id="26" presetID="22" presetClass="entr" presetSubtype="4"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wipe(down)">
                                      <p:cBhvr>
                                        <p:cTn id="33" dur="500"/>
                                        <p:tgtEl>
                                          <p:spTgt spid="7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79"/>
                                        </p:tgtEl>
                                        <p:attrNameLst>
                                          <p:attrName>style.visibility</p:attrName>
                                        </p:attrNameLst>
                                      </p:cBhvr>
                                      <p:to>
                                        <p:strVal val="visible"/>
                                      </p:to>
                                    </p:set>
                                    <p:animEffect transition="in" filter="wipe(down)">
                                      <p:cBhvr>
                                        <p:cTn id="38"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P spid="77" grpId="0"/>
      <p:bldP spid="79"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Load, B.M. and Torsional Diagram (vertical and horizontal plane)</a:t>
            </a:r>
            <a:endParaRPr lang="en-US" sz="3600" dirty="0"/>
          </a:p>
        </p:txBody>
      </p:sp>
      <p:sp>
        <p:nvSpPr>
          <p:cNvPr id="6" name="Slide Number Placeholder 5"/>
          <p:cNvSpPr>
            <a:spLocks noGrp="1"/>
          </p:cNvSpPr>
          <p:nvPr>
            <p:ph type="sldNum" sz="quarter" idx="12"/>
          </p:nvPr>
        </p:nvSpPr>
        <p:spPr/>
        <p:txBody>
          <a:bodyPr/>
          <a:lstStyle/>
          <a:p>
            <a:fld id="{5A051228-77DD-4201-A999-04B140BD5692}" type="slidenum">
              <a:rPr lang="en-US" smtClean="0"/>
              <a:t>8</a:t>
            </a:fld>
            <a:endParaRPr lang="en-US"/>
          </a:p>
        </p:txBody>
      </p:sp>
      <p:sp>
        <p:nvSpPr>
          <p:cNvPr id="3" name="Content Placeholder 2"/>
          <p:cNvSpPr>
            <a:spLocks noGrp="1"/>
          </p:cNvSpPr>
          <p:nvPr>
            <p:ph idx="1"/>
          </p:nvPr>
        </p:nvSpPr>
        <p:spPr>
          <a:xfrm>
            <a:off x="0" y="2121408"/>
            <a:ext cx="12192000" cy="4736592"/>
          </a:xfrm>
        </p:spPr>
        <p:txBody>
          <a:bodyPr>
            <a:normAutofit/>
          </a:bodyPr>
          <a:lstStyle/>
          <a:p>
            <a:pPr marL="0" indent="0">
              <a:lnSpc>
                <a:spcPct val="150000"/>
              </a:lnSpc>
              <a:buNone/>
            </a:pPr>
            <a:endParaRPr lang="en-US" dirty="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endParaRPr lang="en-US" sz="1800" dirty="0" smtClean="0">
              <a:solidFill>
                <a:srgbClr val="0070C0"/>
              </a:solidFill>
              <a:latin typeface="Cambria" panose="02040503050406030204" pitchFamily="18" charset="0"/>
            </a:endParaRPr>
          </a:p>
          <a:p>
            <a:pPr marL="0" indent="0">
              <a:lnSpc>
                <a:spcPct val="150000"/>
              </a:lnSpc>
              <a:buNone/>
            </a:pPr>
            <a:endParaRPr lang="en-US" sz="1800" i="1" dirty="0" smtClean="0">
              <a:latin typeface="Cambria" panose="02040503050406030204" pitchFamily="18" charset="0"/>
            </a:endParaRPr>
          </a:p>
          <a:p>
            <a:pPr marL="0" indent="0" algn="ctr">
              <a:lnSpc>
                <a:spcPct val="150000"/>
              </a:lnSpc>
              <a:buNone/>
            </a:pPr>
            <a:r>
              <a:rPr lang="en-US" sz="1800" b="1" dirty="0" smtClean="0">
                <a:latin typeface="Cambria" panose="02040503050406030204" pitchFamily="18" charset="0"/>
              </a:rPr>
              <a:t>Bending Moment is maximum at C, i.e. </a:t>
            </a:r>
            <a:r>
              <a:rPr lang="en-US" sz="1800" b="1" dirty="0" err="1" smtClean="0">
                <a:latin typeface="Cambria" panose="02040503050406030204" pitchFamily="18" charset="0"/>
              </a:rPr>
              <a:t>M</a:t>
            </a:r>
            <a:r>
              <a:rPr lang="en-US" sz="1800" b="1" baseline="-25000" dirty="0" err="1" smtClean="0">
                <a:latin typeface="Cambria" panose="02040503050406030204" pitchFamily="18" charset="0"/>
              </a:rPr>
              <a:t>c</a:t>
            </a:r>
            <a:r>
              <a:rPr lang="en-US" sz="1800" b="1" dirty="0" smtClean="0">
                <a:latin typeface="Cambria" panose="02040503050406030204" pitchFamily="18" charset="0"/>
              </a:rPr>
              <a:t> (Resultant) = 3498318.327 N.mm</a:t>
            </a:r>
            <a:endParaRPr lang="en-US" sz="1800" b="1" dirty="0">
              <a:latin typeface="Cambria" panose="02040503050406030204" pitchFamily="18" charset="0"/>
            </a:endParaRPr>
          </a:p>
        </p:txBody>
      </p:sp>
      <p:grpSp>
        <p:nvGrpSpPr>
          <p:cNvPr id="63" name="Group 62"/>
          <p:cNvGrpSpPr/>
          <p:nvPr/>
        </p:nvGrpSpPr>
        <p:grpSpPr>
          <a:xfrm>
            <a:off x="3839440" y="1661009"/>
            <a:ext cx="1122458" cy="1024054"/>
            <a:chOff x="3839439" y="1973929"/>
            <a:chExt cx="1236383" cy="1127991"/>
          </a:xfrm>
        </p:grpSpPr>
        <p:grpSp>
          <p:nvGrpSpPr>
            <p:cNvPr id="64" name="Group 63"/>
            <p:cNvGrpSpPr/>
            <p:nvPr/>
          </p:nvGrpSpPr>
          <p:grpSpPr>
            <a:xfrm>
              <a:off x="3987306" y="2329511"/>
              <a:ext cx="819096" cy="623018"/>
              <a:chOff x="3987306" y="2121408"/>
              <a:chExt cx="1092694" cy="831121"/>
            </a:xfrm>
          </p:grpSpPr>
          <p:cxnSp>
            <p:nvCxnSpPr>
              <p:cNvPr id="67" name="Straight Arrow Connector 66"/>
              <p:cNvCxnSpPr/>
              <p:nvPr/>
            </p:nvCxnSpPr>
            <p:spPr>
              <a:xfrm>
                <a:off x="3987306" y="2952529"/>
                <a:ext cx="10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3987306" y="2121408"/>
                <a:ext cx="0" cy="83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5" name="TextBox 64"/>
            <p:cNvSpPr txBox="1"/>
            <p:nvPr/>
          </p:nvSpPr>
          <p:spPr>
            <a:xfrm>
              <a:off x="4778946" y="2732588"/>
              <a:ext cx="296876" cy="369332"/>
            </a:xfrm>
            <a:prstGeom prst="rect">
              <a:avLst/>
            </a:prstGeom>
            <a:noFill/>
          </p:spPr>
          <p:txBody>
            <a:bodyPr wrap="none" rtlCol="0">
              <a:spAutoFit/>
            </a:bodyPr>
            <a:lstStyle/>
            <a:p>
              <a:r>
                <a:rPr lang="en-US" dirty="0" smtClean="0">
                  <a:latin typeface="Cambria" panose="02040503050406030204" pitchFamily="18" charset="0"/>
                </a:rPr>
                <a:t>x</a:t>
              </a:r>
              <a:endParaRPr lang="en-US" dirty="0">
                <a:latin typeface="Cambria" panose="02040503050406030204" pitchFamily="18" charset="0"/>
              </a:endParaRPr>
            </a:p>
          </p:txBody>
        </p:sp>
        <p:sp>
          <p:nvSpPr>
            <p:cNvPr id="66" name="TextBox 65"/>
            <p:cNvSpPr txBox="1"/>
            <p:nvPr/>
          </p:nvSpPr>
          <p:spPr>
            <a:xfrm>
              <a:off x="3839439" y="1973929"/>
              <a:ext cx="301687" cy="369332"/>
            </a:xfrm>
            <a:prstGeom prst="rect">
              <a:avLst/>
            </a:prstGeom>
            <a:noFill/>
          </p:spPr>
          <p:txBody>
            <a:bodyPr wrap="none" rtlCol="0">
              <a:spAutoFit/>
            </a:bodyPr>
            <a:lstStyle/>
            <a:p>
              <a:r>
                <a:rPr lang="en-US" dirty="0">
                  <a:latin typeface="Cambria" panose="02040503050406030204" pitchFamily="18" charset="0"/>
                </a:rPr>
                <a:t>y</a:t>
              </a:r>
            </a:p>
          </p:txBody>
        </p:sp>
      </p:grpSp>
      <p:grpSp>
        <p:nvGrpSpPr>
          <p:cNvPr id="69" name="Group 68"/>
          <p:cNvGrpSpPr/>
          <p:nvPr/>
        </p:nvGrpSpPr>
        <p:grpSpPr>
          <a:xfrm>
            <a:off x="10991456" y="1644879"/>
            <a:ext cx="1087933" cy="1016758"/>
            <a:chOff x="11049512" y="2221390"/>
            <a:chExt cx="1087933" cy="1016758"/>
          </a:xfrm>
        </p:grpSpPr>
        <p:grpSp>
          <p:nvGrpSpPr>
            <p:cNvPr id="70" name="Group 69"/>
            <p:cNvGrpSpPr/>
            <p:nvPr/>
          </p:nvGrpSpPr>
          <p:grpSpPr>
            <a:xfrm flipV="1">
              <a:off x="11174607" y="2418865"/>
              <a:ext cx="743621" cy="565611"/>
              <a:chOff x="3987306" y="2121408"/>
              <a:chExt cx="1092694" cy="831121"/>
            </a:xfrm>
          </p:grpSpPr>
          <p:cxnSp>
            <p:nvCxnSpPr>
              <p:cNvPr id="73" name="Straight Arrow Connector 72"/>
              <p:cNvCxnSpPr/>
              <p:nvPr/>
            </p:nvCxnSpPr>
            <p:spPr>
              <a:xfrm>
                <a:off x="3987306" y="2952529"/>
                <a:ext cx="10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3987306" y="2121408"/>
                <a:ext cx="0" cy="83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11867924" y="2221390"/>
              <a:ext cx="269521" cy="335300"/>
            </a:xfrm>
            <a:prstGeom prst="rect">
              <a:avLst/>
            </a:prstGeom>
            <a:noFill/>
          </p:spPr>
          <p:txBody>
            <a:bodyPr wrap="none" rtlCol="0">
              <a:spAutoFit/>
            </a:bodyPr>
            <a:lstStyle/>
            <a:p>
              <a:r>
                <a:rPr lang="en-US" dirty="0" smtClean="0">
                  <a:latin typeface="Cambria" panose="02040503050406030204" pitchFamily="18" charset="0"/>
                </a:rPr>
                <a:t>x</a:t>
              </a:r>
              <a:endParaRPr lang="en-US" dirty="0">
                <a:latin typeface="Cambria" panose="02040503050406030204" pitchFamily="18" charset="0"/>
              </a:endParaRPr>
            </a:p>
          </p:txBody>
        </p:sp>
        <p:sp>
          <p:nvSpPr>
            <p:cNvPr id="72" name="TextBox 71"/>
            <p:cNvSpPr txBox="1"/>
            <p:nvPr/>
          </p:nvSpPr>
          <p:spPr>
            <a:xfrm>
              <a:off x="11049512" y="2868816"/>
              <a:ext cx="288862" cy="369332"/>
            </a:xfrm>
            <a:prstGeom prst="rect">
              <a:avLst/>
            </a:prstGeom>
            <a:noFill/>
          </p:spPr>
          <p:txBody>
            <a:bodyPr wrap="none" rtlCol="0">
              <a:spAutoFit/>
            </a:bodyPr>
            <a:lstStyle/>
            <a:p>
              <a:r>
                <a:rPr lang="en-US" dirty="0" smtClean="0">
                  <a:latin typeface="Cambria" panose="02040503050406030204" pitchFamily="18" charset="0"/>
                </a:rPr>
                <a:t>z</a:t>
              </a:r>
              <a:endParaRPr lang="en-US" dirty="0">
                <a:latin typeface="Cambria" panose="02040503050406030204" pitchFamily="18" charset="0"/>
              </a:endParaRPr>
            </a:p>
          </p:txBody>
        </p:sp>
      </p:grpSp>
      <p:grpSp>
        <p:nvGrpSpPr>
          <p:cNvPr id="109" name="Group 108"/>
          <p:cNvGrpSpPr/>
          <p:nvPr/>
        </p:nvGrpSpPr>
        <p:grpSpPr>
          <a:xfrm>
            <a:off x="156684" y="2691160"/>
            <a:ext cx="4332498" cy="1700773"/>
            <a:chOff x="156684" y="2691160"/>
            <a:chExt cx="4332498" cy="1700773"/>
          </a:xfrm>
        </p:grpSpPr>
        <p:grpSp>
          <p:nvGrpSpPr>
            <p:cNvPr id="60" name="Group 59"/>
            <p:cNvGrpSpPr/>
            <p:nvPr/>
          </p:nvGrpSpPr>
          <p:grpSpPr>
            <a:xfrm>
              <a:off x="156684" y="2691160"/>
              <a:ext cx="4332498" cy="1700773"/>
              <a:chOff x="156684" y="3373329"/>
              <a:chExt cx="4332498" cy="1700773"/>
            </a:xfrm>
          </p:grpSpPr>
          <p:cxnSp>
            <p:nvCxnSpPr>
              <p:cNvPr id="7" name="Straight Connector 6"/>
              <p:cNvCxnSpPr/>
              <p:nvPr/>
            </p:nvCxnSpPr>
            <p:spPr>
              <a:xfrm>
                <a:off x="412182" y="3636296"/>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56684" y="3373329"/>
                <a:ext cx="280846" cy="276999"/>
              </a:xfrm>
              <a:prstGeom prst="rect">
                <a:avLst/>
              </a:prstGeom>
              <a:noFill/>
            </p:spPr>
            <p:txBody>
              <a:bodyPr wrap="none" rtlCol="0">
                <a:spAutoFit/>
              </a:bodyPr>
              <a:lstStyle/>
              <a:p>
                <a:r>
                  <a:rPr lang="en-US" sz="1200" dirty="0" smtClean="0">
                    <a:latin typeface="Cambria" panose="02040503050406030204" pitchFamily="18" charset="0"/>
                  </a:rPr>
                  <a:t>A</a:t>
                </a:r>
                <a:endParaRPr lang="en-US" sz="1200" dirty="0">
                  <a:latin typeface="Cambria" panose="02040503050406030204" pitchFamily="18" charset="0"/>
                </a:endParaRPr>
              </a:p>
            </p:txBody>
          </p:sp>
          <p:sp>
            <p:nvSpPr>
              <p:cNvPr id="14" name="TextBox 13"/>
              <p:cNvSpPr txBox="1"/>
              <p:nvPr/>
            </p:nvSpPr>
            <p:spPr>
              <a:xfrm>
                <a:off x="1481174" y="3375044"/>
                <a:ext cx="279244" cy="276999"/>
              </a:xfrm>
              <a:prstGeom prst="rect">
                <a:avLst/>
              </a:prstGeom>
              <a:noFill/>
            </p:spPr>
            <p:txBody>
              <a:bodyPr wrap="none" rtlCol="0">
                <a:spAutoFit/>
              </a:bodyPr>
              <a:lstStyle/>
              <a:p>
                <a:r>
                  <a:rPr lang="en-US" sz="1200" dirty="0" smtClean="0">
                    <a:latin typeface="Cambria" panose="02040503050406030204" pitchFamily="18" charset="0"/>
                  </a:rPr>
                  <a:t>B</a:t>
                </a:r>
                <a:endParaRPr lang="en-US" sz="1200" dirty="0">
                  <a:latin typeface="Cambria" panose="02040503050406030204" pitchFamily="18" charset="0"/>
                </a:endParaRPr>
              </a:p>
            </p:txBody>
          </p:sp>
          <p:sp>
            <p:nvSpPr>
              <p:cNvPr id="15" name="TextBox 14"/>
              <p:cNvSpPr txBox="1"/>
              <p:nvPr/>
            </p:nvSpPr>
            <p:spPr>
              <a:xfrm>
                <a:off x="3093651" y="3379923"/>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16" name="TextBox 15"/>
              <p:cNvSpPr txBox="1"/>
              <p:nvPr/>
            </p:nvSpPr>
            <p:spPr>
              <a:xfrm>
                <a:off x="4201924" y="3378368"/>
                <a:ext cx="287258" cy="276999"/>
              </a:xfrm>
              <a:prstGeom prst="rect">
                <a:avLst/>
              </a:prstGeom>
              <a:noFill/>
            </p:spPr>
            <p:txBody>
              <a:bodyPr wrap="none" rtlCol="0">
                <a:spAutoFit/>
              </a:bodyPr>
              <a:lstStyle/>
              <a:p>
                <a:r>
                  <a:rPr lang="en-US" sz="1200" dirty="0">
                    <a:latin typeface="Cambria" panose="02040503050406030204" pitchFamily="18" charset="0"/>
                  </a:rPr>
                  <a:t>D</a:t>
                </a:r>
              </a:p>
            </p:txBody>
          </p:sp>
          <p:sp>
            <p:nvSpPr>
              <p:cNvPr id="26" name="TextBox 25"/>
              <p:cNvSpPr txBox="1"/>
              <p:nvPr/>
            </p:nvSpPr>
            <p:spPr>
              <a:xfrm>
                <a:off x="1080566" y="4012166"/>
                <a:ext cx="824265" cy="276999"/>
              </a:xfrm>
              <a:prstGeom prst="rect">
                <a:avLst/>
              </a:prstGeom>
              <a:noFill/>
            </p:spPr>
            <p:txBody>
              <a:bodyPr wrap="none" rtlCol="0">
                <a:spAutoFit/>
              </a:bodyPr>
              <a:lstStyle/>
              <a:p>
                <a:r>
                  <a:rPr lang="en-US" sz="1200" b="1" dirty="0" smtClean="0">
                    <a:latin typeface="Cambria" panose="02040503050406030204" pitchFamily="18" charset="0"/>
                  </a:rPr>
                  <a:t>1024047</a:t>
                </a:r>
                <a:endParaRPr lang="en-US" sz="1200" b="1" dirty="0">
                  <a:latin typeface="Cambria" panose="02040503050406030204" pitchFamily="18" charset="0"/>
                </a:endParaRPr>
              </a:p>
            </p:txBody>
          </p:sp>
          <p:cxnSp>
            <p:nvCxnSpPr>
              <p:cNvPr id="20" name="Straight Connector 19"/>
              <p:cNvCxnSpPr/>
              <p:nvPr/>
            </p:nvCxnSpPr>
            <p:spPr>
              <a:xfrm>
                <a:off x="412182" y="3636296"/>
                <a:ext cx="1184389" cy="282972"/>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596571" y="3924307"/>
                <a:ext cx="1632694" cy="845364"/>
              </a:xfrm>
              <a:prstGeom prst="line">
                <a:avLst/>
              </a:prstGeom>
              <a:ln w="127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3243779" y="3637529"/>
                <a:ext cx="1196160" cy="1117628"/>
              </a:xfrm>
              <a:prstGeom prst="line">
                <a:avLst/>
              </a:prstGeom>
              <a:ln w="127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831646" y="4797103"/>
                <a:ext cx="824265" cy="276999"/>
              </a:xfrm>
              <a:prstGeom prst="rect">
                <a:avLst/>
              </a:prstGeom>
              <a:noFill/>
            </p:spPr>
            <p:txBody>
              <a:bodyPr wrap="none" rtlCol="0">
                <a:spAutoFit/>
              </a:bodyPr>
              <a:lstStyle/>
              <a:p>
                <a:r>
                  <a:rPr lang="en-US" sz="1200" b="1" dirty="0" smtClean="0">
                    <a:latin typeface="Cambria" panose="02040503050406030204" pitchFamily="18" charset="0"/>
                  </a:rPr>
                  <a:t>3496194</a:t>
                </a:r>
                <a:endParaRPr lang="en-US" sz="1200" b="1" dirty="0">
                  <a:latin typeface="Cambria" panose="02040503050406030204" pitchFamily="18" charset="0"/>
                </a:endParaRPr>
              </a:p>
            </p:txBody>
          </p:sp>
        </p:grpSp>
        <p:cxnSp>
          <p:nvCxnSpPr>
            <p:cNvPr id="95" name="Straight Connector 94"/>
            <p:cNvCxnSpPr/>
            <p:nvPr/>
          </p:nvCxnSpPr>
          <p:spPr>
            <a:xfrm>
              <a:off x="1591768" y="2974753"/>
              <a:ext cx="0" cy="26234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3224461" y="3018295"/>
              <a:ext cx="0" cy="10184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6803389" y="2773408"/>
            <a:ext cx="4332498" cy="1611274"/>
            <a:chOff x="6803389" y="2773408"/>
            <a:chExt cx="4332498" cy="1611274"/>
          </a:xfrm>
        </p:grpSpPr>
        <p:sp>
          <p:nvSpPr>
            <p:cNvPr id="92" name="TextBox 91"/>
            <p:cNvSpPr txBox="1"/>
            <p:nvPr/>
          </p:nvSpPr>
          <p:spPr>
            <a:xfrm>
              <a:off x="9478351" y="4107683"/>
              <a:ext cx="732893" cy="276999"/>
            </a:xfrm>
            <a:prstGeom prst="rect">
              <a:avLst/>
            </a:prstGeom>
            <a:noFill/>
          </p:spPr>
          <p:txBody>
            <a:bodyPr wrap="none" rtlCol="0">
              <a:spAutoFit/>
            </a:bodyPr>
            <a:lstStyle/>
            <a:p>
              <a:r>
                <a:rPr lang="en-US" sz="1200" b="1" dirty="0" smtClean="0">
                  <a:latin typeface="Cambria" panose="02040503050406030204" pitchFamily="18" charset="0"/>
                </a:rPr>
                <a:t>121896</a:t>
              </a:r>
              <a:endParaRPr lang="en-US" sz="1200" b="1" dirty="0">
                <a:latin typeface="Cambria" panose="02040503050406030204" pitchFamily="18" charset="0"/>
              </a:endParaRPr>
            </a:p>
          </p:txBody>
        </p:sp>
        <p:grpSp>
          <p:nvGrpSpPr>
            <p:cNvPr id="108" name="Group 107"/>
            <p:cNvGrpSpPr/>
            <p:nvPr/>
          </p:nvGrpSpPr>
          <p:grpSpPr>
            <a:xfrm>
              <a:off x="6803389" y="2773408"/>
              <a:ext cx="4332498" cy="1311334"/>
              <a:chOff x="6803389" y="2773408"/>
              <a:chExt cx="4332498" cy="1311334"/>
            </a:xfrm>
          </p:grpSpPr>
          <p:cxnSp>
            <p:nvCxnSpPr>
              <p:cNvPr id="101" name="Straight Connector 100"/>
              <p:cNvCxnSpPr/>
              <p:nvPr/>
            </p:nvCxnSpPr>
            <p:spPr>
              <a:xfrm>
                <a:off x="9864640" y="3920583"/>
                <a:ext cx="0" cy="164159"/>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6803389" y="2773408"/>
                <a:ext cx="4332498" cy="1299580"/>
                <a:chOff x="6803389" y="2773408"/>
                <a:chExt cx="4332498" cy="1299580"/>
              </a:xfrm>
            </p:grpSpPr>
            <p:cxnSp>
              <p:nvCxnSpPr>
                <p:cNvPr id="77" name="Straight Connector 76"/>
                <p:cNvCxnSpPr/>
                <p:nvPr/>
              </p:nvCxnSpPr>
              <p:spPr>
                <a:xfrm>
                  <a:off x="7058887" y="3918727"/>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803389" y="3655760"/>
                  <a:ext cx="280846" cy="276999"/>
                </a:xfrm>
                <a:prstGeom prst="rect">
                  <a:avLst/>
                </a:prstGeom>
                <a:noFill/>
              </p:spPr>
              <p:txBody>
                <a:bodyPr wrap="none" rtlCol="0">
                  <a:spAutoFit/>
                </a:bodyPr>
                <a:lstStyle/>
                <a:p>
                  <a:r>
                    <a:rPr lang="en-US" sz="1200" dirty="0" smtClean="0">
                      <a:latin typeface="Cambria" panose="02040503050406030204" pitchFamily="18" charset="0"/>
                    </a:rPr>
                    <a:t>A</a:t>
                  </a:r>
                  <a:endParaRPr lang="en-US" sz="1200" dirty="0">
                    <a:latin typeface="Cambria" panose="02040503050406030204" pitchFamily="18" charset="0"/>
                  </a:endParaRPr>
                </a:p>
              </p:txBody>
            </p:sp>
            <p:sp>
              <p:nvSpPr>
                <p:cNvPr id="79" name="TextBox 78"/>
                <p:cNvSpPr txBox="1"/>
                <p:nvPr/>
              </p:nvSpPr>
              <p:spPr>
                <a:xfrm>
                  <a:off x="8127879" y="3657475"/>
                  <a:ext cx="279244" cy="276999"/>
                </a:xfrm>
                <a:prstGeom prst="rect">
                  <a:avLst/>
                </a:prstGeom>
                <a:noFill/>
              </p:spPr>
              <p:txBody>
                <a:bodyPr wrap="none" rtlCol="0">
                  <a:spAutoFit/>
                </a:bodyPr>
                <a:lstStyle/>
                <a:p>
                  <a:r>
                    <a:rPr lang="en-US" sz="1200" dirty="0" smtClean="0">
                      <a:latin typeface="Cambria" panose="02040503050406030204" pitchFamily="18" charset="0"/>
                    </a:rPr>
                    <a:t>B</a:t>
                  </a:r>
                  <a:endParaRPr lang="en-US" sz="1200" dirty="0">
                    <a:latin typeface="Cambria" panose="02040503050406030204" pitchFamily="18" charset="0"/>
                  </a:endParaRPr>
                </a:p>
              </p:txBody>
            </p:sp>
            <p:sp>
              <p:nvSpPr>
                <p:cNvPr id="80" name="TextBox 79"/>
                <p:cNvSpPr txBox="1"/>
                <p:nvPr/>
              </p:nvSpPr>
              <p:spPr>
                <a:xfrm>
                  <a:off x="9740356" y="3662354"/>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81" name="TextBox 80"/>
                <p:cNvSpPr txBox="1"/>
                <p:nvPr/>
              </p:nvSpPr>
              <p:spPr>
                <a:xfrm>
                  <a:off x="10848629" y="3660799"/>
                  <a:ext cx="287258" cy="276999"/>
                </a:xfrm>
                <a:prstGeom prst="rect">
                  <a:avLst/>
                </a:prstGeom>
                <a:noFill/>
              </p:spPr>
              <p:txBody>
                <a:bodyPr wrap="none" rtlCol="0">
                  <a:spAutoFit/>
                </a:bodyPr>
                <a:lstStyle/>
                <a:p>
                  <a:r>
                    <a:rPr lang="en-US" sz="1200" dirty="0">
                      <a:latin typeface="Cambria" panose="02040503050406030204" pitchFamily="18" charset="0"/>
                    </a:rPr>
                    <a:t>D</a:t>
                  </a:r>
                </a:p>
              </p:txBody>
            </p:sp>
            <p:sp>
              <p:nvSpPr>
                <p:cNvPr id="82" name="TextBox 81"/>
                <p:cNvSpPr txBox="1"/>
                <p:nvPr/>
              </p:nvSpPr>
              <p:spPr>
                <a:xfrm>
                  <a:off x="7791627" y="2773408"/>
                  <a:ext cx="824265" cy="276999"/>
                </a:xfrm>
                <a:prstGeom prst="rect">
                  <a:avLst/>
                </a:prstGeom>
                <a:noFill/>
              </p:spPr>
              <p:txBody>
                <a:bodyPr wrap="none" rtlCol="0">
                  <a:spAutoFit/>
                </a:bodyPr>
                <a:lstStyle/>
                <a:p>
                  <a:r>
                    <a:rPr lang="en-US" sz="1200" b="1" dirty="0" smtClean="0">
                      <a:latin typeface="Cambria" panose="02040503050406030204" pitchFamily="18" charset="0"/>
                    </a:rPr>
                    <a:t>1928502</a:t>
                  </a:r>
                  <a:endParaRPr lang="en-US" sz="1200" b="1" dirty="0">
                    <a:latin typeface="Cambria" panose="02040503050406030204" pitchFamily="18" charset="0"/>
                  </a:endParaRPr>
                </a:p>
              </p:txBody>
            </p:sp>
            <p:cxnSp>
              <p:nvCxnSpPr>
                <p:cNvPr id="83" name="Straight Connector 82"/>
                <p:cNvCxnSpPr/>
                <p:nvPr/>
              </p:nvCxnSpPr>
              <p:spPr>
                <a:xfrm flipV="1">
                  <a:off x="7058887" y="3095613"/>
                  <a:ext cx="1144873" cy="823114"/>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8207016" y="3100795"/>
                  <a:ext cx="1668954" cy="972193"/>
                </a:xfrm>
                <a:prstGeom prst="line">
                  <a:avLst/>
                </a:prstGeom>
                <a:ln w="127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9890483" y="3919960"/>
                  <a:ext cx="1196161" cy="146387"/>
                </a:xfrm>
                <a:prstGeom prst="line">
                  <a:avLst/>
                </a:prstGeom>
                <a:ln w="127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99" name="Straight Connector 98"/>
              <p:cNvCxnSpPr/>
              <p:nvPr/>
            </p:nvCxnSpPr>
            <p:spPr>
              <a:xfrm>
                <a:off x="8203759" y="3105926"/>
                <a:ext cx="0" cy="812801"/>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sp>
        <p:nvSpPr>
          <p:cNvPr id="46" name="TextBox 45"/>
          <p:cNvSpPr txBox="1"/>
          <p:nvPr/>
        </p:nvSpPr>
        <p:spPr>
          <a:xfrm>
            <a:off x="755255" y="1990795"/>
            <a:ext cx="2979790" cy="369332"/>
          </a:xfrm>
          <a:prstGeom prst="rect">
            <a:avLst/>
          </a:prstGeom>
          <a:noFill/>
        </p:spPr>
        <p:txBody>
          <a:bodyPr wrap="none" rtlCol="0">
            <a:spAutoFit/>
          </a:bodyPr>
          <a:lstStyle/>
          <a:p>
            <a:r>
              <a:rPr lang="en-US" dirty="0">
                <a:latin typeface="Cambria" panose="02040503050406030204" pitchFamily="18" charset="0"/>
              </a:rPr>
              <a:t>Vertical Plane </a:t>
            </a:r>
            <a:r>
              <a:rPr lang="en-US" dirty="0" smtClean="0">
                <a:latin typeface="Cambria" panose="02040503050406030204" pitchFamily="18" charset="0"/>
              </a:rPr>
              <a:t>(BM </a:t>
            </a:r>
            <a:r>
              <a:rPr lang="en-US" dirty="0">
                <a:latin typeface="Cambria" panose="02040503050406030204" pitchFamily="18" charset="0"/>
              </a:rPr>
              <a:t>Diagram)</a:t>
            </a:r>
            <a:endParaRPr lang="en-US" dirty="0"/>
          </a:p>
        </p:txBody>
      </p:sp>
      <p:sp>
        <p:nvSpPr>
          <p:cNvPr id="47" name="TextBox 46"/>
          <p:cNvSpPr txBox="1"/>
          <p:nvPr/>
        </p:nvSpPr>
        <p:spPr>
          <a:xfrm>
            <a:off x="7137703" y="1987611"/>
            <a:ext cx="3277692" cy="369332"/>
          </a:xfrm>
          <a:prstGeom prst="rect">
            <a:avLst/>
          </a:prstGeom>
          <a:noFill/>
        </p:spPr>
        <p:txBody>
          <a:bodyPr wrap="none" rtlCol="0">
            <a:spAutoFit/>
          </a:bodyPr>
          <a:lstStyle/>
          <a:p>
            <a:r>
              <a:rPr lang="en-US" dirty="0" smtClean="0">
                <a:latin typeface="Cambria" panose="02040503050406030204" pitchFamily="18" charset="0"/>
              </a:rPr>
              <a:t>Horizontal Plane (BM </a:t>
            </a:r>
            <a:r>
              <a:rPr lang="en-US" dirty="0">
                <a:latin typeface="Cambria" panose="02040503050406030204" pitchFamily="18" charset="0"/>
              </a:rPr>
              <a:t>Diagram)</a:t>
            </a:r>
            <a:endParaRPr lang="en-US" dirty="0"/>
          </a:p>
        </p:txBody>
      </p:sp>
      <p:sp>
        <p:nvSpPr>
          <p:cNvPr id="48" name="TextBox 47"/>
          <p:cNvSpPr txBox="1"/>
          <p:nvPr/>
        </p:nvSpPr>
        <p:spPr>
          <a:xfrm>
            <a:off x="-1" y="4793868"/>
            <a:ext cx="5755341" cy="369332"/>
          </a:xfrm>
          <a:prstGeom prst="rect">
            <a:avLst/>
          </a:prstGeom>
          <a:noFill/>
        </p:spPr>
        <p:txBody>
          <a:bodyPr wrap="square" rtlCol="0">
            <a:spAutoFit/>
          </a:bodyPr>
          <a:lstStyle/>
          <a:p>
            <a:r>
              <a:rPr lang="en-US" dirty="0" err="1" smtClean="0">
                <a:latin typeface="Cambria" panose="02040503050406030204" pitchFamily="18" charset="0"/>
              </a:rPr>
              <a:t>M</a:t>
            </a:r>
            <a:r>
              <a:rPr lang="en-US" baseline="-25000" dirty="0" err="1" smtClean="0">
                <a:latin typeface="Cambria" panose="02040503050406030204" pitchFamily="18" charset="0"/>
              </a:rPr>
              <a:t>v</a:t>
            </a:r>
            <a:r>
              <a:rPr lang="en-US" dirty="0" smtClean="0">
                <a:latin typeface="Cambria" panose="02040503050406030204" pitchFamily="18" charset="0"/>
              </a:rPr>
              <a:t>(x</a:t>
            </a:r>
            <a:r>
              <a:rPr lang="en-US" dirty="0">
                <a:latin typeface="Cambria" panose="02040503050406030204" pitchFamily="18" charset="0"/>
              </a:rPr>
              <a:t>) = -1137.83 x - </a:t>
            </a:r>
            <a:r>
              <a:rPr lang="en-US" dirty="0">
                <a:solidFill>
                  <a:srgbClr val="C00000"/>
                </a:solidFill>
                <a:latin typeface="Cambria" panose="02040503050406030204" pitchFamily="18" charset="0"/>
              </a:rPr>
              <a:t>|1609 (x-900)| </a:t>
            </a:r>
            <a:r>
              <a:rPr lang="en-US" dirty="0">
                <a:latin typeface="Cambria" panose="02040503050406030204" pitchFamily="18" charset="0"/>
              </a:rPr>
              <a:t>+ </a:t>
            </a:r>
            <a:r>
              <a:rPr lang="en-US" dirty="0">
                <a:solidFill>
                  <a:srgbClr val="0070C0"/>
                </a:solidFill>
                <a:latin typeface="Cambria" panose="02040503050406030204" pitchFamily="18" charset="0"/>
              </a:rPr>
              <a:t>|6631.5 (x-1800)|	</a:t>
            </a:r>
            <a:endParaRPr lang="en-US" b="1" dirty="0">
              <a:latin typeface="Cambria" panose="02040503050406030204" pitchFamily="18" charset="0"/>
            </a:endParaRPr>
          </a:p>
        </p:txBody>
      </p:sp>
      <p:sp>
        <p:nvSpPr>
          <p:cNvPr id="49" name="TextBox 48"/>
          <p:cNvSpPr txBox="1"/>
          <p:nvPr/>
        </p:nvSpPr>
        <p:spPr>
          <a:xfrm>
            <a:off x="6445165" y="4793868"/>
            <a:ext cx="6683622" cy="369332"/>
          </a:xfrm>
          <a:prstGeom prst="rect">
            <a:avLst/>
          </a:prstGeom>
          <a:noFill/>
        </p:spPr>
        <p:txBody>
          <a:bodyPr wrap="square" rtlCol="0">
            <a:spAutoFit/>
          </a:bodyPr>
          <a:lstStyle/>
          <a:p>
            <a:r>
              <a:rPr lang="en-US" dirty="0" err="1" smtClean="0">
                <a:latin typeface="Cambria" panose="02040503050406030204" pitchFamily="18" charset="0"/>
              </a:rPr>
              <a:t>M</a:t>
            </a:r>
            <a:r>
              <a:rPr lang="en-US" baseline="-25000" dirty="0" err="1" smtClean="0">
                <a:latin typeface="Cambria" panose="02040503050406030204" pitchFamily="18" charset="0"/>
              </a:rPr>
              <a:t>h</a:t>
            </a:r>
            <a:r>
              <a:rPr lang="en-US" dirty="0" smtClean="0">
                <a:latin typeface="Cambria" panose="02040503050406030204" pitchFamily="18" charset="0"/>
              </a:rPr>
              <a:t>(x</a:t>
            </a:r>
            <a:r>
              <a:rPr lang="en-US" dirty="0">
                <a:latin typeface="Cambria" panose="02040503050406030204" pitchFamily="18" charset="0"/>
              </a:rPr>
              <a:t>) = 2142.78 x – </a:t>
            </a:r>
            <a:r>
              <a:rPr lang="en-US" dirty="0">
                <a:solidFill>
                  <a:srgbClr val="C00000"/>
                </a:solidFill>
                <a:latin typeface="Cambria" panose="02040503050406030204" pitchFamily="18" charset="0"/>
              </a:rPr>
              <a:t>|4421 (x-900)|</a:t>
            </a:r>
            <a:r>
              <a:rPr lang="en-US" dirty="0">
                <a:latin typeface="Cambria" panose="02040503050406030204" pitchFamily="18" charset="0"/>
              </a:rPr>
              <a:t> + </a:t>
            </a:r>
            <a:r>
              <a:rPr lang="en-US" dirty="0">
                <a:solidFill>
                  <a:srgbClr val="0070C0"/>
                </a:solidFill>
                <a:latin typeface="Cambria" panose="02040503050406030204" pitchFamily="18" charset="0"/>
              </a:rPr>
              <a:t>|2413.67 (x-1800</a:t>
            </a:r>
            <a:r>
              <a:rPr lang="en-US" dirty="0" smtClean="0">
                <a:solidFill>
                  <a:srgbClr val="0070C0"/>
                </a:solidFill>
                <a:latin typeface="Cambria" panose="02040503050406030204" pitchFamily="18" charset="0"/>
              </a:rPr>
              <a:t>)|</a:t>
            </a:r>
            <a:endParaRPr lang="en-US" b="1" dirty="0">
              <a:latin typeface="Cambria" panose="02040503050406030204" pitchFamily="18" charset="0"/>
            </a:endParaRPr>
          </a:p>
        </p:txBody>
      </p:sp>
    </p:spTree>
    <p:extLst>
      <p:ext uri="{BB962C8B-B14F-4D97-AF65-F5344CB8AC3E}">
        <p14:creationId xmlns:p14="http://schemas.microsoft.com/office/powerpoint/2010/main" val="1509817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down)">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down)">
                                      <p:cBhvr>
                                        <p:cTn id="17" dur="500"/>
                                        <p:tgtEl>
                                          <p:spTgt spid="63"/>
                                        </p:tgtEl>
                                      </p:cBhvr>
                                    </p:animEffect>
                                  </p:childTnLst>
                                </p:cTn>
                              </p:par>
                              <p:par>
                                <p:cTn id="18" presetID="22" presetClass="entr" presetSubtype="4" fill="hold" nodeType="withEffect">
                                  <p:stCondLst>
                                    <p:cond delay="0"/>
                                  </p:stCondLst>
                                  <p:childTnLst>
                                    <p:set>
                                      <p:cBhvr>
                                        <p:cTn id="19" dur="1" fill="hold">
                                          <p:stCondLst>
                                            <p:cond delay="0"/>
                                          </p:stCondLst>
                                        </p:cTn>
                                        <p:tgtEl>
                                          <p:spTgt spid="109"/>
                                        </p:tgtEl>
                                        <p:attrNameLst>
                                          <p:attrName>style.visibility</p:attrName>
                                        </p:attrNameLst>
                                      </p:cBhvr>
                                      <p:to>
                                        <p:strVal val="visible"/>
                                      </p:to>
                                    </p:set>
                                    <p:animEffect transition="in" filter="wipe(down)">
                                      <p:cBhvr>
                                        <p:cTn id="20" dur="500"/>
                                        <p:tgtEl>
                                          <p:spTgt spid="10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down)">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wipe(down)">
                                      <p:cBhvr>
                                        <p:cTn id="30" dur="500"/>
                                        <p:tgtEl>
                                          <p:spTgt spid="4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69"/>
                                        </p:tgtEl>
                                        <p:attrNameLst>
                                          <p:attrName>style.visibility</p:attrName>
                                        </p:attrNameLst>
                                      </p:cBhvr>
                                      <p:to>
                                        <p:strVal val="visible"/>
                                      </p:to>
                                    </p:set>
                                    <p:animEffect transition="in" filter="wipe(down)">
                                      <p:cBhvr>
                                        <p:cTn id="35" dur="500"/>
                                        <p:tgtEl>
                                          <p:spTgt spid="69"/>
                                        </p:tgtEl>
                                      </p:cBhvr>
                                    </p:animEffect>
                                  </p:childTnLst>
                                </p:cTn>
                              </p:par>
                              <p:par>
                                <p:cTn id="36" presetID="22" presetClass="entr" presetSubtype="4" fill="hold" nodeType="withEffect">
                                  <p:stCondLst>
                                    <p:cond delay="0"/>
                                  </p:stCondLst>
                                  <p:childTnLst>
                                    <p:set>
                                      <p:cBhvr>
                                        <p:cTn id="37" dur="1" fill="hold">
                                          <p:stCondLst>
                                            <p:cond delay="0"/>
                                          </p:stCondLst>
                                        </p:cTn>
                                        <p:tgtEl>
                                          <p:spTgt spid="110"/>
                                        </p:tgtEl>
                                        <p:attrNameLst>
                                          <p:attrName>style.visibility</p:attrName>
                                        </p:attrNameLst>
                                      </p:cBhvr>
                                      <p:to>
                                        <p:strVal val="visible"/>
                                      </p:to>
                                    </p:set>
                                    <p:animEffect transition="in" filter="wipe(down)">
                                      <p:cBhvr>
                                        <p:cTn id="38" dur="500"/>
                                        <p:tgtEl>
                                          <p:spTgt spid="1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down)">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2"/>
            <a:ext cx="12192000" cy="1609344"/>
          </a:xfrm>
        </p:spPr>
        <p:txBody>
          <a:bodyPr>
            <a:normAutofit/>
          </a:bodyPr>
          <a:lstStyle/>
          <a:p>
            <a:pPr algn="ctr"/>
            <a:r>
              <a:rPr lang="en-US" sz="3600" dirty="0" smtClean="0"/>
              <a:t>Load, B.M. and Torsional Diagram (vertical and horizontal plane)</a:t>
            </a:r>
            <a:endParaRPr lang="en-US" sz="3600" dirty="0"/>
          </a:p>
        </p:txBody>
      </p:sp>
      <p:sp>
        <p:nvSpPr>
          <p:cNvPr id="6" name="Slide Number Placeholder 5"/>
          <p:cNvSpPr>
            <a:spLocks noGrp="1"/>
          </p:cNvSpPr>
          <p:nvPr>
            <p:ph type="sldNum" sz="quarter" idx="12"/>
          </p:nvPr>
        </p:nvSpPr>
        <p:spPr/>
        <p:txBody>
          <a:bodyPr/>
          <a:lstStyle/>
          <a:p>
            <a:fld id="{5A051228-77DD-4201-A999-04B140BD5692}" type="slidenum">
              <a:rPr lang="en-US" smtClean="0"/>
              <a:t>9</a:t>
            </a:fld>
            <a:endParaRPr lang="en-US"/>
          </a:p>
        </p:txBody>
      </p:sp>
      <p:sp>
        <p:nvSpPr>
          <p:cNvPr id="3" name="Content Placeholder 2"/>
          <p:cNvSpPr>
            <a:spLocks noGrp="1"/>
          </p:cNvSpPr>
          <p:nvPr>
            <p:ph idx="1"/>
          </p:nvPr>
        </p:nvSpPr>
        <p:spPr>
          <a:xfrm>
            <a:off x="0" y="2121408"/>
            <a:ext cx="12192000" cy="4736592"/>
          </a:xfrm>
        </p:spPr>
        <p:txBody>
          <a:bodyPr>
            <a:normAutofit/>
          </a:bodyPr>
          <a:lstStyle/>
          <a:p>
            <a:pPr marL="0" indent="0" algn="ctr">
              <a:lnSpc>
                <a:spcPct val="150000"/>
              </a:lnSpc>
              <a:buNone/>
            </a:pPr>
            <a:r>
              <a:rPr lang="en-US" dirty="0" smtClean="0">
                <a:latin typeface="Cambria" panose="02040503050406030204" pitchFamily="18" charset="0"/>
              </a:rPr>
              <a:t>Torsional Moment Diagram</a:t>
            </a:r>
          </a:p>
          <a:p>
            <a:pPr marL="0" indent="0" algn="ctr">
              <a:lnSpc>
                <a:spcPct val="150000"/>
              </a:lnSpc>
              <a:buNone/>
            </a:pPr>
            <a:endParaRPr lang="en-US" dirty="0">
              <a:latin typeface="Cambria" panose="02040503050406030204" pitchFamily="18" charset="0"/>
            </a:endParaRPr>
          </a:p>
          <a:p>
            <a:pPr marL="0" indent="0" algn="ctr">
              <a:lnSpc>
                <a:spcPct val="150000"/>
              </a:lnSpc>
              <a:buNone/>
            </a:pPr>
            <a:endParaRPr lang="en-US" dirty="0" smtClean="0">
              <a:latin typeface="Cambria" panose="02040503050406030204" pitchFamily="18" charset="0"/>
            </a:endParaRPr>
          </a:p>
          <a:p>
            <a:pPr marL="0" indent="0" algn="ctr">
              <a:lnSpc>
                <a:spcPct val="150000"/>
              </a:lnSpc>
              <a:buNone/>
            </a:pPr>
            <a:endParaRPr lang="en-US" dirty="0">
              <a:latin typeface="Cambria" panose="02040503050406030204" pitchFamily="18" charset="0"/>
            </a:endParaRPr>
          </a:p>
          <a:p>
            <a:pPr marL="0" indent="0" algn="ctr">
              <a:lnSpc>
                <a:spcPct val="150000"/>
              </a:lnSpc>
              <a:buNone/>
            </a:pPr>
            <a:endParaRPr lang="en-US" dirty="0" smtClean="0">
              <a:latin typeface="Cambria" panose="02040503050406030204" pitchFamily="18" charset="0"/>
            </a:endParaRPr>
          </a:p>
          <a:p>
            <a:pPr marL="0" indent="0" algn="ctr">
              <a:lnSpc>
                <a:spcPct val="150000"/>
              </a:lnSpc>
              <a:buNone/>
            </a:pPr>
            <a:r>
              <a:rPr lang="en-US" dirty="0" smtClean="0">
                <a:latin typeface="Cambria" panose="02040503050406030204" pitchFamily="18" charset="0"/>
              </a:rPr>
              <a:t>T</a:t>
            </a:r>
            <a:r>
              <a:rPr lang="en-US" baseline="-25000" dirty="0" smtClean="0">
                <a:latin typeface="Cambria" panose="02040503050406030204" pitchFamily="18" charset="0"/>
              </a:rPr>
              <a:t>B</a:t>
            </a:r>
            <a:r>
              <a:rPr lang="en-US" dirty="0" smtClean="0">
                <a:latin typeface="Cambria" panose="02040503050406030204" pitchFamily="18" charset="0"/>
              </a:rPr>
              <a:t> = T</a:t>
            </a:r>
            <a:r>
              <a:rPr lang="en-US" baseline="-25000" dirty="0" smtClean="0">
                <a:latin typeface="Cambria" panose="02040503050406030204" pitchFamily="18" charset="0"/>
              </a:rPr>
              <a:t>C</a:t>
            </a:r>
            <a:r>
              <a:rPr lang="en-US" dirty="0" smtClean="0">
                <a:latin typeface="Cambria" panose="02040503050406030204" pitchFamily="18" charset="0"/>
              </a:rPr>
              <a:t> = 1989450 N.mm</a:t>
            </a: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smtClean="0">
              <a:latin typeface="Cambria" panose="02040503050406030204" pitchFamily="18" charset="0"/>
            </a:endParaRPr>
          </a:p>
          <a:p>
            <a:pPr marL="0" indent="0">
              <a:lnSpc>
                <a:spcPct val="150000"/>
              </a:lnSpc>
              <a:buNone/>
            </a:pPr>
            <a:endParaRPr lang="en-US" dirty="0">
              <a:latin typeface="Cambria" panose="02040503050406030204" pitchFamily="18" charset="0"/>
            </a:endParaRPr>
          </a:p>
          <a:p>
            <a:pPr marL="0" indent="0">
              <a:lnSpc>
                <a:spcPct val="150000"/>
              </a:lnSpc>
              <a:buNone/>
            </a:pPr>
            <a:endParaRPr lang="en-US" dirty="0">
              <a:latin typeface="Cambria" panose="02040503050406030204" pitchFamily="18" charset="0"/>
            </a:endParaRPr>
          </a:p>
        </p:txBody>
      </p:sp>
      <p:grpSp>
        <p:nvGrpSpPr>
          <p:cNvPr id="9" name="Group 8"/>
          <p:cNvGrpSpPr/>
          <p:nvPr/>
        </p:nvGrpSpPr>
        <p:grpSpPr>
          <a:xfrm>
            <a:off x="4002321" y="3013283"/>
            <a:ext cx="4187358" cy="1129273"/>
            <a:chOff x="4234357" y="2650426"/>
            <a:chExt cx="4187358" cy="1129273"/>
          </a:xfrm>
        </p:grpSpPr>
        <p:sp>
          <p:nvSpPr>
            <p:cNvPr id="78" name="TextBox 77"/>
            <p:cNvSpPr txBox="1"/>
            <p:nvPr/>
          </p:nvSpPr>
          <p:spPr>
            <a:xfrm>
              <a:off x="4234357" y="3496104"/>
              <a:ext cx="280846" cy="276999"/>
            </a:xfrm>
            <a:prstGeom prst="rect">
              <a:avLst/>
            </a:prstGeom>
            <a:noFill/>
          </p:spPr>
          <p:txBody>
            <a:bodyPr wrap="none" rtlCol="0">
              <a:spAutoFit/>
            </a:bodyPr>
            <a:lstStyle/>
            <a:p>
              <a:r>
                <a:rPr lang="en-US" sz="1200" dirty="0" smtClean="0">
                  <a:latin typeface="Cambria" panose="02040503050406030204" pitchFamily="18" charset="0"/>
                </a:rPr>
                <a:t>A</a:t>
              </a:r>
              <a:endParaRPr lang="en-US" sz="1200" dirty="0">
                <a:latin typeface="Cambria" panose="02040503050406030204" pitchFamily="18" charset="0"/>
              </a:endParaRPr>
            </a:p>
          </p:txBody>
        </p:sp>
        <p:cxnSp>
          <p:nvCxnSpPr>
            <p:cNvPr id="77" name="Straight Connector 76"/>
            <p:cNvCxnSpPr/>
            <p:nvPr/>
          </p:nvCxnSpPr>
          <p:spPr>
            <a:xfrm>
              <a:off x="4344715" y="3773585"/>
              <a:ext cx="40262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413707" y="3497819"/>
              <a:ext cx="279244" cy="276999"/>
            </a:xfrm>
            <a:prstGeom prst="rect">
              <a:avLst/>
            </a:prstGeom>
            <a:noFill/>
          </p:spPr>
          <p:txBody>
            <a:bodyPr wrap="none" rtlCol="0">
              <a:spAutoFit/>
            </a:bodyPr>
            <a:lstStyle/>
            <a:p>
              <a:r>
                <a:rPr lang="en-US" sz="1200" dirty="0" smtClean="0">
                  <a:latin typeface="Cambria" panose="02040503050406030204" pitchFamily="18" charset="0"/>
                </a:rPr>
                <a:t>B</a:t>
              </a:r>
              <a:endParaRPr lang="en-US" sz="1200" dirty="0">
                <a:latin typeface="Cambria" panose="02040503050406030204" pitchFamily="18" charset="0"/>
              </a:endParaRPr>
            </a:p>
          </p:txBody>
        </p:sp>
        <p:sp>
          <p:nvSpPr>
            <p:cNvPr id="80" name="TextBox 79"/>
            <p:cNvSpPr txBox="1"/>
            <p:nvPr/>
          </p:nvSpPr>
          <p:spPr>
            <a:xfrm>
              <a:off x="7084244" y="3502698"/>
              <a:ext cx="271228" cy="276999"/>
            </a:xfrm>
            <a:prstGeom prst="rect">
              <a:avLst/>
            </a:prstGeom>
            <a:noFill/>
          </p:spPr>
          <p:txBody>
            <a:bodyPr wrap="none" rtlCol="0">
              <a:spAutoFit/>
            </a:bodyPr>
            <a:lstStyle/>
            <a:p>
              <a:r>
                <a:rPr lang="en-US" sz="1200" dirty="0" smtClean="0">
                  <a:latin typeface="Cambria" panose="02040503050406030204" pitchFamily="18" charset="0"/>
                </a:rPr>
                <a:t>C</a:t>
              </a:r>
              <a:endParaRPr lang="en-US" sz="1200" dirty="0">
                <a:latin typeface="Cambria" panose="02040503050406030204" pitchFamily="18" charset="0"/>
              </a:endParaRPr>
            </a:p>
          </p:txBody>
        </p:sp>
        <p:sp>
          <p:nvSpPr>
            <p:cNvPr id="81" name="TextBox 80"/>
            <p:cNvSpPr txBox="1"/>
            <p:nvPr/>
          </p:nvSpPr>
          <p:spPr>
            <a:xfrm>
              <a:off x="8134457" y="3501143"/>
              <a:ext cx="287258" cy="276999"/>
            </a:xfrm>
            <a:prstGeom prst="rect">
              <a:avLst/>
            </a:prstGeom>
            <a:noFill/>
          </p:spPr>
          <p:txBody>
            <a:bodyPr wrap="none" rtlCol="0">
              <a:spAutoFit/>
            </a:bodyPr>
            <a:lstStyle/>
            <a:p>
              <a:r>
                <a:rPr lang="en-US" sz="1200" dirty="0">
                  <a:latin typeface="Cambria" panose="02040503050406030204" pitchFamily="18" charset="0"/>
                </a:rPr>
                <a:t>D</a:t>
              </a:r>
            </a:p>
          </p:txBody>
        </p:sp>
        <p:sp>
          <p:nvSpPr>
            <p:cNvPr id="82" name="TextBox 81"/>
            <p:cNvSpPr txBox="1"/>
            <p:nvPr/>
          </p:nvSpPr>
          <p:spPr>
            <a:xfrm>
              <a:off x="5880495" y="2650426"/>
              <a:ext cx="824265" cy="276999"/>
            </a:xfrm>
            <a:prstGeom prst="rect">
              <a:avLst/>
            </a:prstGeom>
            <a:noFill/>
          </p:spPr>
          <p:txBody>
            <a:bodyPr wrap="none" rtlCol="0">
              <a:spAutoFit/>
            </a:bodyPr>
            <a:lstStyle/>
            <a:p>
              <a:r>
                <a:rPr lang="en-US" sz="1200" b="1" dirty="0" smtClean="0">
                  <a:latin typeface="Cambria" panose="02040503050406030204" pitchFamily="18" charset="0"/>
                </a:rPr>
                <a:t>1989450</a:t>
              </a:r>
              <a:endParaRPr lang="en-US" sz="1200" b="1" dirty="0">
                <a:latin typeface="Cambria" panose="02040503050406030204" pitchFamily="18" charset="0"/>
              </a:endParaRPr>
            </a:p>
          </p:txBody>
        </p:sp>
        <p:grpSp>
          <p:nvGrpSpPr>
            <p:cNvPr id="5" name="Group 4"/>
            <p:cNvGrpSpPr/>
            <p:nvPr/>
          </p:nvGrpSpPr>
          <p:grpSpPr>
            <a:xfrm>
              <a:off x="5460559" y="2941141"/>
              <a:ext cx="1660881" cy="838558"/>
              <a:chOff x="8203759" y="3100795"/>
              <a:chExt cx="1660881" cy="838558"/>
            </a:xfrm>
          </p:grpSpPr>
          <p:cxnSp>
            <p:nvCxnSpPr>
              <p:cNvPr id="84" name="Straight Connector 83"/>
              <p:cNvCxnSpPr/>
              <p:nvPr/>
            </p:nvCxnSpPr>
            <p:spPr>
              <a:xfrm>
                <a:off x="8207016" y="3100795"/>
                <a:ext cx="1657624" cy="5131"/>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8203759" y="3105926"/>
                <a:ext cx="0" cy="812801"/>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850126" y="3126552"/>
                <a:ext cx="0" cy="812801"/>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sp>
        <p:nvSpPr>
          <p:cNvPr id="17" name="Rectangle 16">
            <a:hlinkClick r:id="rId3" action="ppaction://hlinksldjump"/>
          </p:cNvPr>
          <p:cNvSpPr/>
          <p:nvPr/>
        </p:nvSpPr>
        <p:spPr>
          <a:xfrm>
            <a:off x="0" y="-504"/>
            <a:ext cx="12191999" cy="928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2951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575</TotalTime>
  <Words>1628</Words>
  <Application>Microsoft Office PowerPoint</Application>
  <PresentationFormat>Widescreen</PresentationFormat>
  <Paragraphs>497</Paragraphs>
  <Slides>38</Slides>
  <Notes>10</Notes>
  <HiddenSlides>29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Calibri</vt:lpstr>
      <vt:lpstr>Cambria</vt:lpstr>
      <vt:lpstr>Cambria Math</vt:lpstr>
      <vt:lpstr>Rockwell</vt:lpstr>
      <vt:lpstr>Rockwell Condensed</vt:lpstr>
      <vt:lpstr>Times New Roman</vt:lpstr>
      <vt:lpstr>Wingdings</vt:lpstr>
      <vt:lpstr>Wood Type</vt:lpstr>
      <vt:lpstr>CHAPTER-5 DESIGN OF SHAFTS</vt:lpstr>
      <vt:lpstr>DESIGN OF SHAFT BASED ON Minimum shear stress theory</vt:lpstr>
      <vt:lpstr>DESIGN OF SHAFT BASED ON Minimum shear stress theory</vt:lpstr>
      <vt:lpstr>Steps involved</vt:lpstr>
      <vt:lpstr>Permissible (or allowable) shear stress</vt:lpstr>
      <vt:lpstr>Load Diagram (vertical and horizontal plane)</vt:lpstr>
      <vt:lpstr>Load, B.M. and Torsional Diagram (vertical and horizontal plane)</vt:lpstr>
      <vt:lpstr>Load, B.M. and Torsional Diagram (vertical and horizontal plane)</vt:lpstr>
      <vt:lpstr>Load, B.M. and Torsional Diagram (vertical and horizontal plane)</vt:lpstr>
      <vt:lpstr>MSS THEORY DESIGN EQUATIONS</vt:lpstr>
      <vt:lpstr>WHAT DOES MSS THEORY SAYS ???</vt:lpstr>
      <vt:lpstr>DESIGN OF SHAFT based on fatigue failure analysis</vt:lpstr>
      <vt:lpstr>DESIGN OF SHAFT based on fatigue failure analysis</vt:lpstr>
      <vt:lpstr>STEPS INVOLVED</vt:lpstr>
      <vt:lpstr>Load Diagram (VP and HP)</vt:lpstr>
      <vt:lpstr>Load Diagram (VP and HP)</vt:lpstr>
      <vt:lpstr>BM Diagram (VP and HP)</vt:lpstr>
      <vt:lpstr>Load, B.M. and Torsional Diagram (vertical and horizontal plane)</vt:lpstr>
      <vt:lpstr>Alternating and MIDRANGE components</vt:lpstr>
      <vt:lpstr>Fatigue stress concentration (kf and kfs)</vt:lpstr>
      <vt:lpstr>Von-mises stress (σ_a^′   &amp;  σ_m^′)</vt:lpstr>
      <vt:lpstr>Determining Endurance limit (Se)</vt:lpstr>
      <vt:lpstr>Endurance limit (Se)</vt:lpstr>
      <vt:lpstr>Endurance limit (Se)</vt:lpstr>
      <vt:lpstr>Endurance limit (Se)</vt:lpstr>
      <vt:lpstr>Endurance limit (Se)</vt:lpstr>
      <vt:lpstr>Failure Criteria selection</vt:lpstr>
      <vt:lpstr>Failure Criteria selection (DE-soderberg)</vt:lpstr>
      <vt:lpstr>Failure Criteria selection (DE-goodman)</vt:lpstr>
      <vt:lpstr>Failure Criteria selection (DE-gerber)</vt:lpstr>
      <vt:lpstr>Failure Criteria selection (DE-asme elliptic)</vt:lpstr>
      <vt:lpstr>Refinement of assumptions</vt:lpstr>
      <vt:lpstr>Refinement of earlier assumptions</vt:lpstr>
      <vt:lpstr>Refinement of earlier assumptions</vt:lpstr>
      <vt:lpstr>Refinement of earlier assumptions</vt:lpstr>
      <vt:lpstr>ITERATIONS WITH REFINED assumptions</vt:lpstr>
      <vt:lpstr>General steps in solving fatigue failure problems</vt:lpstr>
      <vt:lpstr>!!! THANK YOU !!!</vt:lpstr>
    </vt:vector>
  </TitlesOfParts>
  <Company>Deftones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CHAPTER-5 DESIGN OF SHAFTS</dc:title>
  <dc:creator>Nipesh Regmi</dc:creator>
  <cp:lastModifiedBy>Nipesh Regmi</cp:lastModifiedBy>
  <cp:revision>74</cp:revision>
  <dcterms:created xsi:type="dcterms:W3CDTF">2016-05-16T06:38:19Z</dcterms:created>
  <dcterms:modified xsi:type="dcterms:W3CDTF">2016-05-17T10:51:47Z</dcterms:modified>
</cp:coreProperties>
</file>