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2" r:id="rId21"/>
    <p:sldId id="281" r:id="rId22"/>
    <p:sldId id="287" r:id="rId23"/>
    <p:sldId id="283" r:id="rId24"/>
    <p:sldId id="285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split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split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12B226-3A29-4FAE-8548-74758D59418E}" type="datetimeFigureOut">
              <a:rPr lang="en-US" smtClean="0"/>
              <a:pPr/>
              <a:t>8/19/2015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81D3ED0-2092-49D6-9EB2-DDB23EE9F2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split dir="in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veducation.com/" TargetMode="External"/><Relationship Id="rId2" Type="http://schemas.openxmlformats.org/officeDocument/2006/relationships/hyperlink" Target="http://www.powersh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rcuitstoday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PHOTOVOLTAIC </a:t>
            </a:r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486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uFill>
                  <a:solidFill>
                    <a:schemeClr val="tx1"/>
                  </a:solidFill>
                </a:uFill>
              </a:rPr>
              <a:t>Crystalline (Bulk form)</a:t>
            </a:r>
          </a:p>
          <a:p>
            <a:pPr lvl="1"/>
            <a:r>
              <a:rPr lang="en-US" sz="2400" dirty="0" smtClean="0">
                <a:uFill>
                  <a:solidFill>
                    <a:schemeClr val="tx1"/>
                  </a:solidFill>
                </a:uFill>
              </a:rPr>
              <a:t>Single crystal</a:t>
            </a:r>
          </a:p>
          <a:p>
            <a:pPr lvl="2"/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</a:rPr>
              <a:t>crystal lattice </a:t>
            </a:r>
            <a:r>
              <a:rPr lang="en-US" sz="2200" dirty="0" smtClean="0">
                <a:uFill>
                  <a:solidFill>
                    <a:schemeClr val="tx1"/>
                  </a:solidFill>
                </a:uFill>
              </a:rPr>
              <a:t>of the entire sample is continuous and unbroken to the edges of the sample, with no 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</a:rPr>
              <a:t>grain boundaries</a:t>
            </a:r>
          </a:p>
          <a:p>
            <a:pPr>
              <a:buNone/>
            </a:pPr>
            <a:endParaRPr lang="en-US" sz="2800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sz="2800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sz="2800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 anchor="ctr">
            <a:normAutofit fontScale="92500" lnSpcReduction="10000"/>
          </a:bodyPr>
          <a:lstStyle/>
          <a:p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Crystalline (Bulk form)</a:t>
            </a:r>
          </a:p>
          <a:p>
            <a:pPr lvl="1"/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Single crystal</a:t>
            </a:r>
          </a:p>
          <a:p>
            <a:pPr lvl="2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</a:rPr>
              <a:t>crystal lattice </a:t>
            </a: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of the entire sample is continuous and unbroken to the edges of the sample, with no 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</a:rPr>
              <a:t>grain boundaries</a:t>
            </a:r>
          </a:p>
          <a:p>
            <a:pPr lvl="2"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lvl="1"/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Polycrystalline</a:t>
            </a:r>
          </a:p>
          <a:p>
            <a:pPr lvl="2"/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composed of a number of smaller crystals or 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</a:rPr>
              <a:t>crystallites</a:t>
            </a: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Crystalline (Bulk form)</a:t>
            </a:r>
          </a:p>
          <a:p>
            <a:pPr lvl="1"/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Single crystal</a:t>
            </a:r>
          </a:p>
          <a:p>
            <a:pPr lvl="2"/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 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</a:rPr>
              <a:t>crystal lattice </a:t>
            </a: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of the entire sample is continuous and unbroken to the edges of the sample, with no 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</a:rPr>
              <a:t>grain boundaries</a:t>
            </a:r>
          </a:p>
          <a:p>
            <a:pPr lvl="2"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lvl="1"/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Polycrystalline</a:t>
            </a:r>
          </a:p>
          <a:p>
            <a:pPr lvl="2"/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composed of a number of smaller crystals or 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</a:rPr>
              <a:t>crystallites</a:t>
            </a: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Example: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uFill>
                  <a:solidFill>
                    <a:schemeClr val="tx1"/>
                  </a:solidFill>
                </a:uFill>
              </a:rPr>
              <a:t>Single-crystal Silicon, Polycrystalline Silicon, 	         Gallium Arsenide</a:t>
            </a: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600" dirty="0" smtClean="0">
                <a:uFill>
                  <a:solidFill>
                    <a:schemeClr val="tx1"/>
                  </a:solidFill>
                </a:uFill>
              </a:rPr>
              <a:t>Thin film form</a:t>
            </a: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smtClean="0">
                <a:uFill>
                  <a:solidFill>
                    <a:schemeClr val="tx1"/>
                  </a:solidFill>
                </a:uFill>
              </a:rPr>
              <a:t>Thin film form</a:t>
            </a:r>
          </a:p>
          <a:p>
            <a:pPr>
              <a:lnSpc>
                <a:spcPct val="80000"/>
              </a:lnSpc>
              <a:buNone/>
            </a:pPr>
            <a:endParaRPr lang="en-US" sz="2600" dirty="0" smtClean="0">
              <a:uFill>
                <a:solidFill>
                  <a:schemeClr val="tx1"/>
                </a:solidFill>
              </a:uFill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uFill>
                  <a:solidFill>
                    <a:schemeClr val="tx1"/>
                  </a:solidFill>
                </a:uFill>
              </a:rPr>
              <a:t>made by depositing one or more thin layers (thin film) of photovoltaic material on a substrate</a:t>
            </a:r>
          </a:p>
          <a:p>
            <a:pPr lvl="1">
              <a:buNone/>
            </a:pPr>
            <a:endParaRPr lang="en-US" u="sng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 fontScale="92500" lnSpcReduction="20000"/>
          </a:bodyPr>
          <a:lstStyle/>
          <a:p>
            <a:r>
              <a:rPr lang="en-US" sz="2800" dirty="0" smtClean="0">
                <a:uFill>
                  <a:solidFill>
                    <a:schemeClr val="tx1"/>
                  </a:solidFill>
                </a:uFill>
              </a:rPr>
              <a:t>Thin film form</a:t>
            </a:r>
          </a:p>
          <a:p>
            <a:pPr>
              <a:buNone/>
            </a:pPr>
            <a:endParaRPr lang="en-US" sz="2800" dirty="0" smtClean="0">
              <a:uFill>
                <a:solidFill>
                  <a:schemeClr val="tx1"/>
                </a:solidFill>
              </a:uFill>
            </a:endParaRPr>
          </a:p>
          <a:p>
            <a:pPr lvl="1"/>
            <a:r>
              <a:rPr lang="en-US" sz="2400" dirty="0" smtClean="0"/>
              <a:t>made by depositing one or more thin layers (thin film) of photovoltaic material on a substrate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High absorptivity than crystalline materials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u="sng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  <a:ln>
            <a:solidFill>
              <a:schemeClr val="tx1">
                <a:alpha val="0"/>
              </a:schemeClr>
            </a:solidFill>
          </a:ln>
        </p:spPr>
        <p:txBody>
          <a:bodyPr anchor="ctr">
            <a:normAutofit fontScale="77500" lnSpcReduction="20000"/>
          </a:bodyPr>
          <a:lstStyle/>
          <a:p>
            <a:r>
              <a:rPr lang="en-US" sz="3400" dirty="0" smtClean="0">
                <a:uFill>
                  <a:solidFill>
                    <a:schemeClr val="tx1"/>
                  </a:solidFill>
                </a:uFill>
              </a:rPr>
              <a:t>Thin film form</a:t>
            </a: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lvl="1"/>
            <a:r>
              <a:rPr lang="en-US" sz="2800" dirty="0" smtClean="0"/>
              <a:t>made by depositing one or more thin layers (thin film) of photovoltaic material on a substrate</a:t>
            </a:r>
          </a:p>
          <a:p>
            <a:pPr lvl="1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High absorptivity than crystalline materials</a:t>
            </a:r>
          </a:p>
          <a:p>
            <a:pPr lvl="1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Faster manufacturing process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u="sng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 anchor="ctr">
            <a:normAutofit fontScale="47500" lnSpcReduction="20000"/>
          </a:bodyPr>
          <a:lstStyle/>
          <a:p>
            <a:r>
              <a:rPr lang="en-US" sz="5500" dirty="0" smtClean="0">
                <a:uFill>
                  <a:solidFill>
                    <a:schemeClr val="tx1"/>
                  </a:solidFill>
                </a:uFill>
              </a:rPr>
              <a:t>Thin film form</a:t>
            </a: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lvl="1"/>
            <a:r>
              <a:rPr lang="en-US" sz="4600" dirty="0" smtClean="0"/>
              <a:t>made by depositing one or more thin layers (thin film) of photovoltaic material on a substrate</a:t>
            </a:r>
          </a:p>
          <a:p>
            <a:pPr lvl="1">
              <a:buNone/>
            </a:pPr>
            <a:endParaRPr lang="en-US" sz="4600" dirty="0" smtClean="0"/>
          </a:p>
          <a:p>
            <a:pPr lvl="1"/>
            <a:r>
              <a:rPr lang="en-US" sz="4600" dirty="0" smtClean="0"/>
              <a:t>High absorptivity than crystalline materials</a:t>
            </a:r>
          </a:p>
          <a:p>
            <a:pPr lvl="1" algn="just">
              <a:buNone/>
            </a:pPr>
            <a:endParaRPr lang="en-US" sz="4600" dirty="0" smtClean="0"/>
          </a:p>
          <a:p>
            <a:pPr lvl="1"/>
            <a:r>
              <a:rPr lang="en-US" sz="4600" dirty="0" smtClean="0"/>
              <a:t>Faster manufacture process</a:t>
            </a:r>
          </a:p>
          <a:p>
            <a:pPr lvl="1">
              <a:buNone/>
            </a:pPr>
            <a:endParaRPr lang="en-US" sz="4600" dirty="0" smtClean="0"/>
          </a:p>
          <a:p>
            <a:pPr lvl="1"/>
            <a:r>
              <a:rPr lang="en-US" sz="4600" dirty="0" smtClean="0"/>
              <a:t>The photovoltaic materials usually are amorphous silicon, nanocrystalline silicon, cadmium telluride etc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u="sng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Crystalline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Thin film form</a:t>
            </a:r>
            <a:endParaRPr lang="en-US" dirty="0"/>
          </a:p>
        </p:txBody>
      </p:sp>
      <p:pic>
        <p:nvPicPr>
          <p:cNvPr id="5" name="Picture 4" descr="Solar_cell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86000"/>
            <a:ext cx="2743200" cy="3200400"/>
          </a:xfrm>
          <a:prstGeom prst="rect">
            <a:avLst/>
          </a:prstGeom>
        </p:spPr>
      </p:pic>
      <p:pic>
        <p:nvPicPr>
          <p:cNvPr id="6" name="Picture 5" descr="Thin-Film-Solar-Ce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2209800"/>
            <a:ext cx="3810000" cy="327660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microstructure on electrical and optical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7924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Photovoltaic(PV) is phenomenon of converting light energy directly to electrical energy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microstructure on electrical and optical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7924800" cy="4525963"/>
          </a:xfrm>
        </p:spPr>
        <p:txBody>
          <a:bodyPr/>
          <a:lstStyle/>
          <a:p>
            <a:r>
              <a:rPr lang="en-US" dirty="0" smtClean="0"/>
              <a:t>Conductivity</a:t>
            </a:r>
          </a:p>
          <a:p>
            <a:pPr lvl="1"/>
            <a:r>
              <a:rPr lang="en-US" dirty="0" smtClean="0"/>
              <a:t> monocrystalline &gt; polycrystalline &gt; amorphous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microstructure on electrical and optical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7924800" cy="4525963"/>
          </a:xfrm>
        </p:spPr>
        <p:txBody>
          <a:bodyPr/>
          <a:lstStyle/>
          <a:p>
            <a:r>
              <a:rPr lang="en-US" dirty="0" smtClean="0"/>
              <a:t>Conductivity</a:t>
            </a:r>
          </a:p>
          <a:p>
            <a:pPr lvl="1"/>
            <a:r>
              <a:rPr lang="en-US" dirty="0" smtClean="0"/>
              <a:t> monocrystalline &gt; polycrystalline &gt; amorphous</a:t>
            </a:r>
          </a:p>
          <a:p>
            <a:endParaRPr lang="en-US" dirty="0" smtClean="0"/>
          </a:p>
          <a:p>
            <a:r>
              <a:rPr lang="en-US" dirty="0" smtClean="0"/>
              <a:t>Absorptivity</a:t>
            </a:r>
          </a:p>
          <a:p>
            <a:pPr lvl="1"/>
            <a:r>
              <a:rPr lang="en-US" dirty="0" smtClean="0"/>
              <a:t>amorphous &gt; polycrystalline &gt; monocrystalline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photovoltaic in power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7467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solar energy can be directly converted to electricity with the use of a PV cell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photovoltaic-effec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667000"/>
            <a:ext cx="6248400" cy="3505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photovoltaic in power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7467600" cy="4525963"/>
          </a:xfrm>
        </p:spPr>
        <p:txBody>
          <a:bodyPr/>
          <a:lstStyle/>
          <a:p>
            <a:r>
              <a:rPr lang="en-US" dirty="0" smtClean="0"/>
              <a:t>A single solar </a:t>
            </a:r>
            <a:r>
              <a:rPr lang="en-US" dirty="0" smtClean="0">
                <a:solidFill>
                  <a:schemeClr val="accent2"/>
                </a:solidFill>
              </a:rPr>
              <a:t>cell</a:t>
            </a:r>
            <a:r>
              <a:rPr lang="en-US" dirty="0" smtClean="0"/>
              <a:t> has very low power</a:t>
            </a:r>
          </a:p>
          <a:p>
            <a:r>
              <a:rPr lang="en-US" dirty="0" smtClean="0"/>
              <a:t>For required power generation cells are interconnected to form </a:t>
            </a:r>
            <a:r>
              <a:rPr lang="en-US" dirty="0" smtClean="0">
                <a:solidFill>
                  <a:schemeClr val="accent2"/>
                </a:solidFill>
              </a:rPr>
              <a:t>module</a:t>
            </a:r>
          </a:p>
          <a:p>
            <a:r>
              <a:rPr lang="en-US" dirty="0" smtClean="0"/>
              <a:t>If the power requirement is even higher the modules are connected together to form </a:t>
            </a:r>
            <a:r>
              <a:rPr lang="en-US" dirty="0" smtClean="0">
                <a:solidFill>
                  <a:schemeClr val="accent2"/>
                </a:solidFill>
              </a:rPr>
              <a:t>array</a:t>
            </a:r>
          </a:p>
          <a:p>
            <a:endParaRPr lang="en-US" dirty="0"/>
          </a:p>
        </p:txBody>
      </p:sp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CC00"/>
                </a:solidFill>
                <a:latin typeface="Palatino Linotype" pitchFamily="18" charset="0"/>
              </a:rPr>
              <a:t>Photovoltaic System</a:t>
            </a:r>
          </a:p>
        </p:txBody>
      </p:sp>
      <p:pic>
        <p:nvPicPr>
          <p:cNvPr id="59395" name="Picture 3" descr="see cap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524000"/>
            <a:ext cx="3181350" cy="4267200"/>
          </a:xfrm>
          <a:noFill/>
          <a:ln/>
        </p:spPr>
      </p:pic>
      <p:pic>
        <p:nvPicPr>
          <p:cNvPr id="59396" name="Picture 4" descr="inver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038600" y="1524000"/>
            <a:ext cx="4648200" cy="4267200"/>
          </a:xfrm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09600" y="5943600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CC00"/>
                </a:solidFill>
                <a:latin typeface="Palatino Linotype" pitchFamily="18" charset="0"/>
              </a:rPr>
              <a:t>Typical output of a module (~30 cells) is ≈ 15 V, with 1.5 A current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en.wikipedia.org</a:t>
            </a:r>
          </a:p>
          <a:p>
            <a:r>
              <a:rPr lang="en-US" dirty="0" smtClean="0">
                <a:hlinkClick r:id="rId2"/>
              </a:rPr>
              <a:t>www.powershow.com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www.pveducation.com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www.circuitstoday.com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2352" y="3337560"/>
            <a:ext cx="6480048" cy="2301240"/>
          </a:xfrm>
        </p:spPr>
        <p:txBody>
          <a:bodyPr/>
          <a:lstStyle/>
          <a:p>
            <a:pPr algn="ctr"/>
            <a:r>
              <a:rPr lang="en-US" dirty="0" smtClean="0"/>
              <a:t>Thank you!!!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Photovoltaic(PV) is phenomenon of converting light energy directly to electrical energy</a:t>
            </a:r>
          </a:p>
          <a:p>
            <a:r>
              <a:rPr lang="en-US" sz="2800" dirty="0" smtClean="0"/>
              <a:t>Some materials on exposure to light generate electricity they are called photovoltaic materials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Photovoltaic(PV) is phenomenon of converting light energy directly to electrical energy</a:t>
            </a:r>
          </a:p>
          <a:p>
            <a:r>
              <a:rPr lang="en-US" sz="2800" dirty="0" smtClean="0"/>
              <a:t>Some materials on exposure to light generate electricity they are called photovoltaic materials</a:t>
            </a:r>
          </a:p>
          <a:p>
            <a:r>
              <a:rPr lang="en-US" sz="2800" dirty="0" smtClean="0"/>
              <a:t>Silicon-based semiconductors are the mostly used PV materials these days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Photovoltaic(PV) is phenomenon of converting light energy directly to electrical energy</a:t>
            </a:r>
          </a:p>
          <a:p>
            <a:r>
              <a:rPr lang="en-US" sz="2800" dirty="0" smtClean="0"/>
              <a:t>Some materials on exposure to light generate electricity they are called photovoltaic materials</a:t>
            </a:r>
          </a:p>
          <a:p>
            <a:r>
              <a:rPr lang="en-US" sz="2800" dirty="0" smtClean="0"/>
              <a:t>Silicon-based semiconductors are the mostly used PV materials these days</a:t>
            </a:r>
          </a:p>
          <a:p>
            <a:r>
              <a:rPr lang="en-US" sz="2800" dirty="0" smtClean="0"/>
              <a:t>Non-silicon based semiconductors are expected to surpass Silicon based semiconductors in performance and cost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Crystalline (Bulk form)</a:t>
            </a: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Crystalline (Bulk form)</a:t>
            </a: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Thin film form</a:t>
            </a:r>
          </a:p>
          <a:p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PV cell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uFill>
                  <a:solidFill>
                    <a:schemeClr val="tx1"/>
                  </a:solidFill>
                </a:uFill>
              </a:rPr>
              <a:t>Crystalline (Bulk form)</a:t>
            </a:r>
          </a:p>
          <a:p>
            <a:pPr lvl="1">
              <a:buNone/>
            </a:pPr>
            <a:endParaRPr lang="en-US" sz="2400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sz="2800" dirty="0" smtClean="0">
              <a:uFill>
                <a:solidFill>
                  <a:schemeClr val="tx1"/>
                </a:solidFill>
              </a:uFill>
            </a:endParaRPr>
          </a:p>
          <a:p>
            <a:endParaRPr lang="en-US" sz="2800" dirty="0" smtClean="0">
              <a:uFill>
                <a:solidFill>
                  <a:schemeClr val="tx1"/>
                </a:solidFill>
              </a:uFill>
            </a:endParaRPr>
          </a:p>
          <a:p>
            <a:pPr>
              <a:buNone/>
            </a:pPr>
            <a:endParaRPr lang="en-US" sz="2800" dirty="0" smtClean="0">
              <a:uFill>
                <a:solidFill>
                  <a:schemeClr val="tx1"/>
                </a:solidFill>
              </a:uFill>
            </a:endParaRPr>
          </a:p>
          <a:p>
            <a:pPr marL="550926" indent="-514350">
              <a:buNone/>
            </a:pPr>
            <a:r>
              <a:rPr lang="en-US" sz="2800" dirty="0" smtClean="0">
                <a:uFill>
                  <a:solidFill>
                    <a:schemeClr val="tx1"/>
                  </a:solidFill>
                </a:uFill>
              </a:rPr>
              <a:t>		</a:t>
            </a:r>
            <a:endParaRPr lang="en-US" sz="2800" dirty="0">
              <a:uFill>
                <a:solidFill>
                  <a:schemeClr val="tx1"/>
                </a:solidFill>
              </a:u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713</TotalTime>
  <Words>438</Words>
  <Application>Microsoft Office PowerPoint</Application>
  <PresentationFormat>On-screen Show (4:3)</PresentationFormat>
  <Paragraphs>156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    PHOTOVOLTAIC MATERIALS</vt:lpstr>
      <vt:lpstr>Introduction</vt:lpstr>
      <vt:lpstr>Introduction</vt:lpstr>
      <vt:lpstr>Introduction</vt:lpstr>
      <vt:lpstr>Introduction</vt:lpstr>
      <vt:lpstr>Types of PV cell materials</vt:lpstr>
      <vt:lpstr>Types of PV cell materials</vt:lpstr>
      <vt:lpstr>Types of PV cell materials</vt:lpstr>
      <vt:lpstr>Types of PV cell materials</vt:lpstr>
      <vt:lpstr>Types of PV cell materials</vt:lpstr>
      <vt:lpstr>Types of PV cell materials</vt:lpstr>
      <vt:lpstr>Types of PV cell materials</vt:lpstr>
      <vt:lpstr>Types of PV cell materials</vt:lpstr>
      <vt:lpstr>Types of PV cell materials</vt:lpstr>
      <vt:lpstr>Types of PV cell materials</vt:lpstr>
      <vt:lpstr>Types of PV cell materials</vt:lpstr>
      <vt:lpstr>Types of PV cell materials</vt:lpstr>
      <vt:lpstr>Types of PV cell materials</vt:lpstr>
      <vt:lpstr>Role of microstructure on electrical and optical properties</vt:lpstr>
      <vt:lpstr>Role of microstructure on electrical and optical properties</vt:lpstr>
      <vt:lpstr>Role of microstructure on electrical and optical properties</vt:lpstr>
      <vt:lpstr>Application of photovoltaic in power generation</vt:lpstr>
      <vt:lpstr>Application of photovoltaic in power generation</vt:lpstr>
      <vt:lpstr>Photovoltaic System</vt:lpstr>
      <vt:lpstr>References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PHOTOVOLTAIC MATERIALS</dc:title>
  <dc:creator>Conqueror</dc:creator>
  <cp:lastModifiedBy>LOKANTHALI</cp:lastModifiedBy>
  <cp:revision>51</cp:revision>
  <dcterms:created xsi:type="dcterms:W3CDTF">2013-05-27T03:20:10Z</dcterms:created>
  <dcterms:modified xsi:type="dcterms:W3CDTF">2015-08-19T01:58:28Z</dcterms:modified>
</cp:coreProperties>
</file>