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5187CF7-0D28-4876-9029-EA1588CCA059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9834C4-0334-462F-BB77-91BF092A5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9CB39-0581-4A0E-9360-4AB247D73B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67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44B64-517D-4DF1-A975-961FD928E878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FA43D-E3D4-45FD-9579-B9C9B974A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000C-CA22-46FD-852B-DAB452F4096E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12F02-389A-42BC-B830-B45D9ABC6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17E97-25AA-4AE6-B9B6-D301D2EE3558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4AD8-688F-4B68-8A86-0BC99E41A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9F5A32-08A1-4E80-AF6A-24643AE9937C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5200AB-17E4-4466-8BB3-2940269F6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5A77D-844D-4DA7-A4E3-21158C53F299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1A82-3E49-47A1-9F5E-FEEC0EFE0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FF149-6E74-4D94-B098-40E921A917EC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0E68-6804-4F23-8844-6BBE5EE75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E022C-60A4-4E1D-9798-FE98CC2C1A62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A588-9226-4594-BD62-8C9ED4BB2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3DC5FE-B67B-4EC4-A97E-230B98299EFD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C23738-3421-4F5F-A431-53520FFD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78581-DCED-4B12-851F-DFE78D3E2517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A1D0-1D95-48D3-B66B-25C4F0256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C0A1EBB-AECA-4C55-9D1D-84F6130552C3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8ECD7BA-4404-45B3-9773-2B8995DD8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9355DC-EBFC-4BB8-AC6B-772A61A4DC56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87F7C21-171D-4298-8989-B75609314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CE61F-884B-4925-8BA4-300A92D7B7FF}" type="datetimeFigureOut">
              <a:rPr lang="en-US"/>
              <a:pPr>
                <a:defRPr/>
              </a:pPr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2BCF0E-451E-4790-8EA6-973BCF153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38" r:id="rId4"/>
    <p:sldLayoutId id="2147483739" r:id="rId5"/>
    <p:sldLayoutId id="2147483746" r:id="rId6"/>
    <p:sldLayoutId id="2147483740" r:id="rId7"/>
    <p:sldLayoutId id="2147483747" r:id="rId8"/>
    <p:sldLayoutId id="2147483748" r:id="rId9"/>
    <p:sldLayoutId id="2147483741" r:id="rId10"/>
    <p:sldLayoutId id="214748374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762000" y="609600"/>
            <a:ext cx="8382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000" b="1">
                <a:latin typeface="Calibri" pitchFamily="34" charset="0"/>
              </a:rPr>
              <a:t>Indigenous System</a:t>
            </a:r>
          </a:p>
          <a:p>
            <a:pPr algn="ctr"/>
            <a:r>
              <a:rPr lang="en-US" sz="5000" b="1">
                <a:latin typeface="Calibri" pitchFamily="34" charset="0"/>
              </a:rPr>
              <a:t> of </a:t>
            </a:r>
          </a:p>
          <a:p>
            <a:pPr algn="ctr"/>
            <a:r>
              <a:rPr lang="en-US" sz="5000" b="1">
                <a:latin typeface="Calibri" pitchFamily="34" charset="0"/>
              </a:rPr>
              <a:t>Natural Resource </a:t>
            </a:r>
          </a:p>
          <a:p>
            <a:pPr algn="ctr"/>
            <a:r>
              <a:rPr lang="en-US" sz="5000" b="1">
                <a:latin typeface="Calibri" pitchFamily="34" charset="0"/>
              </a:rPr>
              <a:t>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457200" y="484188"/>
            <a:ext cx="81534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Guidelines for Indigenous participation to Natural Resource Management</a:t>
            </a:r>
            <a:endParaRPr lang="en-US" sz="45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3200400"/>
            <a:ext cx="8305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Indigenous people need to be represented on regional decision-	making committees</a:t>
            </a: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consulting and incorporating the views  of all peak Indigenous 	organizations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457200" y="762000"/>
            <a:ext cx="8153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Continued…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057400"/>
            <a:ext cx="8305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The regional plan will contain a section that responds to legislative 	and legal requirements and responsibilities.  This section should 	include any such matters relating to Indigenous land and water 	management</a:t>
            </a: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Indigenous community should be identified and their interests taken 	into account through direct consultation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457200" y="484188"/>
            <a:ext cx="81534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Conclusions</a:t>
            </a:r>
            <a:endParaRPr lang="en-US" sz="45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1814513"/>
            <a:ext cx="83058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participation of local community members, including women and 	elders, is essential in all aspects of implementation: research, 	planning, and training </a:t>
            </a: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indigenous knowledge systems reflect cultural values as well as 	technical knowledge – hence, understanding these systems introduce 	great changes</a:t>
            </a: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	existing local organizations and informal associations must be 	recognized and strengthened to meet the development needs and 	management of natural resources</a:t>
            </a: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2600" y="2563813"/>
            <a:ext cx="5562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000">
                <a:latin typeface="Calibri" pitchFamily="34" charset="0"/>
              </a:rPr>
              <a:t>THANK YOU!!!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731"/>
            <a:ext cx="8001000" cy="6680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http://www.ndsu.edu/uploads/pics/2010_Emphasis_Circles.png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3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457200" y="381000"/>
            <a:ext cx="838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Natural Resource Management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05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Management of natural resources such as land, water, soil, plants and 	animals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693988"/>
            <a:ext cx="8305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Focuses on how management affects the quality of life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3581400"/>
            <a:ext cx="8305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Brings together land use planning, water management,      	biodiversity conservation, and the future sustainability of 	industries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5097463"/>
            <a:ext cx="7696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Focuses on scientific and technical understanding of resources 	and life supporting capacity of those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457200" y="382588"/>
            <a:ext cx="78486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What is Indigenous Knowledge?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1524000"/>
            <a:ext cx="6858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knowledge that is unique to a given culture or society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2373313"/>
            <a:ext cx="6013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contrast with the international knowledge system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3276600"/>
            <a:ext cx="7772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basis for local-level decision making in agriculture, health care, 	food preparation, education, natural-resource management</a:t>
            </a: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4495800"/>
            <a:ext cx="74676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20650" algn="l"/>
              </a:tabLst>
            </a:pPr>
            <a:r>
              <a:rPr lang="en-US" sz="2200">
                <a:latin typeface="Calibri" pitchFamily="34" charset="0"/>
              </a:rPr>
              <a:t> Indigenous information systems are dynamic, and are 	continually influenced by internal creativity, experimentation 	and experience</a:t>
            </a:r>
          </a:p>
          <a:p>
            <a:pPr>
              <a:tabLst>
                <a:tab pos="120650" algn="l"/>
              </a:tabLst>
            </a:pPr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457200" y="865188"/>
            <a:ext cx="8077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Importance: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2236788"/>
            <a:ext cx="7010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encompasses the skills, experiences and insights of 	people, applied to maintain or improve their livelihood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3608388"/>
            <a:ext cx="6781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essential for sustainable development as the availability 	of physical and financial capital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57200" y="890588"/>
            <a:ext cx="75438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 dirty="0">
                <a:latin typeface="Calibri" pitchFamily="34" charset="0"/>
              </a:rPr>
              <a:t>Indigenous System to Natural Resource Management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2795588"/>
            <a:ext cx="8458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Well poised to reduce deforestation rates, overcome land and water 	management problems</a:t>
            </a: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provide a rich array of experiences, expertise, and practices that can    	significantly contribute to protecting biodiversity, food security, and 	sustainable livelihoods in indigenous communities</a:t>
            </a: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457200" y="484188"/>
            <a:ext cx="81534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Indigenous System of Forest Management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2160588"/>
            <a:ext cx="8915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Some of the rules adopted by the indigenous systems of forest</a:t>
            </a:r>
          </a:p>
          <a:p>
            <a:r>
              <a:rPr lang="en-US" sz="2200">
                <a:latin typeface="Calibri" pitchFamily="34" charset="0"/>
              </a:rPr>
              <a:t>management include</a:t>
            </a:r>
          </a:p>
          <a:p>
            <a:endParaRPr lang="en-US" sz="22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3227388"/>
            <a:ext cx="7086600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only harvesting selected products and species, </a:t>
            </a:r>
          </a:p>
          <a:p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harvesting according to the condition of the product,</a:t>
            </a:r>
          </a:p>
          <a:p>
            <a:r>
              <a:rPr lang="en-US" sz="2200">
                <a:latin typeface="Calibri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limiting the amount of product, and</a:t>
            </a:r>
          </a:p>
          <a:p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using social means of monitoring.</a:t>
            </a:r>
          </a:p>
          <a:p>
            <a:r>
              <a:rPr lang="en-US" sz="2200">
                <a:latin typeface="Calibri" pitchFamily="34" charset="0"/>
              </a:rPr>
              <a:t> </a:t>
            </a:r>
          </a:p>
          <a:p>
            <a:r>
              <a:rPr lang="en-US" sz="2200" b="1">
                <a:latin typeface="Calibri" pitchFamily="34" charset="0"/>
              </a:rPr>
              <a:t> </a:t>
            </a:r>
            <a:endParaRPr lang="en-US" sz="2200">
              <a:latin typeface="Calibri" pitchFamily="34" charset="0"/>
            </a:endParaRPr>
          </a:p>
          <a:p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457200" y="484188"/>
            <a:ext cx="81534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Indigenous System of Land Management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2354263"/>
            <a:ext cx="89154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Following guidelines can be used</a:t>
            </a:r>
          </a:p>
          <a:p>
            <a:endParaRPr lang="en-US" sz="22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3276600"/>
            <a:ext cx="7086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 b="1">
                <a:latin typeface="Calibri" pitchFamily="34" charset="0"/>
              </a:rPr>
              <a:t> </a:t>
            </a:r>
            <a:r>
              <a:rPr lang="en-US" sz="2200">
                <a:latin typeface="Calibri" pitchFamily="34" charset="0"/>
              </a:rPr>
              <a:t>Plan for long-term change and unexpected events</a:t>
            </a:r>
          </a:p>
          <a:p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Preserve rare landscape elements and associated species</a:t>
            </a:r>
          </a:p>
          <a:p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Avoid land uses that deplete natural resources.</a:t>
            </a:r>
          </a:p>
          <a:p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2057400"/>
            <a:ext cx="8305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Avoid or compensate for the effects of development on ecological 	processes </a:t>
            </a: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tabLst>
                <a:tab pos="165100" algn="l"/>
              </a:tabLst>
            </a:pPr>
            <a:endParaRPr lang="en-US" sz="2200">
              <a:latin typeface="Calibri" pitchFamily="34" charset="0"/>
            </a:endParaRPr>
          </a:p>
          <a:p>
            <a:pPr>
              <a:buFont typeface="Arial" charset="0"/>
              <a:buChar char="•"/>
              <a:tabLst>
                <a:tab pos="165100" algn="l"/>
              </a:tabLst>
            </a:pPr>
            <a:r>
              <a:rPr lang="en-US" sz="2200">
                <a:latin typeface="Calibri" pitchFamily="34" charset="0"/>
              </a:rPr>
              <a:t> Implement land-use and land-management practices that are 	compatible with the natural potential of the area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57200" y="762000"/>
            <a:ext cx="8153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500" b="1">
                <a:latin typeface="Calibri" pitchFamily="34" charset="0"/>
              </a:rPr>
              <a:t>Continued…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258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lethe</dc:creator>
  <cp:lastModifiedBy>LOKANTHALI</cp:lastModifiedBy>
  <cp:revision>31</cp:revision>
  <dcterms:created xsi:type="dcterms:W3CDTF">2013-08-06T13:29:41Z</dcterms:created>
  <dcterms:modified xsi:type="dcterms:W3CDTF">2015-08-06T03:21:07Z</dcterms:modified>
</cp:coreProperties>
</file>