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2" r:id="rId8"/>
    <p:sldId id="263" r:id="rId9"/>
    <p:sldId id="27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6" r:id="rId21"/>
    <p:sldId id="271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59" autoAdjust="0"/>
  </p:normalViewPr>
  <p:slideViewPr>
    <p:cSldViewPr>
      <p:cViewPr>
        <p:scale>
          <a:sx n="68" d="100"/>
          <a:sy n="68" d="100"/>
        </p:scale>
        <p:origin x="-1224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00B05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C9A0-41E9-4693-BA31-AB8B6D038077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EF0E-EC17-45E6-8948-6D6BE043E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2438399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Environmentally Responsible Consumption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Solutions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 smtClean="0">
                <a:solidFill>
                  <a:srgbClr val="FFFF00"/>
                </a:solidFill>
              </a:rPr>
              <a:t>Objectives for eco-friendly products: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Products that promote resource conservation and recycling – reduce weight and number of parts; use recycled materials; reduce waste generation etc.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Products that save energy – reduce fuel and power consumption; use energy etc. effectively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Products that use less chemicals – reduce the use of chemical substances; shift from chemical substances to alternative materials etc.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Products that reduce the environmental burden – reduce exhaust gas; reduce noise; reduce construction waste soil; prevent water pollution; implement landscaping and greening etc.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Products that conserve and restore the environment – reduce waste and recycle etc.; purify water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Solutions – Kicking the habit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Education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Legislation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Availability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Creativity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Buy less, give more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ajendra Shrestha\Desktop\needsbasedpurchas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Hierarchy of Change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Individuals – make demands, boycott, start at home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Institutions – build environmental factors into the business model (demonstrated financial advantages)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solidFill>
                  <a:srgbClr val="FFFF00"/>
                </a:solidFill>
              </a:rPr>
              <a:t>recycled content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solidFill>
                  <a:srgbClr val="FFFF00"/>
                </a:solidFill>
              </a:rPr>
              <a:t> energy efficiency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solidFill>
                  <a:srgbClr val="FFFF00"/>
                </a:solidFill>
              </a:rPr>
              <a:t> less packaging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solidFill>
                  <a:srgbClr val="FFFF00"/>
                </a:solidFill>
              </a:rPr>
              <a:t> use of sustainably managed resources,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Governments – create and rigorously enforce legislation, provide tax breaks, in-house purchasing policies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Collectively – greater demand will also mean larger markets for green products and more affordable purchases, spread the word and generate interest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How to implement?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FF00"/>
                </a:solidFill>
                <a:latin typeface="新細明體" pitchFamily="18" charset="-120"/>
              </a:rPr>
              <a:t>Principle of consumerism </a:t>
            </a:r>
            <a:r>
              <a:rPr lang="en-US" altLang="zh-TW" b="1" dirty="0" smtClean="0">
                <a:solidFill>
                  <a:srgbClr val="FFFF00"/>
                </a:solidFill>
                <a:latin typeface="Times New Roman"/>
              </a:rPr>
              <a:t>–</a:t>
            </a:r>
            <a:r>
              <a:rPr lang="en-US" altLang="zh-TW" b="1" dirty="0" smtClean="0">
                <a:solidFill>
                  <a:srgbClr val="FFFF00"/>
                </a:solidFill>
                <a:latin typeface="新細明體" pitchFamily="18" charset="-120"/>
              </a:rPr>
              <a:t> Reduction in Packaging/Plastic Bags</a:t>
            </a:r>
            <a:r>
              <a:rPr lang="en-US" altLang="zh-TW" dirty="0" smtClean="0">
                <a:solidFill>
                  <a:srgbClr val="FFFF00"/>
                </a:solidFill>
                <a:latin typeface="新細明體" pitchFamily="18" charset="-120"/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  <a:latin typeface="新細明體" pitchFamily="18" charset="-120"/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FFFF00"/>
                </a:solidFill>
                <a:latin typeface="新細明體" pitchFamily="18" charset="-120"/>
                <a:ea typeface="宋体" pitchFamily="2" charset="-122"/>
              </a:rPr>
              <a:t>Choose products with bulk/economic pack</a:t>
            </a:r>
            <a:r>
              <a:rPr lang="en-US" altLang="zh-TW" dirty="0" smtClean="0">
                <a:solidFill>
                  <a:srgbClr val="FFFF00"/>
                </a:solidFill>
                <a:latin typeface="新細明體" pitchFamily="18" charset="-120"/>
              </a:rPr>
              <a:t> </a:t>
            </a:r>
            <a:endParaRPr lang="zh-TW" altLang="en-US" dirty="0" smtClean="0">
              <a:solidFill>
                <a:srgbClr val="FFFF00"/>
              </a:solidFill>
              <a:latin typeface="新細明體" pitchFamily="18" charset="-120"/>
            </a:endParaRPr>
          </a:p>
          <a:p>
            <a:pPr lvl="1"/>
            <a:r>
              <a:rPr lang="en-US" altLang="zh-TW" dirty="0" smtClean="0">
                <a:solidFill>
                  <a:srgbClr val="FFFF00"/>
                </a:solidFill>
                <a:latin typeface="新細明體" pitchFamily="18" charset="-120"/>
              </a:rPr>
              <a:t>Choose products with minimal packaging </a:t>
            </a:r>
            <a:endParaRPr lang="zh-TW" altLang="en-US" dirty="0" smtClean="0">
              <a:solidFill>
                <a:srgbClr val="FFFF00"/>
              </a:solidFill>
              <a:latin typeface="新細明體" pitchFamily="18" charset="-120"/>
            </a:endParaRPr>
          </a:p>
          <a:p>
            <a:pPr lvl="1"/>
            <a:r>
              <a:rPr lang="en-US" altLang="zh-TW" dirty="0" smtClean="0">
                <a:solidFill>
                  <a:srgbClr val="FFFF00"/>
                </a:solidFill>
                <a:latin typeface="新細明體" pitchFamily="18" charset="-120"/>
              </a:rPr>
              <a:t>Bring Your Own Bag </a:t>
            </a:r>
            <a:r>
              <a:rPr lang="en-US" altLang="zh-TW" dirty="0" smtClean="0">
                <a:solidFill>
                  <a:srgbClr val="FFFF00"/>
                </a:solidFill>
                <a:latin typeface="新細明體" pitchFamily="18" charset="-120"/>
                <a:ea typeface="宋体" pitchFamily="2" charset="-122"/>
              </a:rPr>
              <a:t>(BYOB) </a:t>
            </a:r>
            <a:r>
              <a:rPr lang="en-US" altLang="zh-TW" dirty="0" smtClean="0">
                <a:solidFill>
                  <a:srgbClr val="FFFF00"/>
                </a:solidFill>
                <a:latin typeface="新細明體" pitchFamily="18" charset="-120"/>
              </a:rPr>
              <a:t>or reuse plastic bags</a:t>
            </a:r>
            <a:endParaRPr lang="en-US" dirty="0" smtClean="0">
              <a:solidFill>
                <a:srgbClr val="FFFF00"/>
              </a:solidFill>
              <a:latin typeface="新細明體" pitchFamily="18" charset="-120"/>
              <a:ea typeface="宋体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How to implement?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FF00"/>
                </a:solidFill>
                <a:cs typeface="Times New Roman" pitchFamily="18" charset="0"/>
              </a:rPr>
              <a:t>C</a:t>
            </a:r>
            <a:r>
              <a:rPr lang="en-US" altLang="zh-TW" dirty="0" err="1" smtClean="0">
                <a:solidFill>
                  <a:srgbClr val="FFFF00"/>
                </a:solidFill>
              </a:rPr>
              <a:t>ommon</a:t>
            </a:r>
            <a:r>
              <a:rPr lang="en-US" altLang="zh-TW" dirty="0" err="1" smtClean="0">
                <a:solidFill>
                  <a:srgbClr val="FFFF00"/>
                </a:solidFill>
                <a:latin typeface="新細明體"/>
              </a:rPr>
              <a:t>“</a:t>
            </a:r>
            <a:r>
              <a:rPr lang="en-US" altLang="zh-TW" dirty="0" err="1" smtClean="0">
                <a:solidFill>
                  <a:srgbClr val="FFFF00"/>
                </a:solidFill>
              </a:rPr>
              <a:t>environmentally-friendly</a:t>
            </a:r>
            <a:r>
              <a:rPr lang="en-US" altLang="zh-TW" dirty="0" err="1" smtClean="0">
                <a:solidFill>
                  <a:srgbClr val="FFFF00"/>
                </a:solidFill>
                <a:latin typeface="新細明體"/>
              </a:rPr>
              <a:t>”</a:t>
            </a:r>
            <a:r>
              <a:rPr lang="en-US" altLang="zh-TW" dirty="0" err="1" smtClean="0">
                <a:solidFill>
                  <a:srgbClr val="FFFF00"/>
                </a:solidFill>
              </a:rPr>
              <a:t>wordings</a:t>
            </a:r>
            <a:r>
              <a:rPr lang="en-US" altLang="zh-TW" dirty="0" smtClean="0">
                <a:solidFill>
                  <a:srgbClr val="FFFF00"/>
                </a:solidFill>
              </a:rPr>
              <a:t>:</a:t>
            </a:r>
            <a:endParaRPr lang="zh-TW" altLang="en-US" dirty="0" smtClean="0">
              <a:solidFill>
                <a:srgbClr val="FFFF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FF00"/>
                </a:solidFill>
                <a:cs typeface="Times New Roman" pitchFamily="18" charset="0"/>
              </a:rPr>
              <a:t>Recycled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FF00"/>
                </a:solidFill>
                <a:cs typeface="Times New Roman" pitchFamily="18" charset="0"/>
              </a:rPr>
              <a:t>Ozone Friendly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FF00"/>
                </a:solidFill>
                <a:cs typeface="Times New Roman" pitchFamily="18" charset="0"/>
              </a:rPr>
              <a:t>Environmentally-Friendly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FF00"/>
                </a:solidFill>
                <a:cs typeface="Times New Roman" pitchFamily="18" charset="0"/>
              </a:rPr>
              <a:t>Biodegradable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FF00"/>
                </a:solidFill>
                <a:cs typeface="Times New Roman" pitchFamily="18" charset="0"/>
              </a:rPr>
              <a:t>No Animal Test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Implementation at home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altLang="zh-TW" sz="2800" b="1" dirty="0" smtClean="0">
                <a:solidFill>
                  <a:srgbClr val="FFFF00"/>
                </a:solidFill>
              </a:rPr>
              <a:t>Choose products with higher energy efficiency :</a:t>
            </a:r>
          </a:p>
          <a:p>
            <a:pPr lvl="1">
              <a:lnSpc>
                <a:spcPct val="85000"/>
              </a:lnSpc>
            </a:pPr>
            <a:r>
              <a:rPr lang="en-US" altLang="zh-TW" sz="2400" b="1" dirty="0" smtClean="0">
                <a:solidFill>
                  <a:srgbClr val="FFFF00"/>
                </a:solidFill>
              </a:rPr>
              <a:t>Refer to the energy efficiency label for appliances such as refrigerators and air conditioners </a:t>
            </a:r>
            <a:endParaRPr lang="zh-TW" altLang="en-US" sz="2400" b="1" dirty="0" smtClean="0">
              <a:solidFill>
                <a:srgbClr val="FFFF00"/>
              </a:solidFill>
            </a:endParaRPr>
          </a:p>
          <a:p>
            <a:pPr lvl="1">
              <a:lnSpc>
                <a:spcPct val="85000"/>
              </a:lnSpc>
            </a:pPr>
            <a:r>
              <a:rPr lang="en-US" altLang="zh-TW" sz="2400" b="1" dirty="0" smtClean="0">
                <a:solidFill>
                  <a:srgbClr val="FFFF00"/>
                </a:solidFill>
              </a:rPr>
              <a:t>Choose washing machines and dryers that require less electricity and water. </a:t>
            </a:r>
            <a:endParaRPr lang="zh-TW" altLang="en-US" sz="2400" b="1" dirty="0" smtClean="0">
              <a:solidFill>
                <a:srgbClr val="FFFF00"/>
              </a:solidFill>
            </a:endParaRPr>
          </a:p>
          <a:p>
            <a:pPr lvl="1">
              <a:lnSpc>
                <a:spcPct val="85000"/>
              </a:lnSpc>
            </a:pPr>
            <a:r>
              <a:rPr lang="en-US" altLang="zh-TW" sz="2400" b="1" dirty="0" smtClean="0">
                <a:solidFill>
                  <a:srgbClr val="FFFF00"/>
                </a:solidFill>
              </a:rPr>
              <a:t>Select alternating current over direct current  </a:t>
            </a:r>
            <a:endParaRPr lang="zh-TW" altLang="en-US" sz="2400" b="1" u="sng" dirty="0" smtClean="0">
              <a:solidFill>
                <a:srgbClr val="FFFF00"/>
              </a:solidFill>
            </a:endParaRPr>
          </a:p>
          <a:p>
            <a:pPr algn="just">
              <a:lnSpc>
                <a:spcPct val="85000"/>
              </a:lnSpc>
            </a:pPr>
            <a:r>
              <a:rPr lang="en-US" altLang="zh-TW" sz="2800" dirty="0" smtClean="0">
                <a:solidFill>
                  <a:srgbClr val="FFFF00"/>
                </a:solidFill>
              </a:rPr>
              <a:t>Choose detergents that do not contain toxic chemicals </a:t>
            </a:r>
            <a:endParaRPr lang="zh-TW" altLang="en-US" sz="2800" dirty="0" smtClean="0">
              <a:solidFill>
                <a:srgbClr val="FFFF00"/>
              </a:solidFill>
            </a:endParaRPr>
          </a:p>
          <a:p>
            <a:pPr algn="just">
              <a:lnSpc>
                <a:spcPct val="85000"/>
              </a:lnSpc>
            </a:pPr>
            <a:r>
              <a:rPr lang="en-US" altLang="zh-TW" sz="2800" dirty="0" smtClean="0">
                <a:solidFill>
                  <a:srgbClr val="FFFF00"/>
                </a:solidFill>
              </a:rPr>
              <a:t>Reduce the use of chemical pesticides, turn to use natural pesticides</a:t>
            </a:r>
            <a:endParaRPr lang="zh-TW" altLang="en-US" sz="2800" dirty="0" smtClean="0">
              <a:solidFill>
                <a:srgbClr val="FFFF00"/>
              </a:solidFill>
            </a:endParaRPr>
          </a:p>
          <a:p>
            <a:pPr algn="just">
              <a:lnSpc>
                <a:spcPct val="85000"/>
              </a:lnSpc>
            </a:pPr>
            <a:r>
              <a:rPr lang="en-US" altLang="zh-TW" sz="2800" dirty="0" smtClean="0">
                <a:solidFill>
                  <a:srgbClr val="FFFF00"/>
                </a:solidFill>
              </a:rPr>
              <a:t>Reduce the use of disposable articles</a:t>
            </a:r>
            <a:endParaRPr lang="zh-TW" altLang="en-US" sz="2800" dirty="0" smtClean="0">
              <a:solidFill>
                <a:srgbClr val="FFFF00"/>
              </a:solidFill>
            </a:endParaRPr>
          </a:p>
          <a:p>
            <a:pPr algn="just">
              <a:lnSpc>
                <a:spcPct val="85000"/>
              </a:lnSpc>
            </a:pPr>
            <a:r>
              <a:rPr lang="en-US" altLang="zh-TW" sz="2800" dirty="0" smtClean="0">
                <a:solidFill>
                  <a:srgbClr val="FFFF00"/>
                </a:solidFill>
              </a:rPr>
              <a:t>Choose Unbleached/White Toilet Paper 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Green consumerism in office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FF00"/>
                </a:solidFill>
              </a:rPr>
              <a:t>Choose of energy-efficient appliances: </a:t>
            </a:r>
            <a:endParaRPr lang="zh-TW" altLang="en-US" sz="2400" dirty="0" smtClean="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FFFF00"/>
                </a:solidFill>
              </a:rPr>
              <a:t>Computer with energy-saving mode and automatic shutdown functions </a:t>
            </a:r>
            <a:endParaRPr lang="zh-TW" altLang="en-US" sz="2000" dirty="0" smtClean="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FFFF00"/>
                </a:solidFill>
              </a:rPr>
              <a:t>Printers and photocopies that handle double-side printing, with various modes that adjust levels in ink use </a:t>
            </a:r>
            <a:endParaRPr lang="zh-TW" altLang="en-US" sz="2000" dirty="0" smtClean="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FFFF00"/>
                </a:solidFill>
              </a:rPr>
              <a:t>Air conditioning systems that consumes less energy, or systems with automatic adjustment features </a:t>
            </a:r>
            <a:endParaRPr lang="zh-TW" altLang="en-US" sz="2000" dirty="0" smtClean="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FFFF00"/>
                </a:solidFill>
              </a:rPr>
              <a:t>Use fluorescent lighting, energy-saving light bulbs </a:t>
            </a:r>
            <a:endParaRPr lang="zh-TW" altLang="en-US" sz="2000" dirty="0" smtClean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FF00"/>
                </a:solidFill>
              </a:rPr>
              <a:t>Reduce the use of paper:</a:t>
            </a:r>
            <a:endParaRPr lang="zh-TW" altLang="en-US" sz="2400" dirty="0" smtClean="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FFFF00"/>
                </a:solidFill>
              </a:rPr>
              <a:t>Select paper of lighter weight for editing and printing documents </a:t>
            </a:r>
            <a:endParaRPr lang="zh-TW" altLang="en-US" sz="2000" dirty="0" smtClean="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FFFF00"/>
                </a:solidFill>
              </a:rPr>
              <a:t>Use recycled papers </a:t>
            </a:r>
            <a:endParaRPr lang="zh-TW" altLang="en-US" sz="2000" dirty="0" smtClean="0">
              <a:solidFill>
                <a:srgbClr val="FFFF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solidFill>
                  <a:srgbClr val="FFFF00"/>
                </a:solidFill>
              </a:rPr>
              <a:t>Documents should be kept electronically to reduce the use of paper.</a:t>
            </a:r>
            <a:r>
              <a:rPr lang="en-US" altLang="zh-TW" sz="2000" dirty="0" smtClean="0">
                <a:solidFill>
                  <a:srgbClr val="FFFF00"/>
                </a:solidFill>
                <a:cs typeface="Times New Roman" pitchFamily="18" charset="0"/>
              </a:rPr>
              <a:t> </a:t>
            </a:r>
            <a:endParaRPr lang="zh-TW" altLang="en-US" sz="2000" dirty="0" smtClean="0">
              <a:solidFill>
                <a:srgbClr val="FFFF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FF00"/>
                </a:solidFill>
              </a:rPr>
              <a:t>Using solar-powered calculator and refillable stationery </a:t>
            </a:r>
            <a:endParaRPr lang="zh-TW" altLang="en-US" sz="2400" dirty="0" smtClean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FF00"/>
                </a:solidFill>
              </a:rPr>
              <a:t>Avoid using disposable plastic or paper utensils </a:t>
            </a:r>
            <a:endParaRPr lang="zh-TW" altLang="en-US" sz="2400" dirty="0" smtClean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solidFill>
                  <a:srgbClr val="FFFF00"/>
                </a:solidFill>
              </a:rPr>
              <a:t>Switch to electronic media such as electronic mails (emails), electronic greeting cards, etc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If we are responsible we don’t need to face it.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098" name="Picture 2" descr="C:\Users\Rajendra Shrestha\Desktop\garbage_kathmandu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0866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Real </a:t>
            </a:r>
            <a:r>
              <a:rPr lang="en-US" dirty="0" err="1" smtClean="0">
                <a:solidFill>
                  <a:srgbClr val="FFFF00"/>
                </a:solidFill>
              </a:rPr>
              <a:t>Environmentallist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122" name="Picture 2" descr="C:\Users\Rajendra Shrestha\Desktop\garbage-collectors-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24799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Defining Consumption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The selection, adoption, use, disposal and recycling of goods and services, as opposed to their design, production and marketing. </a:t>
            </a:r>
            <a:r>
              <a:rPr lang="en-US" sz="1400" dirty="0" smtClean="0">
                <a:solidFill>
                  <a:srgbClr val="FFFF00"/>
                </a:solidFill>
              </a:rPr>
              <a:t>(Wikipedia)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Purchase of goods or services for any purpose. </a:t>
            </a:r>
            <a:r>
              <a:rPr lang="en-US" sz="1600" dirty="0" smtClean="0">
                <a:solidFill>
                  <a:srgbClr val="FFFF00"/>
                </a:solidFill>
              </a:rPr>
              <a:t>www.turnerlearning.com/efts/bball/econglos.htm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Atleast</a:t>
            </a:r>
            <a:r>
              <a:rPr lang="en-US" dirty="0" smtClean="0">
                <a:solidFill>
                  <a:srgbClr val="FFFF00"/>
                </a:solidFill>
              </a:rPr>
              <a:t> we can do this much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146" name="Picture 2" descr="C:\Users\Rajendra Shrestha\Desktop\cubes_recycle_032012_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07719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jendra Shrestha\Desktop\10032564-hands-and-earth-concept-save-green-planet-symbol-of-environmental-prote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Thank you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Defining </a:t>
            </a:r>
            <a:r>
              <a:rPr lang="en-US" dirty="0" err="1" smtClean="0">
                <a:solidFill>
                  <a:srgbClr val="FFFF00"/>
                </a:solidFill>
              </a:rPr>
              <a:t>environmetally</a:t>
            </a:r>
            <a:r>
              <a:rPr lang="en-US" dirty="0" smtClean="0">
                <a:solidFill>
                  <a:srgbClr val="FFFF00"/>
                </a:solidFill>
              </a:rPr>
              <a:t> responsible consumption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Little or no impact on the native ecosystem or environment.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When we choose something because it is environmentally friendly or socially just, we make it easier for more such products and services to be developed in the future.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To be a responsible consumer is to realize that we have the power to help change the world through the choices that we make everyday.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Conti…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Responsible consumption is a democratic citizens' movement. It influences the behavior of manufacturers, distributors and retailers, and encourages decision makers to adopt policies that protect the environment and the rights of citizens.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problem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FFFF00"/>
                </a:solidFill>
              </a:rPr>
              <a:t>Nearly every </a:t>
            </a:r>
            <a:r>
              <a:rPr lang="en-US" sz="3600" b="1" dirty="0" smtClean="0">
                <a:solidFill>
                  <a:srgbClr val="FFFF00"/>
                </a:solidFill>
              </a:rPr>
              <a:t>purchase</a:t>
            </a:r>
            <a:r>
              <a:rPr lang="en-US" sz="3600" dirty="0" smtClean="0">
                <a:solidFill>
                  <a:srgbClr val="FFFF00"/>
                </a:solidFill>
              </a:rPr>
              <a:t> an individual or organization makes has hidden </a:t>
            </a:r>
            <a:r>
              <a:rPr lang="en-US" sz="3600" b="1" dirty="0" smtClean="0">
                <a:solidFill>
                  <a:srgbClr val="FFFF00"/>
                </a:solidFill>
              </a:rPr>
              <a:t>costs</a:t>
            </a:r>
            <a:r>
              <a:rPr lang="en-US" sz="3600" dirty="0" smtClean="0">
                <a:solidFill>
                  <a:srgbClr val="FFFF00"/>
                </a:solidFill>
              </a:rPr>
              <a:t> for the </a:t>
            </a:r>
            <a:r>
              <a:rPr lang="en-US" sz="3600" b="1" dirty="0" smtClean="0">
                <a:solidFill>
                  <a:srgbClr val="FFFF00"/>
                </a:solidFill>
              </a:rPr>
              <a:t>environment</a:t>
            </a:r>
            <a:r>
              <a:rPr lang="en-US" sz="3600" dirty="0" smtClean="0">
                <a:solidFill>
                  <a:srgbClr val="FFFF00"/>
                </a:solidFill>
              </a:rPr>
              <a:t> and for the world’s people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>
                <a:solidFill>
                  <a:srgbClr val="FFFF00"/>
                </a:solidFill>
              </a:rPr>
              <a:t>Many products </a:t>
            </a:r>
          </a:p>
          <a:p>
            <a:pPr lvl="2">
              <a:lnSpc>
                <a:spcPct val="80000"/>
              </a:lnSpc>
            </a:pPr>
            <a:r>
              <a:rPr lang="en-US" sz="2800" dirty="0" smtClean="0">
                <a:solidFill>
                  <a:srgbClr val="FFFF00"/>
                </a:solidFill>
              </a:rPr>
              <a:t>require huge inputs of  wood, energy, metals, and other resources that are not always renewable</a:t>
            </a:r>
          </a:p>
          <a:p>
            <a:pPr lvl="2">
              <a:lnSpc>
                <a:spcPct val="80000"/>
              </a:lnSpc>
            </a:pPr>
            <a:r>
              <a:rPr lang="en-US" sz="2800" dirty="0" smtClean="0">
                <a:solidFill>
                  <a:srgbClr val="FFFF00"/>
                </a:solidFill>
              </a:rPr>
              <a:t>contain toxic chemicals that endanger our health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4 poster"/>
          <p:cNvPicPr>
            <a:picLocks noChangeAspect="1" noChangeArrowheads="1"/>
          </p:cNvPicPr>
          <p:nvPr/>
        </p:nvPicPr>
        <p:blipFill>
          <a:blip r:embed="rId2" cstate="print">
            <a:lum bright="-6000" contrast="18000"/>
          </a:blip>
          <a:srcRect b="-319"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Current practice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Purchasing policies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Materialism &amp; consumerism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Green as a brand instead of purpose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Zero regulatory requirements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No manufacturer responsibility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challenges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Availability of alternatives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Cost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Overcoming culture &amp; mindsets – we can’t buy less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Changing what and how we buy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Education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FF00"/>
                </a:solidFill>
              </a:rPr>
              <a:t>In the big picture, consumption continues but the patterns of consumption and the relationship of consumption to the earth in terms of non-toxicity, recyclability, fair trade etc. can and must improve. 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</a:pPr>
            <a:r>
              <a:rPr lang="en-US" dirty="0" smtClean="0">
                <a:solidFill>
                  <a:srgbClr val="FFFF00"/>
                </a:solidFill>
              </a:rPr>
              <a:t>Institutions will also need to find ways to meet their needs </a:t>
            </a:r>
            <a:r>
              <a:rPr lang="en-US" b="1" dirty="0" smtClean="0">
                <a:solidFill>
                  <a:srgbClr val="FFFF00"/>
                </a:solidFill>
              </a:rPr>
              <a:t>without buying</a:t>
            </a:r>
            <a:r>
              <a:rPr lang="en-US" dirty="0" smtClean="0">
                <a:solidFill>
                  <a:srgbClr val="FFFF00"/>
                </a:solidFill>
              </a:rPr>
              <a:t> new products, such as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- eliminating unnecessary purchases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- extending the lives of existing products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- diverting used goods from being sent to landfills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ajendra Shrestha\Desktop\eae23005700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096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779</Words>
  <Application>Microsoft Office PowerPoint</Application>
  <PresentationFormat>On-screen Show (4:3)</PresentationFormat>
  <Paragraphs>95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Environmentally Responsible Consumption</vt:lpstr>
      <vt:lpstr>Defining Consumption</vt:lpstr>
      <vt:lpstr>Defining environmetally responsible consumption</vt:lpstr>
      <vt:lpstr>Conti…</vt:lpstr>
      <vt:lpstr>The problem</vt:lpstr>
      <vt:lpstr>Slide 6</vt:lpstr>
      <vt:lpstr>Current practice</vt:lpstr>
      <vt:lpstr>The challenges</vt:lpstr>
      <vt:lpstr>Slide 9</vt:lpstr>
      <vt:lpstr>Solutions</vt:lpstr>
      <vt:lpstr>Solutions – Kicking the habit</vt:lpstr>
      <vt:lpstr>Slide 12</vt:lpstr>
      <vt:lpstr>Hierarchy of Change</vt:lpstr>
      <vt:lpstr>How to implement?</vt:lpstr>
      <vt:lpstr>How to implement?</vt:lpstr>
      <vt:lpstr>Implementation at home</vt:lpstr>
      <vt:lpstr>Green consumerism in office </vt:lpstr>
      <vt:lpstr>If we are responsible we don’t need to face it.</vt:lpstr>
      <vt:lpstr>Real Environmentallist</vt:lpstr>
      <vt:lpstr>Atleast we can do this much</vt:lpstr>
      <vt:lpstr>Slide 21</vt:lpstr>
      <vt:lpstr>Thank you  </vt:lpstr>
    </vt:vector>
  </TitlesOfParts>
  <Company>Personal Notebook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Environmentally Responsible Consumption</dc:title>
  <dc:creator>Rajendra Shrestha</dc:creator>
  <cp:lastModifiedBy>LOKANTHALI</cp:lastModifiedBy>
  <cp:revision>32</cp:revision>
  <dcterms:created xsi:type="dcterms:W3CDTF">2013-08-05T17:10:28Z</dcterms:created>
  <dcterms:modified xsi:type="dcterms:W3CDTF">2015-08-04T15:09:32Z</dcterms:modified>
</cp:coreProperties>
</file>