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81" r:id="rId3"/>
    <p:sldId id="265" r:id="rId4"/>
    <p:sldId id="282" r:id="rId5"/>
    <p:sldId id="285" r:id="rId6"/>
    <p:sldId id="283" r:id="rId7"/>
    <p:sldId id="284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020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984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111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061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1199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711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369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577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527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41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38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19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17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42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14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3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156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7FDAA1-7B3E-46D6-AE2F-98ECE85433A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DB1C-A8F8-4F55-BB40-55534BDC0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8456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898" y="1958397"/>
            <a:ext cx="10156065" cy="361444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Arial Narrow" panose="020B0606020202030204" pitchFamily="34" charset="0"/>
              </a:rPr>
              <a:t>	REFINING PROCESS </a:t>
            </a:r>
            <a:br>
              <a:rPr lang="en-US" sz="5400" b="1" dirty="0" smtClean="0">
                <a:latin typeface="Arial Narrow" panose="020B0606020202030204" pitchFamily="34" charset="0"/>
              </a:rPr>
            </a:br>
            <a:r>
              <a:rPr lang="en-US" sz="5400" b="1" dirty="0" smtClean="0">
                <a:latin typeface="Arial Narrow" panose="020B0606020202030204" pitchFamily="34" charset="0"/>
              </a:rPr>
              <a:t>FOR </a:t>
            </a:r>
            <a:br>
              <a:rPr lang="en-US" sz="5400" b="1" dirty="0" smtClean="0">
                <a:latin typeface="Arial Narrow" panose="020B0606020202030204" pitchFamily="34" charset="0"/>
              </a:rPr>
            </a:br>
            <a:r>
              <a:rPr lang="en-US" sz="5400" b="1" dirty="0" smtClean="0">
                <a:latin typeface="Arial Narrow" panose="020B0606020202030204" pitchFamily="34" charset="0"/>
              </a:rPr>
              <a:t>CRUDE OIL</a:t>
            </a:r>
            <a:endParaRPr lang="en-US" sz="5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50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276" y="592428"/>
            <a:ext cx="1039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Gasoline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2276" y="1472768"/>
            <a:ext cx="1153553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Gasoline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, is a transparent, petroleum-derived liquid that is used primarily as a fuel in internal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 combustion engines.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It consists mostly of organic compounds obtained by the fractional distillation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of petroleum,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enhanced with a variety of additives</a:t>
            </a:r>
            <a:r>
              <a:rPr kumimoji="0" lang="en-US" b="0" i="0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dirty="0" smtClean="0">
                <a:latin typeface="Arial" panose="020B0604020202020204" pitchFamily="34" charset="0"/>
              </a:rPr>
              <a:t>Gasoline is an ideal fuel for spark ignition engines.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dirty="0" smtClean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dirty="0" smtClean="0">
                <a:latin typeface="Arial" panose="020B0604020202020204" pitchFamily="34" charset="0"/>
              </a:rPr>
              <a:t>The main advantage of gasoline is it’s light weight per power developed.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</a:rPr>
              <a:t>The desired properties of gasoline are: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latin typeface="Arial" panose="020B0604020202020204" pitchFamily="34" charset="0"/>
              </a:rPr>
              <a:t>Low boiling point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latin typeface="Arial" panose="020B0604020202020204" pitchFamily="34" charset="0"/>
              </a:rPr>
              <a:t>High octane rate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latin typeface="Arial" panose="020B0604020202020204" pitchFamily="34" charset="0"/>
              </a:rPr>
              <a:t>Less impurities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99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octane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5313"/>
            <a:ext cx="8946541" cy="5402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Increasing the pressure of the fuel mixture in the combustion chamber before ignition helps to increase power of an engine.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This is done by compressing the fuel mixture to a smaller volume.  Higher compression ratios not only boost power but also make for more efficient power.  But as the compression ratio goes up, knocking tendency increases and the anti-knock value of the fuel becomes critical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octane number of a gasoline is a measure of its anti-knock quality </a:t>
            </a:r>
            <a:r>
              <a:rPr lang="en-US" dirty="0" smtClean="0"/>
              <a:t> </a:t>
            </a:r>
            <a:r>
              <a:rPr lang="en-US" dirty="0"/>
              <a:t>to resist detonation during combustion.  Detonation, sometimes </a:t>
            </a:r>
            <a:r>
              <a:rPr lang="en-US" dirty="0" smtClean="0"/>
              <a:t> </a:t>
            </a:r>
            <a:r>
              <a:rPr lang="en-US" dirty="0"/>
              <a:t>can be defined as an uncontrolled explosion of the last </a:t>
            </a:r>
            <a:r>
              <a:rPr lang="en-US" dirty="0" smtClean="0"/>
              <a:t>portion </a:t>
            </a:r>
            <a:r>
              <a:rPr lang="en-US" dirty="0"/>
              <a:t>in the combustion chamber.  Since detonation creates shock pressure waves, </a:t>
            </a:r>
            <a:r>
              <a:rPr lang="en-US" dirty="0" smtClean="0"/>
              <a:t> </a:t>
            </a:r>
            <a:r>
              <a:rPr lang="en-US" dirty="0"/>
              <a:t>it results in loss of power, excessive localized temperatures, and engine damage if sufficiently severe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Thus, gasoline should have high octane number, which could be done by adding Tetra ethyl lead(TEL).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41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boiling point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temperature at which the first 10% of gasoline evaporates is a measure of the ease of starting.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normal boiling range of motor gasoline is 30 to 300 degree Celsius.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At 70 degree Celsius  a minimum of 10% of gasoline by volume should evaporate.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necessary to have a low boiling point of gasoline because the vapor burns easily and more efficiently than liquid droplets.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44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Impurities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gasoline should not contain a large amount of impurities such as gum, carbon, sulphur</a:t>
            </a:r>
            <a:r>
              <a:rPr lang="en-US" dirty="0"/>
              <a:t> </a:t>
            </a:r>
            <a:r>
              <a:rPr lang="en-US" dirty="0" smtClean="0"/>
              <a:t>and water.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presences  of gum causes valve sticking and heavy intake deposits.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Sulphur forms acidic compounds in the engine and exhaust.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Sulphur also inhibits the action of tetra ethyl lead.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So, efforts must be made to remove impurities.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86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28" y="117868"/>
            <a:ext cx="9404723" cy="1400530"/>
          </a:xfrm>
        </p:spPr>
        <p:txBody>
          <a:bodyPr/>
          <a:lstStyle/>
          <a:p>
            <a:r>
              <a:rPr lang="en-US" dirty="0" smtClean="0"/>
              <a:t>Diesel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6759"/>
            <a:ext cx="8946541" cy="54118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Diesel </a:t>
            </a:r>
            <a:r>
              <a:rPr lang="en-US" dirty="0"/>
              <a:t>fuel produces power in an engine when it is atomized and mixed with air in the combustion chamber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 Pressure caused by the piston rising in the cylinder causes a rapid temperature increase.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When fuel is injected, the fuel/air mixture ignites and the energy of the diesel fuel is released forcing the piston downwards and turning the </a:t>
            </a:r>
            <a:r>
              <a:rPr lang="en-US" dirty="0" smtClean="0"/>
              <a:t>crankshaft.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chief requirements of diesel fuels are:</a:t>
            </a:r>
          </a:p>
          <a:p>
            <a:pPr marL="0" indent="0">
              <a:buNone/>
            </a:pPr>
            <a:r>
              <a:rPr lang="en-US" dirty="0" smtClean="0"/>
              <a:t>                 	High cetane number</a:t>
            </a:r>
          </a:p>
          <a:p>
            <a:pPr marL="0" indent="0">
              <a:buNone/>
            </a:pPr>
            <a:r>
              <a:rPr lang="en-US" dirty="0" smtClean="0"/>
              <a:t>			Fairly high flash point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/>
              <a:t>T</a:t>
            </a:r>
            <a:r>
              <a:rPr lang="en-US" dirty="0" smtClean="0"/>
              <a:t>hermal stability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62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Cetane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Cetane number is a measure of the ignition delay of a diesel fuel.  The shorter the interval between the time the fuel is injected and the time it begins to burn, the higher is its cetane number.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It is a measure of the ease with which the fuel can be ignited and is most significant in low temperature </a:t>
            </a:r>
            <a:r>
              <a:rPr lang="en-US" dirty="0" smtClean="0"/>
              <a:t>starting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importance of cetane number is very evident as low cetane number usually causes an ignition delay in the engine. 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</a:t>
            </a:r>
            <a:r>
              <a:rPr lang="en-US" dirty="0"/>
              <a:t>delay causes starting difficulties and engine knock.  Ignition delay also causes poor fuel economy, a loss of power and sometimes engine damage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So, diesel should have high cetane number.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02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Flash point is determined by heating the fuel in a small enclosed chamber until the </a:t>
            </a:r>
            <a:r>
              <a:rPr lang="en-US" dirty="0" smtClean="0"/>
              <a:t>vapors </a:t>
            </a:r>
            <a:r>
              <a:rPr lang="en-US" dirty="0"/>
              <a:t>ignite when a small flame is passed over the surface of the liquid.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The temperature of the fuel at this point is the flash point.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smtClean="0"/>
              <a:t> </a:t>
            </a:r>
            <a:r>
              <a:rPr lang="en-US" dirty="0"/>
              <a:t>provide a useful check on suspected contaminants such as gasoline, since as little as 0.5% of gasoline present can lower the flash point of the fuel very markedly.</a:t>
            </a:r>
          </a:p>
        </p:txBody>
      </p:sp>
    </p:spTree>
    <p:extLst>
      <p:ext uri="{BB962C8B-B14F-4D97-AF65-F5344CB8AC3E}">
        <p14:creationId xmlns="" xmlns:p14="http://schemas.microsoft.com/office/powerpoint/2010/main" val="36509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1818"/>
            <a:ext cx="8946541" cy="49045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Heat transfer is a design function of diesel fuels in many modern diesel engines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Only a portion of the fuel that is circulated and pressurized by the fuel injection system is actually combusted.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remainder of the fuel is recycled back to the fuel tank. The bulk fuel temperature can be well above ambient levels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igh-temperature </a:t>
            </a:r>
            <a:r>
              <a:rPr lang="en-US" dirty="0"/>
              <a:t>stability of a diesel fuel can result in the formation of </a:t>
            </a:r>
            <a:r>
              <a:rPr lang="en-US" dirty="0" smtClean="0"/>
              <a:t>insoluble </a:t>
            </a:r>
            <a:r>
              <a:rPr lang="en-US" dirty="0"/>
              <a:t>degradation products that can then cause filter plugging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colder temperatures, the recycling of heated fuel back to a colder fuel tank, can cause condensation problems, that could lead to increase in free moisture in the fuel. This problem could possibly lead to filter </a:t>
            </a:r>
            <a:r>
              <a:rPr lang="en-US" dirty="0" smtClean="0"/>
              <a:t>plugging.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So, it must be thermally stable.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99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jana\Desktop\ab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726" y="718456"/>
            <a:ext cx="6879771" cy="5159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4" y="1159099"/>
            <a:ext cx="1052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yield and boiling range of a typical crude oil in primary or straight run distillation is given below: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8155590"/>
              </p:ext>
            </p:extLst>
          </p:nvPr>
        </p:nvGraphicFramePr>
        <p:xfrm>
          <a:off x="1478209" y="2110584"/>
          <a:ext cx="8127999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Distillate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Boiling range</a:t>
                      </a:r>
                    </a:p>
                    <a:p>
                      <a:r>
                        <a:rPr lang="en-US" dirty="0" smtClean="0"/>
                        <a:t>(degree</a:t>
                      </a:r>
                      <a:r>
                        <a:rPr lang="en-US" baseline="0" dirty="0" smtClean="0"/>
                        <a:t> Celsius)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</a:p>
                    <a:p>
                      <a:r>
                        <a:rPr lang="en-US" dirty="0" smtClean="0"/>
                        <a:t>(%)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gasoline including</a:t>
                      </a:r>
                      <a:r>
                        <a:rPr lang="en-US" baseline="0" dirty="0" smtClean="0"/>
                        <a:t> gases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Heavy gasoline</a:t>
                      </a:r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30-65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dirty="0" smtClean="0"/>
                        <a:t>naphtha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65-250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Kerosene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150-250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 oil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150-400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320-540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966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249" y="1562860"/>
            <a:ext cx="10156065" cy="361444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Arial Narrow" panose="020B0606020202030204" pitchFamily="34" charset="0"/>
              </a:rPr>
              <a:t>Properties of Gasoline</a:t>
            </a:r>
            <a:br>
              <a:rPr lang="en-US" sz="6600" b="1" dirty="0" smtClean="0">
                <a:latin typeface="Arial Narrow" panose="020B0606020202030204" pitchFamily="34" charset="0"/>
              </a:rPr>
            </a:br>
            <a:r>
              <a:rPr lang="en-US" sz="6600" b="1" dirty="0" smtClean="0">
                <a:latin typeface="Arial Narrow" panose="020B0606020202030204" pitchFamily="34" charset="0"/>
              </a:rPr>
              <a:t> And </a:t>
            </a:r>
            <a:br>
              <a:rPr lang="en-US" sz="6600" b="1" dirty="0" smtClean="0">
                <a:latin typeface="Arial Narrow" panose="020B0606020202030204" pitchFamily="34" charset="0"/>
              </a:rPr>
            </a:br>
            <a:r>
              <a:rPr lang="en-US" sz="6600" b="1" dirty="0" smtClean="0">
                <a:latin typeface="Arial Narrow" panose="020B0606020202030204" pitchFamily="34" charset="0"/>
              </a:rPr>
              <a:t>Diesel</a:t>
            </a:r>
            <a:endParaRPr lang="en-US" sz="6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50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505</Words>
  <Application>Microsoft Office PowerPoint</Application>
  <PresentationFormat>Custom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 REFINING PROCESS  FOR  CRUDE OIL</vt:lpstr>
      <vt:lpstr>Slide 2</vt:lpstr>
      <vt:lpstr>Slide 3</vt:lpstr>
      <vt:lpstr>Slide 4</vt:lpstr>
      <vt:lpstr>Slide 5</vt:lpstr>
      <vt:lpstr>Slide 6</vt:lpstr>
      <vt:lpstr>Slide 7</vt:lpstr>
      <vt:lpstr>Slide 8</vt:lpstr>
      <vt:lpstr>Properties of Gasoline  And  Diesel</vt:lpstr>
      <vt:lpstr>Gasoline</vt:lpstr>
      <vt:lpstr>High octane rate</vt:lpstr>
      <vt:lpstr>Low boiling point </vt:lpstr>
      <vt:lpstr>Impurities </vt:lpstr>
      <vt:lpstr>Diesel</vt:lpstr>
      <vt:lpstr>Cetane number</vt:lpstr>
      <vt:lpstr>Flash point</vt:lpstr>
      <vt:lpstr>Thermal stability</vt:lpstr>
    </vt:vector>
  </TitlesOfParts>
  <Company>Freelancer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Subash Parajuli</dc:creator>
  <cp:lastModifiedBy>LOKANTHALI</cp:lastModifiedBy>
  <cp:revision>49</cp:revision>
  <dcterms:created xsi:type="dcterms:W3CDTF">2013-05-14T06:28:06Z</dcterms:created>
  <dcterms:modified xsi:type="dcterms:W3CDTF">2016-05-23T05:10:15Z</dcterms:modified>
</cp:coreProperties>
</file>