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90" r:id="rId2"/>
    <p:sldId id="283" r:id="rId3"/>
    <p:sldId id="284" r:id="rId4"/>
    <p:sldId id="285" r:id="rId5"/>
    <p:sldId id="286" r:id="rId6"/>
    <p:sldId id="287" r:id="rId7"/>
    <p:sldId id="288" r:id="rId8"/>
    <p:sldId id="257" r:id="rId9"/>
    <p:sldId id="259" r:id="rId10"/>
    <p:sldId id="260" r:id="rId11"/>
    <p:sldId id="261" r:id="rId12"/>
    <p:sldId id="262" r:id="rId13"/>
    <p:sldId id="264" r:id="rId14"/>
    <p:sldId id="266" r:id="rId15"/>
    <p:sldId id="267" r:id="rId16"/>
    <p:sldId id="268" r:id="rId17"/>
    <p:sldId id="289" r:id="rId18"/>
    <p:sldId id="270" r:id="rId19"/>
    <p:sldId id="271" r:id="rId20"/>
    <p:sldId id="272" r:id="rId21"/>
    <p:sldId id="273" r:id="rId22"/>
    <p:sldId id="281" r:id="rId23"/>
    <p:sldId id="282" r:id="rId24"/>
    <p:sldId id="274" r:id="rId25"/>
    <p:sldId id="275" r:id="rId26"/>
    <p:sldId id="276" r:id="rId27"/>
    <p:sldId id="277" r:id="rId28"/>
    <p:sldId id="279" r:id="rId29"/>
    <p:sldId id="269"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r" defTabSz="914400" rtl="1" eaLnBrk="1" latinLnBrk="0" hangingPunct="1">
      <a:defRPr kern="1200">
        <a:solidFill>
          <a:schemeClr val="tx1"/>
        </a:solidFill>
        <a:latin typeface="Tahoma" pitchFamily="34" charset="0"/>
        <a:ea typeface="+mn-ea"/>
        <a:cs typeface="+mn-cs"/>
      </a:defRPr>
    </a:lvl6pPr>
    <a:lvl7pPr marL="2743200" algn="r" defTabSz="914400" rtl="1" eaLnBrk="1" latinLnBrk="0" hangingPunct="1">
      <a:defRPr kern="1200">
        <a:solidFill>
          <a:schemeClr val="tx1"/>
        </a:solidFill>
        <a:latin typeface="Tahoma" pitchFamily="34" charset="0"/>
        <a:ea typeface="+mn-ea"/>
        <a:cs typeface="+mn-cs"/>
      </a:defRPr>
    </a:lvl7pPr>
    <a:lvl8pPr marL="3200400" algn="r" defTabSz="914400" rtl="1" eaLnBrk="1" latinLnBrk="0" hangingPunct="1">
      <a:defRPr kern="1200">
        <a:solidFill>
          <a:schemeClr val="tx1"/>
        </a:solidFill>
        <a:latin typeface="Tahoma" pitchFamily="34" charset="0"/>
        <a:ea typeface="+mn-ea"/>
        <a:cs typeface="+mn-cs"/>
      </a:defRPr>
    </a:lvl8pPr>
    <a:lvl9pPr marL="3657600" algn="r" defTabSz="914400" rtl="1"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1" d="100"/>
          <a:sy n="71" d="100"/>
        </p:scale>
        <p:origin x="-114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CBD0801A-AC59-4BCB-AD23-5641C3E1CE8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F7DF35-2067-47F3-85C6-C141EF9CF5B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A098ED-38CC-492E-80E9-F870E755CAD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ar-SA"/>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69DDB65E-ED6F-43C8-95DF-BBF66C8292B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ar-SA"/>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BE83560-7156-43B3-913A-374FC94A601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en-US" smtClean="0"/>
              <a:t>Click to edit Master title style</a:t>
            </a:r>
            <a:endParaRPr lang="ar-SA"/>
          </a:p>
        </p:txBody>
      </p:sp>
      <p:sp>
        <p:nvSpPr>
          <p:cNvPr id="3" name="Content Placeholder 2"/>
          <p:cNvSpPr>
            <a:spLocks noGrp="1"/>
          </p:cNvSpPr>
          <p:nvPr>
            <p:ph sz="quarter" idx="1"/>
          </p:nvPr>
        </p:nvSpPr>
        <p:spPr>
          <a:xfrm>
            <a:off x="11826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11826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Content Placeholder 5"/>
          <p:cNvSpPr>
            <a:spLocks noGrp="1"/>
          </p:cNvSpPr>
          <p:nvPr>
            <p:ph sz="quarter" idx="4"/>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6E0A312B-6D9A-4622-8D0C-70B7049CFF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F30148E-DBF9-4084-AF53-75C225A0A8B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32E3F2E-0B69-425B-8A6F-19EE6693729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9FA6465-F4E9-4F63-ABA1-BBC694390E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1547490-FFF2-4299-B2CD-A988D99AF46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FDD366-8AE2-462A-8DDA-5E37ABBDA3E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A622E54-1221-4C61-B1C3-ECA0AE7BAC3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952685-1916-453C-B13A-823013A08CF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64678C0C-F3E7-44D9-88BC-9DF19F9C8D0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5AFB44A-3E94-4302-A503-DF6B5429E490}"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en.wikipedia.org/wiki/Edwardian_era" TargetMode="External"/><Relationship Id="rId7" Type="http://schemas.openxmlformats.org/officeDocument/2006/relationships/hyperlink" Target="http://en.wikipedia.org/wiki/Internal_combustion_engine" TargetMode="External"/><Relationship Id="rId2" Type="http://schemas.openxmlformats.org/officeDocument/2006/relationships/hyperlink" Target="http://en.wikipedia.org/wiki/Brass" TargetMode="External"/><Relationship Id="rId1" Type="http://schemas.openxmlformats.org/officeDocument/2006/relationships/slideLayout" Target="../slideLayouts/slideLayout13.xml"/><Relationship Id="rId6" Type="http://schemas.openxmlformats.org/officeDocument/2006/relationships/hyperlink" Target="http://en.wikipedia.org/wiki/Rear-wheel_drive" TargetMode="External"/><Relationship Id="rId5" Type="http://schemas.openxmlformats.org/officeDocument/2006/relationships/hyperlink" Target="http://en.wikipedia.org/wiki/FR_layout" TargetMode="External"/><Relationship Id="rId4" Type="http://schemas.openxmlformats.org/officeDocument/2006/relationships/hyperlink" Target="http://en.wikipedia.org/wiki/World_War_I"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Robert_Bosch" TargetMode="External"/><Relationship Id="rId7" Type="http://schemas.openxmlformats.org/officeDocument/2006/relationships/hyperlink" Target="http://en.wikipedia.org/wiki/Transmission_(mechanics)" TargetMode="External"/><Relationship Id="rId2" Type="http://schemas.openxmlformats.org/officeDocument/2006/relationships/hyperlink" Target="http://en.wikipedia.org/wiki/Ignition_system" TargetMode="External"/><Relationship Id="rId1" Type="http://schemas.openxmlformats.org/officeDocument/2006/relationships/slideLayout" Target="../slideLayouts/slideLayout2.xml"/><Relationship Id="rId6" Type="http://schemas.openxmlformats.org/officeDocument/2006/relationships/hyperlink" Target="http://en.wikipedia.org/wiki/Suspension_(vehicle)" TargetMode="External"/><Relationship Id="rId5" Type="http://schemas.openxmlformats.org/officeDocument/2006/relationships/hyperlink" Target="http://en.wikipedia.org/wiki/Leaf_spring" TargetMode="External"/><Relationship Id="rId4" Type="http://schemas.openxmlformats.org/officeDocument/2006/relationships/hyperlink" Target="http://en.wikipedia.org/wiki/Arrol-Johnst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Bugatti_Type_13" TargetMode="External"/><Relationship Id="rId3" Type="http://schemas.openxmlformats.org/officeDocument/2006/relationships/hyperlink" Target="http://en.wikipedia.org/wiki/Epicyclic_gearing" TargetMode="External"/><Relationship Id="rId7" Type="http://schemas.openxmlformats.org/officeDocument/2006/relationships/hyperlink" Target="http://en.wikipedia.org/wiki/Hispano-Suiza_Alphonso" TargetMode="External"/><Relationship Id="rId2" Type="http://schemas.openxmlformats.org/officeDocument/2006/relationships/hyperlink" Target="http://en.wikipedia.org/wiki/Ford_Model_T" TargetMode="External"/><Relationship Id="rId1" Type="http://schemas.openxmlformats.org/officeDocument/2006/relationships/slideLayout" Target="../slideLayouts/slideLayout2.xml"/><Relationship Id="rId6" Type="http://schemas.openxmlformats.org/officeDocument/2006/relationships/hyperlink" Target="http://en.wikipedia.org/wiki/American_Underslung" TargetMode="External"/><Relationship Id="rId5" Type="http://schemas.openxmlformats.org/officeDocument/2006/relationships/hyperlink" Target="http://en.wikipedia.org/wiki/Sports_car" TargetMode="External"/><Relationship Id="rId4" Type="http://schemas.openxmlformats.org/officeDocument/2006/relationships/hyperlink" Target="http://en.wikipedia.org/wiki/Mercer_Raceabou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nswers.com/topic/semi-trailer" TargetMode="External"/><Relationship Id="rId2" Type="http://schemas.openxmlformats.org/officeDocument/2006/relationships/hyperlink" Target="http://www.answers.com/topic/bulky" TargetMode="External"/><Relationship Id="rId1" Type="http://schemas.openxmlformats.org/officeDocument/2006/relationships/slideLayout" Target="../slideLayouts/slideLayout2.xml"/><Relationship Id="rId4" Type="http://schemas.openxmlformats.org/officeDocument/2006/relationships/hyperlink" Target="http://www.answers.com/topic/tracto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file:///C:\Introduction%20to%20Automotive%20Engineering\engine','','show" TargetMode="External"/><Relationship Id="rId3" Type="http://schemas.openxmlformats.org/officeDocument/2006/relationships/hyperlink" Target="http://www.semiconductor-sanyo.com/solution/automotive/set_list.asp?class2=Power+train&amp;class3=Pump+motor+for+fuel" TargetMode="External"/><Relationship Id="rId7" Type="http://schemas.openxmlformats.org/officeDocument/2006/relationships/hyperlink" Target="http://www.semiconductor-sanyo.com/solution/automotive/set_list.asp?class2=Power+train&amp;class3=Engine+control+unit" TargetMode="Externa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hyperlink" Target="file:///C:\Introduction%20to%20Automotive%20Engineering\transmission','','show" TargetMode="External"/><Relationship Id="rId5" Type="http://schemas.openxmlformats.org/officeDocument/2006/relationships/hyperlink" Target="http://www.semiconductor-sanyo.com/solution/automotive/set_list.asp?class2=Power+train&amp;class3=Transmission+unit" TargetMode="External"/><Relationship Id="rId4" Type="http://schemas.openxmlformats.org/officeDocument/2006/relationships/hyperlink" Target="file:///C:\Introduction%20to%20Automotive%20Engineering\pump','','sho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nswers.com/topic/light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nswers.com/topic/feasible" TargetMode="External"/><Relationship Id="rId2" Type="http://schemas.openxmlformats.org/officeDocument/2006/relationships/hyperlink" Target="http://www.answers.com/topic/unm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answers.com/topic/articulate" TargetMode="External"/><Relationship Id="rId2" Type="http://schemas.openxmlformats.org/officeDocument/2006/relationships/hyperlink" Target="http://www.answers.com/topic/compartment" TargetMode="External"/><Relationship Id="rId1" Type="http://schemas.openxmlformats.org/officeDocument/2006/relationships/slideLayout" Target="../slideLayouts/slideLayout2.xml"/><Relationship Id="rId4" Type="http://schemas.openxmlformats.org/officeDocument/2006/relationships/hyperlink" Target="http://www.answers.com/topic/pneumatic"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answers.com/topic/muffler" TargetMode="External"/><Relationship Id="rId2" Type="http://schemas.openxmlformats.org/officeDocument/2006/relationships/hyperlink" Target="http://www.answers.com/topic/exhaust" TargetMode="External"/><Relationship Id="rId1" Type="http://schemas.openxmlformats.org/officeDocument/2006/relationships/slideLayout" Target="../slideLayouts/slideLayout2.xml"/><Relationship Id="rId4" Type="http://schemas.openxmlformats.org/officeDocument/2006/relationships/hyperlink" Target="http://www.answers.com/topic/kilowat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erdinand_Verbiest" TargetMode="External"/><Relationship Id="rId2" Type="http://schemas.openxmlformats.org/officeDocument/2006/relationships/hyperlink" Target="http://en.wikipedia.org/wiki/Flanders" TargetMode="Externa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Petrol" TargetMode="External"/><Relationship Id="rId3" Type="http://schemas.openxmlformats.org/officeDocument/2006/relationships/hyperlink" Target="http://en.wikipedia.org/wiki/Germany" TargetMode="External"/><Relationship Id="rId7" Type="http://schemas.openxmlformats.org/officeDocument/2006/relationships/hyperlink" Target="http://en.wikipedia.org/wiki/University_of_Padua"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en.wikipedia.org/wiki/Enrico_Bernardi" TargetMode="External"/><Relationship Id="rId11" Type="http://schemas.openxmlformats.org/officeDocument/2006/relationships/hyperlink" Target="http://en.wikipedia.org/wiki/Disc_brake" TargetMode="External"/><Relationship Id="rId5" Type="http://schemas.openxmlformats.org/officeDocument/2006/relationships/hyperlink" Target="http://en.wikipedia.org/wiki/Mannheim" TargetMode="External"/><Relationship Id="rId10" Type="http://schemas.openxmlformats.org/officeDocument/2006/relationships/hyperlink" Target="http://en.wikipedia.org/wiki/Frederick_William_Lanchester" TargetMode="External"/><Relationship Id="rId4" Type="http://schemas.openxmlformats.org/officeDocument/2006/relationships/hyperlink" Target="http://en.wikipedia.org/wiki/Karl_Benz" TargetMode="External"/><Relationship Id="rId9" Type="http://schemas.openxmlformats.org/officeDocument/2006/relationships/hyperlink" Target="http://en.wikipedia.org/wiki/Birmingh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851648" cy="1828800"/>
          </a:xfrm>
        </p:spPr>
        <p:txBody>
          <a:bodyPr/>
          <a:lstStyle/>
          <a:p>
            <a:pPr algn="ctr"/>
            <a:r>
              <a:rPr lang="en-US" sz="6000" dirty="0" smtClean="0"/>
              <a:t>Introduction of Automobile Engineering</a:t>
            </a:r>
            <a:endParaRPr lang="ar-SA" dirty="0"/>
          </a:p>
        </p:txBody>
      </p:sp>
      <p:sp>
        <p:nvSpPr>
          <p:cNvPr id="3" name="Subtitle 2"/>
          <p:cNvSpPr>
            <a:spLocks noGrp="1"/>
          </p:cNvSpPr>
          <p:nvPr>
            <p:ph type="subTitle" idx="1"/>
          </p:nvPr>
        </p:nvSpPr>
        <p:spPr/>
        <p:txBody>
          <a:bodyPr/>
          <a:lstStyle/>
          <a:p>
            <a:r>
              <a:rPr lang="en-US" dirty="0" smtClean="0"/>
              <a:t> </a:t>
            </a:r>
            <a:endParaRPr lang="ar-S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2800" b="1" smtClean="0"/>
              <a:t>History of the Automobiles-continue</a:t>
            </a:r>
          </a:p>
        </p:txBody>
      </p:sp>
      <p:sp>
        <p:nvSpPr>
          <p:cNvPr id="11267" name="Rectangle 3"/>
          <p:cNvSpPr>
            <a:spLocks noGrp="1" noChangeArrowheads="1"/>
          </p:cNvSpPr>
          <p:nvPr>
            <p:ph type="body" sz="half" idx="1"/>
          </p:nvPr>
        </p:nvSpPr>
        <p:spPr>
          <a:xfrm>
            <a:off x="381000" y="2017713"/>
            <a:ext cx="4800600" cy="4611687"/>
          </a:xfrm>
        </p:spPr>
        <p:txBody>
          <a:bodyPr/>
          <a:lstStyle/>
          <a:p>
            <a:pPr algn="thaiDist" rtl="0" eaLnBrk="1" hangingPunct="1">
              <a:lnSpc>
                <a:spcPct val="90000"/>
              </a:lnSpc>
            </a:pPr>
            <a:r>
              <a:rPr lang="ar-SA" sz="2000" dirty="0" smtClean="0"/>
              <a:t>Named for the widespread use of </a:t>
            </a:r>
            <a:r>
              <a:rPr lang="ar-SA" sz="2000" dirty="0" smtClean="0">
                <a:hlinkClick r:id="rId2" tooltip="Brass"/>
              </a:rPr>
              <a:t>brass</a:t>
            </a:r>
            <a:r>
              <a:rPr lang="ar-SA" sz="2000" dirty="0" smtClean="0"/>
              <a:t> in the United States, the Brass or </a:t>
            </a:r>
            <a:r>
              <a:rPr lang="ar-SA" sz="2000" dirty="0" smtClean="0">
                <a:hlinkClick r:id="rId3" tooltip="Edwardian era"/>
              </a:rPr>
              <a:t>Edwardian era</a:t>
            </a:r>
            <a:r>
              <a:rPr lang="ar-SA" sz="2000" dirty="0" smtClean="0"/>
              <a:t> lasted from roughly 1905 through to the beginning of </a:t>
            </a:r>
            <a:r>
              <a:rPr lang="ar-SA" sz="2000" dirty="0" smtClean="0">
                <a:hlinkClick r:id="rId4" tooltip="World War I"/>
              </a:rPr>
              <a:t>World War I</a:t>
            </a:r>
            <a:r>
              <a:rPr lang="ar-SA" sz="2000" dirty="0" smtClean="0"/>
              <a:t> in 1914.</a:t>
            </a:r>
          </a:p>
          <a:p>
            <a:pPr algn="thaiDist" rtl="0" eaLnBrk="1" hangingPunct="1">
              <a:lnSpc>
                <a:spcPct val="90000"/>
              </a:lnSpc>
            </a:pPr>
            <a:r>
              <a:rPr lang="ar-SA" sz="2000" dirty="0" smtClean="0"/>
              <a:t>Brass or Edwardian era, the various experimental designs and alternate power systems was marginalized.</a:t>
            </a:r>
          </a:p>
          <a:p>
            <a:pPr algn="thaiDist" rtl="0" eaLnBrk="1" hangingPunct="1">
              <a:lnSpc>
                <a:spcPct val="90000"/>
              </a:lnSpc>
            </a:pPr>
            <a:r>
              <a:rPr lang="ar-SA" sz="2000" dirty="0" smtClean="0"/>
              <a:t>This system specified </a:t>
            </a:r>
            <a:r>
              <a:rPr lang="ar-SA" sz="2000" dirty="0" smtClean="0">
                <a:hlinkClick r:id="rId5" tooltip="FR layout"/>
              </a:rPr>
              <a:t>front-engined</a:t>
            </a:r>
            <a:r>
              <a:rPr lang="ar-SA" sz="2000" dirty="0" smtClean="0"/>
              <a:t>, </a:t>
            </a:r>
            <a:r>
              <a:rPr lang="ar-SA" sz="2000" dirty="0" smtClean="0">
                <a:hlinkClick r:id="rId6" tooltip="Rear-wheel drive"/>
              </a:rPr>
              <a:t>rear-wheel drive</a:t>
            </a:r>
            <a:r>
              <a:rPr lang="ar-SA" sz="2000" dirty="0" smtClean="0"/>
              <a:t> </a:t>
            </a:r>
            <a:r>
              <a:rPr lang="ar-SA" sz="2000" dirty="0" smtClean="0">
                <a:hlinkClick r:id="rId7" tooltip="Internal combustion engine"/>
              </a:rPr>
              <a:t>internal combustion</a:t>
            </a:r>
            <a:r>
              <a:rPr lang="ar-SA" sz="2000" dirty="0" smtClean="0"/>
              <a:t> cars with a sliding gear transmission(manual transmission).</a:t>
            </a:r>
            <a:endParaRPr lang="en-US" sz="2000" dirty="0" smtClean="0"/>
          </a:p>
        </p:txBody>
      </p:sp>
      <p:pic>
        <p:nvPicPr>
          <p:cNvPr id="11268" name="Picture 4" descr="car-4"/>
          <p:cNvPicPr>
            <a:picLocks noGrp="1" noChangeAspect="1" noChangeArrowheads="1"/>
          </p:cNvPicPr>
          <p:nvPr>
            <p:ph sz="half" idx="2"/>
          </p:nvPr>
        </p:nvPicPr>
        <p:blipFill>
          <a:blip r:embed="rId8"/>
          <a:srcRect/>
          <a:stretch>
            <a:fillRect/>
          </a:stretch>
        </p:blipFill>
        <p:spPr>
          <a:xfrm>
            <a:off x="5334000" y="2133600"/>
            <a:ext cx="3581400" cy="2725738"/>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ar-SA" smtClean="0"/>
          </a:p>
        </p:txBody>
      </p:sp>
      <p:sp>
        <p:nvSpPr>
          <p:cNvPr id="12291" name="Rectangle 3"/>
          <p:cNvSpPr>
            <a:spLocks noGrp="1" noChangeArrowheads="1"/>
          </p:cNvSpPr>
          <p:nvPr>
            <p:ph idx="1"/>
          </p:nvPr>
        </p:nvSpPr>
        <p:spPr/>
        <p:txBody>
          <a:bodyPr/>
          <a:lstStyle/>
          <a:p>
            <a:pPr algn="l" rtl="0" eaLnBrk="1" hangingPunct="1">
              <a:lnSpc>
                <a:spcPct val="90000"/>
              </a:lnSpc>
            </a:pPr>
            <a:r>
              <a:rPr lang="ar-SA" sz="2400" dirty="0" smtClean="0"/>
              <a:t>Throughout the history of Automobile: </a:t>
            </a:r>
          </a:p>
          <a:p>
            <a:pPr lvl="1" algn="l" rtl="0" eaLnBrk="1" hangingPunct="1">
              <a:lnSpc>
                <a:spcPct val="90000"/>
              </a:lnSpc>
            </a:pPr>
            <a:r>
              <a:rPr lang="ar-SA" sz="2000" dirty="0" smtClean="0"/>
              <a:t>development of automotive technology was rapid, due in part to a huge number (hundreds) of small manufacturers all competing to gain the world's attention.</a:t>
            </a:r>
          </a:p>
          <a:p>
            <a:pPr lvl="1" algn="l" rtl="0" eaLnBrk="1" hangingPunct="1">
              <a:lnSpc>
                <a:spcPct val="90000"/>
              </a:lnSpc>
            </a:pPr>
            <a:r>
              <a:rPr lang="ar-SA" sz="2000" dirty="0" smtClean="0"/>
              <a:t>Key developments included electric </a:t>
            </a:r>
            <a:r>
              <a:rPr lang="ar-SA" sz="2000" dirty="0" smtClean="0">
                <a:hlinkClick r:id="rId2" tooltip="Ignition system"/>
              </a:rPr>
              <a:t>ignition</a:t>
            </a:r>
            <a:r>
              <a:rPr lang="ar-SA" sz="2000" dirty="0" smtClean="0"/>
              <a:t> by </a:t>
            </a:r>
            <a:r>
              <a:rPr lang="ar-SA" sz="2000" dirty="0" smtClean="0">
                <a:hlinkClick r:id="rId3" tooltip="Robert Bosch"/>
              </a:rPr>
              <a:t>Robert Bosch</a:t>
            </a:r>
            <a:r>
              <a:rPr lang="ar-SA" sz="2000" dirty="0" smtClean="0"/>
              <a:t>, (1903), </a:t>
            </a:r>
          </a:p>
          <a:p>
            <a:pPr lvl="1" algn="l" rtl="0" eaLnBrk="1" hangingPunct="1">
              <a:lnSpc>
                <a:spcPct val="90000"/>
              </a:lnSpc>
            </a:pPr>
            <a:r>
              <a:rPr lang="ar-SA" sz="2000" dirty="0" smtClean="0"/>
              <a:t>independent suspension, and </a:t>
            </a:r>
          </a:p>
          <a:p>
            <a:pPr lvl="1" algn="l" rtl="0" eaLnBrk="1" hangingPunct="1">
              <a:lnSpc>
                <a:spcPct val="90000"/>
              </a:lnSpc>
            </a:pPr>
            <a:r>
              <a:rPr lang="ar-SA" sz="2000" dirty="0" smtClean="0"/>
              <a:t>four-wheel brakes (by the </a:t>
            </a:r>
            <a:r>
              <a:rPr lang="ar-SA" sz="2000" dirty="0" smtClean="0">
                <a:hlinkClick r:id="rId4" tooltip="Arrol-Johnston"/>
              </a:rPr>
              <a:t>Arrol-Johnston</a:t>
            </a:r>
            <a:r>
              <a:rPr lang="ar-SA" sz="2000" dirty="0" smtClean="0"/>
              <a:t> Company of Scotland in 1909).</a:t>
            </a:r>
          </a:p>
          <a:p>
            <a:pPr lvl="1" algn="l" rtl="0" eaLnBrk="1" hangingPunct="1">
              <a:lnSpc>
                <a:spcPct val="90000"/>
              </a:lnSpc>
            </a:pPr>
            <a:r>
              <a:rPr lang="ar-SA" sz="2000" dirty="0" smtClean="0">
                <a:hlinkClick r:id="rId5" tooltip="Leaf spring"/>
              </a:rPr>
              <a:t>Leaf springs</a:t>
            </a:r>
            <a:r>
              <a:rPr lang="ar-SA" sz="2000" dirty="0" smtClean="0"/>
              <a:t> were widely used for </a:t>
            </a:r>
            <a:r>
              <a:rPr lang="ar-SA" sz="2000" dirty="0" smtClean="0">
                <a:hlinkClick r:id="rId6" tooltip="Suspension (vehicle)"/>
              </a:rPr>
              <a:t>suspension</a:t>
            </a:r>
            <a:r>
              <a:rPr lang="ar-SA" sz="2000" dirty="0" smtClean="0"/>
              <a:t>, </a:t>
            </a:r>
          </a:p>
          <a:p>
            <a:pPr lvl="1" algn="l" rtl="0" eaLnBrk="1" hangingPunct="1">
              <a:lnSpc>
                <a:spcPct val="90000"/>
              </a:lnSpc>
            </a:pPr>
            <a:r>
              <a:rPr lang="ar-SA" sz="2000" dirty="0" smtClean="0">
                <a:hlinkClick r:id="rId7" tooltip="Transmission (mechanics)"/>
              </a:rPr>
              <a:t>Transmissions</a:t>
            </a:r>
            <a:r>
              <a:rPr lang="ar-SA" sz="2000" dirty="0" smtClean="0"/>
              <a:t> and throttle controls were widely adopted, allowing a variety of cruising speeds,</a:t>
            </a:r>
          </a:p>
          <a:p>
            <a:pPr lvl="1" algn="l" rtl="0" eaLnBrk="1" hangingPunct="1">
              <a:lnSpc>
                <a:spcPct val="90000"/>
              </a:lnSpc>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ar-SA" smtClean="0"/>
          </a:p>
        </p:txBody>
      </p:sp>
      <p:sp>
        <p:nvSpPr>
          <p:cNvPr id="13315" name="Rectangle 3"/>
          <p:cNvSpPr>
            <a:spLocks noGrp="1" noChangeArrowheads="1"/>
          </p:cNvSpPr>
          <p:nvPr>
            <p:ph idx="1"/>
          </p:nvPr>
        </p:nvSpPr>
        <p:spPr/>
        <p:txBody>
          <a:bodyPr/>
          <a:lstStyle/>
          <a:p>
            <a:pPr algn="l" rtl="0" eaLnBrk="1" hangingPunct="1">
              <a:lnSpc>
                <a:spcPct val="90000"/>
              </a:lnSpc>
            </a:pPr>
            <a:r>
              <a:rPr lang="ar-SA" sz="2400" dirty="0" smtClean="0"/>
              <a:t>Some examples of cars of the period included the following:</a:t>
            </a:r>
          </a:p>
          <a:p>
            <a:pPr lvl="1" algn="l" rtl="0" eaLnBrk="1" hangingPunct="1">
              <a:lnSpc>
                <a:spcPct val="90000"/>
              </a:lnSpc>
            </a:pPr>
            <a:r>
              <a:rPr lang="ar-SA" sz="2000" dirty="0" smtClean="0"/>
              <a:t>1908–1927 </a:t>
            </a:r>
            <a:r>
              <a:rPr lang="ar-SA" sz="2000" dirty="0" smtClean="0">
                <a:hlinkClick r:id="rId2" tooltip="Ford Model T"/>
              </a:rPr>
              <a:t>Ford Model T</a:t>
            </a:r>
            <a:r>
              <a:rPr lang="ar-SA" sz="2000" dirty="0" smtClean="0"/>
              <a:t> - The most widely produced and available car of the era. </a:t>
            </a:r>
          </a:p>
          <a:p>
            <a:pPr lvl="2" algn="l" rtl="0" eaLnBrk="1" hangingPunct="1">
              <a:lnSpc>
                <a:spcPct val="90000"/>
              </a:lnSpc>
            </a:pPr>
            <a:r>
              <a:rPr lang="ar-SA" sz="1800" dirty="0" smtClean="0"/>
              <a:t>It used a </a:t>
            </a:r>
            <a:r>
              <a:rPr lang="ar-SA" sz="1800" dirty="0" smtClean="0">
                <a:hlinkClick r:id="rId3" tooltip="Epicyclic gearing"/>
              </a:rPr>
              <a:t>planetary transmission</a:t>
            </a:r>
            <a:r>
              <a:rPr lang="ar-SA" sz="1800" dirty="0" smtClean="0"/>
              <a:t> and had a pedal-based control system. </a:t>
            </a:r>
          </a:p>
          <a:p>
            <a:pPr lvl="1" algn="l" rtl="0" eaLnBrk="1" hangingPunct="1">
              <a:lnSpc>
                <a:spcPct val="90000"/>
              </a:lnSpc>
            </a:pPr>
            <a:r>
              <a:rPr lang="ar-SA" sz="2000" dirty="0" smtClean="0"/>
              <a:t>1910 </a:t>
            </a:r>
            <a:r>
              <a:rPr lang="ar-SA" sz="2000" dirty="0" smtClean="0">
                <a:hlinkClick r:id="rId4" tooltip="Mercer Raceabout"/>
              </a:rPr>
              <a:t>Mercer Raceabout</a:t>
            </a:r>
            <a:r>
              <a:rPr lang="ar-SA" sz="2000" dirty="0" smtClean="0"/>
              <a:t> - Regarded as one of the first </a:t>
            </a:r>
            <a:r>
              <a:rPr lang="ar-SA" sz="2000" dirty="0" smtClean="0">
                <a:hlinkClick r:id="rId5" tooltip="Sports car"/>
              </a:rPr>
              <a:t>sports cars</a:t>
            </a:r>
            <a:r>
              <a:rPr lang="ar-SA" sz="2000" dirty="0" smtClean="0"/>
              <a:t>, the Raceabout expressed the exuberance of the driving public, as did the similarly-conceived </a:t>
            </a:r>
            <a:r>
              <a:rPr lang="ar-SA" sz="2000" dirty="0" smtClean="0">
                <a:hlinkClick r:id="rId6" tooltip="American Underslung"/>
              </a:rPr>
              <a:t>American Underslung</a:t>
            </a:r>
            <a:r>
              <a:rPr lang="ar-SA" sz="2000" dirty="0" smtClean="0"/>
              <a:t> and </a:t>
            </a:r>
            <a:r>
              <a:rPr lang="ar-SA" sz="2000" dirty="0" smtClean="0">
                <a:hlinkClick r:id="rId7" tooltip="Hispano-Suiza Alphonso"/>
              </a:rPr>
              <a:t>Hispano-Suiza Alphonso</a:t>
            </a:r>
            <a:r>
              <a:rPr lang="ar-SA" sz="2000" dirty="0" smtClean="0"/>
              <a:t> </a:t>
            </a:r>
            <a:endParaRPr lang="ar-SA" altLang="zh-CN" sz="2000" dirty="0" smtClean="0">
              <a:ea typeface="SimSun" pitchFamily="2" charset="-122"/>
            </a:endParaRPr>
          </a:p>
          <a:p>
            <a:pPr lvl="1" algn="l" rtl="0" eaLnBrk="1" hangingPunct="1">
              <a:lnSpc>
                <a:spcPct val="90000"/>
              </a:lnSpc>
            </a:pPr>
            <a:r>
              <a:rPr lang="ar-SA" altLang="zh-CN" sz="2000" dirty="0" smtClean="0">
                <a:ea typeface="SimSun" pitchFamily="2" charset="-122"/>
              </a:rPr>
              <a:t>1910–1920 </a:t>
            </a:r>
            <a:r>
              <a:rPr lang="ar-SA" altLang="zh-CN" sz="2000" dirty="0" smtClean="0">
                <a:ea typeface="SimSun" pitchFamily="2" charset="-122"/>
                <a:hlinkClick r:id="rId8" tooltip="Bugatti Type 13"/>
              </a:rPr>
              <a:t>Bugatti Type 13</a:t>
            </a:r>
            <a:r>
              <a:rPr lang="ar-SA" altLang="zh-CN" sz="2000" dirty="0" smtClean="0">
                <a:ea typeface="SimSun" pitchFamily="2" charset="-122"/>
              </a:rPr>
              <a:t> - A notable racing and touring model with advanced engineering and design. Similar models were the </a:t>
            </a: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pPr eaLnBrk="1" hangingPunct="1"/>
            <a:r>
              <a:rPr lang="en-US" sz="3200" b="1" smtClean="0"/>
              <a:t>History of the Automobiles </a:t>
            </a:r>
            <a:br>
              <a:rPr lang="en-US" sz="3200" b="1" smtClean="0"/>
            </a:br>
            <a:endParaRPr lang="en-US" sz="3200" b="1" smtClean="0"/>
          </a:p>
        </p:txBody>
      </p:sp>
      <p:pic>
        <p:nvPicPr>
          <p:cNvPr id="14339" name="Picture 4" descr="Car-5"/>
          <p:cNvPicPr>
            <a:picLocks noGrp="1" noChangeAspect="1" noChangeArrowheads="1"/>
          </p:cNvPicPr>
          <p:nvPr>
            <p:ph idx="1"/>
          </p:nvPr>
        </p:nvPicPr>
        <p:blipFill>
          <a:blip r:embed="rId2"/>
          <a:srcRect/>
          <a:stretch>
            <a:fillRect/>
          </a:stretch>
        </p:blipFill>
        <p:spPr>
          <a:xfrm>
            <a:off x="1066800" y="1752600"/>
            <a:ext cx="6172200" cy="4662488"/>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5"/>
          <p:cNvSpPr>
            <a:spLocks noGrp="1" noChangeArrowheads="1"/>
          </p:cNvSpPr>
          <p:nvPr>
            <p:ph type="title" sz="quarter"/>
          </p:nvPr>
        </p:nvSpPr>
        <p:spPr/>
        <p:txBody>
          <a:bodyPr/>
          <a:lstStyle/>
          <a:p>
            <a:pPr eaLnBrk="1" hangingPunct="1"/>
            <a:endParaRPr lang="ar-SA" smtClean="0"/>
          </a:p>
        </p:txBody>
      </p:sp>
      <p:graphicFrame>
        <p:nvGraphicFramePr>
          <p:cNvPr id="24610" name="Group 34"/>
          <p:cNvGraphicFramePr>
            <a:graphicFrameLocks noGrp="1"/>
          </p:cNvGraphicFramePr>
          <p:nvPr>
            <p:ph sz="quarter" idx="1"/>
          </p:nvPr>
        </p:nvGraphicFramePr>
        <p:xfrm>
          <a:off x="609600" y="228600"/>
          <a:ext cx="8153400" cy="6324600"/>
        </p:xfrm>
        <a:graphic>
          <a:graphicData uri="http://schemas.openxmlformats.org/drawingml/2006/table">
            <a:tbl>
              <a:tblPr/>
              <a:tblGrid>
                <a:gridCol w="4076700"/>
                <a:gridCol w="4076700"/>
              </a:tblGrid>
              <a:tr h="3162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ar-SA" sz="28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ar-SA" sz="28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a:noFill/>
                    </a:lnB>
                    <a:lnTlToBr>
                      <a:noFill/>
                    </a:lnTlToBr>
                    <a:lnBlToTr>
                      <a:noFill/>
                    </a:lnBlToTr>
                    <a:noFill/>
                  </a:tcPr>
                </a:tc>
              </a:tr>
              <a:tr h="3162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ar-SA" sz="28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ar-SA" sz="28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5369" name="Picture 18" descr="Car-6"/>
          <p:cNvPicPr>
            <a:picLocks noGrp="1" noChangeAspect="1" noChangeArrowheads="1"/>
          </p:cNvPicPr>
          <p:nvPr>
            <p:ph sz="quarter" idx="2"/>
          </p:nvPr>
        </p:nvPicPr>
        <p:blipFill>
          <a:blip r:embed="rId2"/>
          <a:srcRect/>
          <a:stretch>
            <a:fillRect/>
          </a:stretch>
        </p:blipFill>
        <p:spPr>
          <a:xfrm>
            <a:off x="685800" y="304800"/>
            <a:ext cx="3886200" cy="2895600"/>
          </a:xfrm>
          <a:noFill/>
        </p:spPr>
      </p:pic>
      <p:pic>
        <p:nvPicPr>
          <p:cNvPr id="15370" name="Picture 21" descr="Car-7"/>
          <p:cNvPicPr>
            <a:picLocks noGrp="1" noChangeAspect="1" noChangeArrowheads="1"/>
          </p:cNvPicPr>
          <p:nvPr>
            <p:ph sz="quarter" idx="3"/>
          </p:nvPr>
        </p:nvPicPr>
        <p:blipFill>
          <a:blip r:embed="rId3"/>
          <a:srcRect/>
          <a:stretch>
            <a:fillRect/>
          </a:stretch>
        </p:blipFill>
        <p:spPr>
          <a:xfrm>
            <a:off x="4800600" y="381000"/>
            <a:ext cx="3886200" cy="2925763"/>
          </a:xfrm>
          <a:noFill/>
        </p:spPr>
      </p:pic>
      <p:pic>
        <p:nvPicPr>
          <p:cNvPr id="15371" name="Picture 24" descr="Car-8"/>
          <p:cNvPicPr>
            <a:picLocks noGrp="1" noChangeAspect="1" noChangeArrowheads="1"/>
          </p:cNvPicPr>
          <p:nvPr>
            <p:ph sz="quarter" idx="4"/>
          </p:nvPr>
        </p:nvPicPr>
        <p:blipFill>
          <a:blip r:embed="rId4"/>
          <a:srcRect/>
          <a:stretch>
            <a:fillRect/>
          </a:stretch>
        </p:blipFill>
        <p:spPr>
          <a:xfrm>
            <a:off x="533400" y="3581400"/>
            <a:ext cx="4114800" cy="2590800"/>
          </a:xfrm>
          <a:noFill/>
        </p:spPr>
      </p:pic>
      <p:pic>
        <p:nvPicPr>
          <p:cNvPr id="15372" name="Picture 27" descr="Car-9"/>
          <p:cNvPicPr>
            <a:picLocks noChangeAspect="1" noChangeArrowheads="1"/>
          </p:cNvPicPr>
          <p:nvPr/>
        </p:nvPicPr>
        <p:blipFill>
          <a:blip r:embed="rId5"/>
          <a:srcRect/>
          <a:stretch>
            <a:fillRect/>
          </a:stretch>
        </p:blipFill>
        <p:spPr bwMode="auto">
          <a:xfrm>
            <a:off x="4876800" y="3522663"/>
            <a:ext cx="3657600" cy="2640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mtClean="0"/>
              <a:t>History of the Automobile (modern era)</a:t>
            </a:r>
          </a:p>
        </p:txBody>
      </p:sp>
      <p:pic>
        <p:nvPicPr>
          <p:cNvPr id="16387" name="Picture 8" descr="2422258300"/>
          <p:cNvPicPr>
            <a:picLocks noGrp="1" noChangeAspect="1" noChangeArrowheads="1"/>
          </p:cNvPicPr>
          <p:nvPr>
            <p:ph idx="1"/>
          </p:nvPr>
        </p:nvPicPr>
        <p:blipFill>
          <a:blip r:embed="rId2">
            <a:lum bright="10000"/>
          </a:blip>
          <a:srcRect/>
          <a:stretch>
            <a:fillRect/>
          </a:stretch>
        </p:blipFill>
        <p:spPr>
          <a:xfrm>
            <a:off x="1295400" y="1828800"/>
            <a:ext cx="6172200" cy="46291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mtClean="0"/>
              <a:t>History of the Automobile (Modern era)</a:t>
            </a:r>
          </a:p>
        </p:txBody>
      </p:sp>
      <p:sp>
        <p:nvSpPr>
          <p:cNvPr id="17411" name="Rectangle 3"/>
          <p:cNvSpPr>
            <a:spLocks noGrp="1" noChangeArrowheads="1"/>
          </p:cNvSpPr>
          <p:nvPr>
            <p:ph type="body" sz="half" idx="1"/>
          </p:nvPr>
        </p:nvSpPr>
        <p:spPr/>
        <p:txBody>
          <a:bodyPr/>
          <a:lstStyle/>
          <a:p>
            <a:pPr algn="l" rtl="0" eaLnBrk="1" hangingPunct="1">
              <a:lnSpc>
                <a:spcPct val="80000"/>
              </a:lnSpc>
            </a:pPr>
            <a:r>
              <a:rPr lang="en-US" sz="1800" dirty="0" smtClean="0">
                <a:hlinkClick r:id="" action="ppaction://noaction"/>
              </a:rPr>
              <a:t>Proton Saga</a:t>
            </a:r>
            <a:r>
              <a:rPr lang="en-US" sz="1800" dirty="0" smtClean="0"/>
              <a:t> </a:t>
            </a:r>
          </a:p>
          <a:p>
            <a:pPr algn="l" rtl="0" eaLnBrk="1" hangingPunct="1">
              <a:lnSpc>
                <a:spcPct val="80000"/>
              </a:lnSpc>
            </a:pPr>
            <a:r>
              <a:rPr lang="en-US" sz="1800" dirty="0" smtClean="0">
                <a:hlinkClick r:id="" action="ppaction://noaction"/>
              </a:rPr>
              <a:t> Proton </a:t>
            </a:r>
            <a:r>
              <a:rPr lang="en-US" sz="1800" dirty="0" err="1" smtClean="0">
                <a:hlinkClick r:id="" action="ppaction://noaction"/>
              </a:rPr>
              <a:t>Wira</a:t>
            </a:r>
            <a:r>
              <a:rPr lang="en-US" sz="1800" dirty="0" smtClean="0"/>
              <a:t> </a:t>
            </a:r>
          </a:p>
          <a:p>
            <a:pPr algn="l" rtl="0" eaLnBrk="1" hangingPunct="1">
              <a:lnSpc>
                <a:spcPct val="80000"/>
              </a:lnSpc>
            </a:pPr>
            <a:r>
              <a:rPr lang="en-US" sz="1800" dirty="0" smtClean="0">
                <a:hlinkClick r:id="" action="ppaction://noaction"/>
              </a:rPr>
              <a:t> Proton </a:t>
            </a:r>
            <a:r>
              <a:rPr lang="en-US" sz="1800" dirty="0" err="1" smtClean="0">
                <a:hlinkClick r:id="" action="ppaction://noaction"/>
              </a:rPr>
              <a:t>Satria</a:t>
            </a:r>
            <a:r>
              <a:rPr lang="en-US" sz="1800" dirty="0" smtClean="0"/>
              <a:t> </a:t>
            </a:r>
          </a:p>
          <a:p>
            <a:pPr algn="l" rtl="0" eaLnBrk="1" hangingPunct="1">
              <a:lnSpc>
                <a:spcPct val="80000"/>
              </a:lnSpc>
            </a:pPr>
            <a:r>
              <a:rPr lang="en-US" sz="1800" dirty="0" smtClean="0">
                <a:hlinkClick r:id="" action="ppaction://noaction"/>
              </a:rPr>
              <a:t> Proton Putra</a:t>
            </a:r>
            <a:r>
              <a:rPr lang="en-US" sz="1800" dirty="0" smtClean="0"/>
              <a:t> </a:t>
            </a:r>
          </a:p>
          <a:p>
            <a:pPr algn="l" rtl="0" eaLnBrk="1" hangingPunct="1">
              <a:lnSpc>
                <a:spcPct val="80000"/>
              </a:lnSpc>
            </a:pPr>
            <a:r>
              <a:rPr lang="en-US" sz="1800" dirty="0" smtClean="0">
                <a:hlinkClick r:id="" action="ppaction://noaction"/>
              </a:rPr>
              <a:t> Proton </a:t>
            </a:r>
            <a:r>
              <a:rPr lang="en-US" sz="1800" dirty="0" err="1" smtClean="0">
                <a:hlinkClick r:id="" action="ppaction://noaction"/>
              </a:rPr>
              <a:t>Perdana</a:t>
            </a:r>
            <a:r>
              <a:rPr lang="en-US" sz="1800" dirty="0" smtClean="0"/>
              <a:t> </a:t>
            </a:r>
          </a:p>
          <a:p>
            <a:pPr algn="l" rtl="0" eaLnBrk="1" hangingPunct="1">
              <a:lnSpc>
                <a:spcPct val="80000"/>
              </a:lnSpc>
            </a:pPr>
            <a:r>
              <a:rPr lang="en-US" sz="1800" dirty="0" smtClean="0">
                <a:hlinkClick r:id="" action="ppaction://noaction"/>
              </a:rPr>
              <a:t> Proton Tiara</a:t>
            </a:r>
            <a:r>
              <a:rPr lang="en-US" sz="1800" dirty="0" smtClean="0"/>
              <a:t> </a:t>
            </a:r>
          </a:p>
          <a:p>
            <a:pPr algn="l" rtl="0" eaLnBrk="1" hangingPunct="1">
              <a:lnSpc>
                <a:spcPct val="80000"/>
              </a:lnSpc>
            </a:pPr>
            <a:r>
              <a:rPr lang="en-US" sz="1800" dirty="0" smtClean="0">
                <a:hlinkClick r:id="" action="ppaction://noaction"/>
              </a:rPr>
              <a:t> Proton </a:t>
            </a:r>
            <a:r>
              <a:rPr lang="en-US" sz="1800" dirty="0" err="1" smtClean="0">
                <a:hlinkClick r:id="" action="ppaction://noaction"/>
              </a:rPr>
              <a:t>Juara</a:t>
            </a:r>
            <a:r>
              <a:rPr lang="en-US" sz="1800" dirty="0" smtClean="0"/>
              <a:t> </a:t>
            </a:r>
          </a:p>
          <a:p>
            <a:pPr algn="l" rtl="0" eaLnBrk="1" hangingPunct="1">
              <a:lnSpc>
                <a:spcPct val="80000"/>
              </a:lnSpc>
            </a:pPr>
            <a:r>
              <a:rPr lang="en-US" sz="1800" dirty="0" smtClean="0">
                <a:hlinkClick r:id="" action="ppaction://noaction"/>
              </a:rPr>
              <a:t> Proton </a:t>
            </a:r>
            <a:r>
              <a:rPr lang="en-US" sz="1800" dirty="0" err="1" smtClean="0">
                <a:hlinkClick r:id="" action="ppaction://noaction"/>
              </a:rPr>
              <a:t>Waja</a:t>
            </a:r>
            <a:r>
              <a:rPr lang="en-US" sz="1800" dirty="0" smtClean="0"/>
              <a:t> </a:t>
            </a:r>
          </a:p>
          <a:p>
            <a:pPr algn="l" rtl="0" eaLnBrk="1" hangingPunct="1">
              <a:lnSpc>
                <a:spcPct val="80000"/>
              </a:lnSpc>
            </a:pPr>
            <a:r>
              <a:rPr lang="en-US" sz="1800" dirty="0" smtClean="0">
                <a:hlinkClick r:id="" action="ppaction://noaction"/>
              </a:rPr>
              <a:t> Proton Arena</a:t>
            </a:r>
            <a:r>
              <a:rPr lang="en-US" sz="1800" dirty="0" smtClean="0"/>
              <a:t> </a:t>
            </a:r>
          </a:p>
          <a:p>
            <a:pPr algn="l" rtl="0" eaLnBrk="1" hangingPunct="1">
              <a:lnSpc>
                <a:spcPct val="80000"/>
              </a:lnSpc>
            </a:pPr>
            <a:r>
              <a:rPr lang="en-US" sz="1800" dirty="0" smtClean="0">
                <a:hlinkClick r:id="" action="ppaction://noaction"/>
              </a:rPr>
              <a:t> Proton Gen-2</a:t>
            </a:r>
            <a:r>
              <a:rPr lang="en-US" sz="1800" dirty="0" smtClean="0"/>
              <a:t> </a:t>
            </a:r>
          </a:p>
          <a:p>
            <a:pPr algn="l" rtl="0" eaLnBrk="1" hangingPunct="1">
              <a:lnSpc>
                <a:spcPct val="80000"/>
              </a:lnSpc>
            </a:pPr>
            <a:r>
              <a:rPr lang="en-US" sz="1800" dirty="0" smtClean="0">
                <a:hlinkClick r:id="" action="ppaction://noaction"/>
              </a:rPr>
              <a:t> Proton Savvy</a:t>
            </a:r>
            <a:r>
              <a:rPr lang="en-US" sz="1800" dirty="0" smtClean="0"/>
              <a:t> </a:t>
            </a:r>
          </a:p>
          <a:p>
            <a:pPr algn="l" rtl="0" eaLnBrk="1" hangingPunct="1">
              <a:lnSpc>
                <a:spcPct val="80000"/>
              </a:lnSpc>
            </a:pPr>
            <a:r>
              <a:rPr lang="en-US" sz="1800" dirty="0" smtClean="0">
                <a:hlinkClick r:id="" action="ppaction://noaction"/>
              </a:rPr>
              <a:t> Proton PERT</a:t>
            </a:r>
            <a:r>
              <a:rPr lang="en-US" sz="1800" dirty="0" smtClean="0"/>
              <a:t> </a:t>
            </a:r>
          </a:p>
          <a:p>
            <a:pPr algn="l" rtl="0" eaLnBrk="1" hangingPunct="1">
              <a:lnSpc>
                <a:spcPct val="80000"/>
              </a:lnSpc>
            </a:pPr>
            <a:r>
              <a:rPr lang="en-US" sz="1800" dirty="0" smtClean="0">
                <a:hlinkClick r:id="" action="ppaction://noaction"/>
              </a:rPr>
              <a:t> Proton Persona</a:t>
            </a:r>
            <a:r>
              <a:rPr lang="en-US" sz="1800" dirty="0" smtClean="0"/>
              <a:t> </a:t>
            </a:r>
          </a:p>
          <a:p>
            <a:pPr algn="l" rtl="0" eaLnBrk="1" hangingPunct="1">
              <a:lnSpc>
                <a:spcPct val="80000"/>
              </a:lnSpc>
            </a:pPr>
            <a:r>
              <a:rPr lang="en-US" sz="1800" dirty="0" smtClean="0">
                <a:hlinkClick r:id="" action="ppaction://noaction"/>
              </a:rPr>
              <a:t> Proton MPV</a:t>
            </a:r>
            <a:r>
              <a:rPr lang="en-US" sz="1800" dirty="0" smtClean="0"/>
              <a:t> </a:t>
            </a:r>
          </a:p>
        </p:txBody>
      </p:sp>
      <p:pic>
        <p:nvPicPr>
          <p:cNvPr id="17412" name="Picture 4" descr="Persona"/>
          <p:cNvPicPr>
            <a:picLocks noGrp="1" noChangeAspect="1" noChangeArrowheads="1"/>
          </p:cNvPicPr>
          <p:nvPr>
            <p:ph sz="half" idx="2"/>
          </p:nvPr>
        </p:nvPicPr>
        <p:blipFill>
          <a:blip r:embed="rId2"/>
          <a:srcRect/>
          <a:stretch>
            <a:fillRect/>
          </a:stretch>
        </p:blipFill>
        <p:spPr>
          <a:xfrm>
            <a:off x="3733800" y="1981200"/>
            <a:ext cx="4570413" cy="2041525"/>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descr="Audi.jpg"/>
          <p:cNvPicPr>
            <a:picLocks noChangeAspect="1"/>
          </p:cNvPicPr>
          <p:nvPr/>
        </p:nvPicPr>
        <p:blipFill>
          <a:blip r:embed="rId2"/>
          <a:srcRect/>
          <a:stretch>
            <a:fillRect/>
          </a:stretch>
        </p:blipFill>
        <p:spPr bwMode="auto">
          <a:xfrm>
            <a:off x="4800600" y="3505200"/>
            <a:ext cx="5257800" cy="3505200"/>
          </a:xfrm>
          <a:prstGeom prst="rect">
            <a:avLst/>
          </a:prstGeom>
          <a:noFill/>
          <a:ln w="9525">
            <a:noFill/>
            <a:miter lim="800000"/>
            <a:headEnd/>
            <a:tailEnd/>
          </a:ln>
        </p:spPr>
      </p:pic>
      <p:pic>
        <p:nvPicPr>
          <p:cNvPr id="18435" name="Picture 2" descr="BMW M3.jpg"/>
          <p:cNvPicPr>
            <a:picLocks noChangeAspect="1"/>
          </p:cNvPicPr>
          <p:nvPr/>
        </p:nvPicPr>
        <p:blipFill>
          <a:blip r:embed="rId3"/>
          <a:srcRect/>
          <a:stretch>
            <a:fillRect/>
          </a:stretch>
        </p:blipFill>
        <p:spPr bwMode="auto">
          <a:xfrm>
            <a:off x="4246563" y="0"/>
            <a:ext cx="4897437" cy="3505200"/>
          </a:xfrm>
          <a:prstGeom prst="rect">
            <a:avLst/>
          </a:prstGeom>
          <a:noFill/>
          <a:ln w="9525">
            <a:noFill/>
            <a:miter lim="800000"/>
            <a:headEnd/>
            <a:tailEnd/>
          </a:ln>
        </p:spPr>
      </p:pic>
      <p:pic>
        <p:nvPicPr>
          <p:cNvPr id="18436" name="Picture 3" descr="ser.jpg"/>
          <p:cNvPicPr>
            <a:picLocks noChangeAspect="1"/>
          </p:cNvPicPr>
          <p:nvPr/>
        </p:nvPicPr>
        <p:blipFill>
          <a:blip r:embed="rId4"/>
          <a:srcRect/>
          <a:stretch>
            <a:fillRect/>
          </a:stretch>
        </p:blipFill>
        <p:spPr bwMode="auto">
          <a:xfrm>
            <a:off x="-228600" y="3505200"/>
            <a:ext cx="5319713" cy="3352800"/>
          </a:xfrm>
          <a:prstGeom prst="rect">
            <a:avLst/>
          </a:prstGeom>
          <a:noFill/>
          <a:ln w="9525">
            <a:noFill/>
            <a:miter lim="800000"/>
            <a:headEnd/>
            <a:tailEnd/>
          </a:ln>
        </p:spPr>
      </p:pic>
      <p:pic>
        <p:nvPicPr>
          <p:cNvPr id="18437" name="Picture 4" descr="Porsche 911 GT2.jpg"/>
          <p:cNvPicPr>
            <a:picLocks noChangeAspect="1"/>
          </p:cNvPicPr>
          <p:nvPr/>
        </p:nvPicPr>
        <p:blipFill>
          <a:blip r:embed="rId5"/>
          <a:srcRect/>
          <a:stretch>
            <a:fillRect/>
          </a:stretch>
        </p:blipFill>
        <p:spPr bwMode="auto">
          <a:xfrm>
            <a:off x="-304800" y="0"/>
            <a:ext cx="5005388" cy="351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ar-SA" sz="3200" smtClean="0"/>
          </a:p>
        </p:txBody>
      </p:sp>
      <p:sp>
        <p:nvSpPr>
          <p:cNvPr id="19459" name="Rectangle 3"/>
          <p:cNvSpPr>
            <a:spLocks noGrp="1" noChangeArrowheads="1"/>
          </p:cNvSpPr>
          <p:nvPr>
            <p:ph idx="1"/>
          </p:nvPr>
        </p:nvSpPr>
        <p:spPr/>
        <p:txBody>
          <a:bodyPr/>
          <a:lstStyle/>
          <a:p>
            <a:pPr algn="l" rtl="0" eaLnBrk="1" hangingPunct="1"/>
            <a:r>
              <a:rPr lang="en-US" sz="2800" dirty="0" smtClean="0"/>
              <a:t>The major components of the modern automobile are</a:t>
            </a:r>
          </a:p>
          <a:p>
            <a:pPr lvl="1" algn="l" rtl="0" eaLnBrk="1" hangingPunct="1"/>
            <a:r>
              <a:rPr lang="en-US" sz="2400" dirty="0" smtClean="0"/>
              <a:t>Engine</a:t>
            </a:r>
          </a:p>
          <a:p>
            <a:pPr lvl="1" algn="l" rtl="0" eaLnBrk="1" hangingPunct="1"/>
            <a:r>
              <a:rPr lang="en-US" sz="2400" dirty="0" smtClean="0"/>
              <a:t>Power train</a:t>
            </a:r>
          </a:p>
          <a:p>
            <a:pPr lvl="1" algn="l" rtl="0" eaLnBrk="1" hangingPunct="1"/>
            <a:r>
              <a:rPr lang="en-US" sz="2400" dirty="0" smtClean="0"/>
              <a:t>Suspension system</a:t>
            </a:r>
          </a:p>
          <a:p>
            <a:pPr lvl="1" algn="l" rtl="0" eaLnBrk="1" hangingPunct="1"/>
            <a:r>
              <a:rPr lang="en-US" sz="2400" dirty="0" smtClean="0"/>
              <a:t>Steering system</a:t>
            </a:r>
          </a:p>
          <a:p>
            <a:pPr lvl="1" algn="l" rtl="0" eaLnBrk="1" hangingPunct="1"/>
            <a:r>
              <a:rPr lang="en-US" sz="2400" dirty="0" smtClean="0"/>
              <a:t>Electrical system</a:t>
            </a:r>
          </a:p>
          <a:p>
            <a:pPr lvl="1" algn="l" rtl="0" eaLnBrk="1" hangingPunct="1"/>
            <a:r>
              <a:rPr lang="en-US" sz="2400" dirty="0" smtClean="0"/>
              <a:t>Electronic control system</a:t>
            </a:r>
          </a:p>
          <a:p>
            <a:pPr lvl="1" algn="l" rtl="0" eaLnBrk="1" hangingPunct="1"/>
            <a:r>
              <a:rPr lang="en-US" sz="2400" dirty="0" smtClean="0"/>
              <a:t>Safety system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ar-SA" smtClean="0"/>
          </a:p>
        </p:txBody>
      </p:sp>
      <p:sp>
        <p:nvSpPr>
          <p:cNvPr id="20483" name="Rectangle 3"/>
          <p:cNvSpPr>
            <a:spLocks noGrp="1" noChangeArrowheads="1"/>
          </p:cNvSpPr>
          <p:nvPr>
            <p:ph idx="1"/>
          </p:nvPr>
        </p:nvSpPr>
        <p:spPr>
          <a:xfrm>
            <a:off x="381000" y="2017713"/>
            <a:ext cx="8574088" cy="4535487"/>
          </a:xfrm>
        </p:spPr>
        <p:txBody>
          <a:bodyPr/>
          <a:lstStyle/>
          <a:p>
            <a:pPr algn="l" rtl="0" eaLnBrk="1" hangingPunct="1">
              <a:lnSpc>
                <a:spcPct val="80000"/>
              </a:lnSpc>
            </a:pPr>
            <a:r>
              <a:rPr lang="en-US" sz="1800" dirty="0" smtClean="0"/>
              <a:t>Power system:</a:t>
            </a:r>
          </a:p>
          <a:p>
            <a:pPr lvl="2" algn="l" rtl="0" eaLnBrk="1" hangingPunct="1">
              <a:lnSpc>
                <a:spcPct val="80000"/>
              </a:lnSpc>
            </a:pPr>
            <a:r>
              <a:rPr lang="en-US" sz="1600" dirty="0" smtClean="0"/>
              <a:t>The power system includes the engine, the fuel supply, the exhaust system, and the heating and cooling systems. </a:t>
            </a:r>
          </a:p>
          <a:p>
            <a:pPr lvl="2" algn="l" rtl="0" eaLnBrk="1" hangingPunct="1">
              <a:lnSpc>
                <a:spcPct val="80000"/>
              </a:lnSpc>
            </a:pPr>
            <a:r>
              <a:rPr lang="en-US" sz="1600" dirty="0" smtClean="0"/>
              <a:t>The most common engines used today are internal-combustion engines that burn gasoline or diesel fuel. </a:t>
            </a:r>
          </a:p>
          <a:p>
            <a:pPr lvl="2" algn="l" rtl="0" eaLnBrk="1" hangingPunct="1">
              <a:lnSpc>
                <a:spcPct val="80000"/>
              </a:lnSpc>
            </a:pPr>
            <a:r>
              <a:rPr lang="en-US" sz="1600" dirty="0" smtClean="0"/>
              <a:t>Gasoline engines are used most often in passenger automobiles because they are small and light weight for the power they produce. </a:t>
            </a:r>
          </a:p>
          <a:p>
            <a:pPr lvl="2" algn="l" rtl="0" eaLnBrk="1" hangingPunct="1">
              <a:lnSpc>
                <a:spcPct val="80000"/>
              </a:lnSpc>
            </a:pPr>
            <a:r>
              <a:rPr lang="en-US" sz="1600" dirty="0" smtClean="0"/>
              <a:t>Diesel engines are more common in large trucks and buses because they are larger and heavier than gasoline engines and can better withstand heavy loads.</a:t>
            </a:r>
          </a:p>
          <a:p>
            <a:pPr lvl="2" algn="l" rtl="0" eaLnBrk="1" hangingPunct="1">
              <a:lnSpc>
                <a:spcPct val="80000"/>
              </a:lnSpc>
              <a:buFont typeface="Wingdings" pitchFamily="2" charset="2"/>
              <a:buNone/>
            </a:pPr>
            <a:endParaRPr lang="en-US" sz="1400" dirty="0" smtClean="0"/>
          </a:p>
          <a:p>
            <a:pPr lvl="1" algn="l" rtl="0" eaLnBrk="1" hangingPunct="1">
              <a:lnSpc>
                <a:spcPct val="80000"/>
              </a:lnSpc>
            </a:pPr>
            <a:r>
              <a:rPr lang="en-US" sz="1600" dirty="0" smtClean="0"/>
              <a:t>The engine is powered by the burning of a mixture of fuel and air, and produces the power that turns the wheels that makes the automobile move. </a:t>
            </a:r>
          </a:p>
          <a:p>
            <a:pPr lvl="2" algn="l" rtl="0" eaLnBrk="1" hangingPunct="1">
              <a:lnSpc>
                <a:spcPct val="80000"/>
              </a:lnSpc>
            </a:pPr>
            <a:r>
              <a:rPr lang="en-US" sz="1600" dirty="0" smtClean="0"/>
              <a:t>The exhaust system carries exhaust fumes outside of the automobile into the air and reduces engine noise. </a:t>
            </a:r>
          </a:p>
          <a:p>
            <a:pPr lvl="2" algn="l" rtl="0" eaLnBrk="1" hangingPunct="1">
              <a:lnSpc>
                <a:spcPct val="80000"/>
              </a:lnSpc>
            </a:pPr>
            <a:r>
              <a:rPr lang="en-US" sz="1600" dirty="0" smtClean="0"/>
              <a:t>The cooling system of an automobile cools off the engine that gets extremely hot when the automobile is running. </a:t>
            </a:r>
          </a:p>
          <a:p>
            <a:pPr lvl="2" algn="l" rtl="0" eaLnBrk="1" hangingPunct="1">
              <a:lnSpc>
                <a:spcPct val="80000"/>
              </a:lnSpc>
            </a:pPr>
            <a:r>
              <a:rPr lang="en-US" sz="1600" dirty="0" smtClean="0"/>
              <a:t>The heating system provides heat to the automobile and, today, most automobiles have air conditioners.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3200" dirty="0" smtClean="0"/>
              <a:t>Introduction of Automobile Engineering</a:t>
            </a:r>
          </a:p>
        </p:txBody>
      </p:sp>
      <p:sp>
        <p:nvSpPr>
          <p:cNvPr id="3075" name="Rectangle 3"/>
          <p:cNvSpPr>
            <a:spLocks noGrp="1" noChangeArrowheads="1"/>
          </p:cNvSpPr>
          <p:nvPr>
            <p:ph idx="1"/>
          </p:nvPr>
        </p:nvSpPr>
        <p:spPr/>
        <p:txBody>
          <a:bodyPr/>
          <a:lstStyle/>
          <a:p>
            <a:pPr algn="l" rtl="0" eaLnBrk="1" hangingPunct="1">
              <a:lnSpc>
                <a:spcPct val="90000"/>
              </a:lnSpc>
            </a:pPr>
            <a:r>
              <a:rPr lang="en-US" sz="2400" dirty="0" smtClean="0"/>
              <a:t>Definition of Automobile</a:t>
            </a:r>
          </a:p>
          <a:p>
            <a:pPr lvl="1" algn="l" rtl="0" eaLnBrk="1" hangingPunct="1">
              <a:lnSpc>
                <a:spcPct val="90000"/>
              </a:lnSpc>
            </a:pPr>
            <a:r>
              <a:rPr lang="en-US" sz="2000" dirty="0" smtClean="0"/>
              <a:t>A self-propelled passenger vehicle that usually has four wheels and an internal-combustion engine, used for land transport. Also called </a:t>
            </a:r>
            <a:r>
              <a:rPr lang="en-US" sz="2000" i="1" dirty="0" smtClean="0"/>
              <a:t>motorcar</a:t>
            </a:r>
            <a:r>
              <a:rPr lang="en-US" sz="2000" dirty="0" smtClean="0"/>
              <a:t> </a:t>
            </a:r>
          </a:p>
          <a:p>
            <a:pPr lvl="1" algn="l" rtl="0" eaLnBrk="1" hangingPunct="1">
              <a:lnSpc>
                <a:spcPct val="90000"/>
              </a:lnSpc>
            </a:pPr>
            <a:endParaRPr lang="en-US" sz="2000" dirty="0" smtClean="0"/>
          </a:p>
          <a:p>
            <a:pPr lvl="1" algn="l" rtl="0" eaLnBrk="1" hangingPunct="1">
              <a:lnSpc>
                <a:spcPct val="90000"/>
              </a:lnSpc>
            </a:pPr>
            <a:r>
              <a:rPr lang="en-US" sz="2000" dirty="0" smtClean="0"/>
              <a:t>Other types of motor vehicles include </a:t>
            </a:r>
          </a:p>
          <a:p>
            <a:pPr lvl="2" algn="l" rtl="0" eaLnBrk="1" hangingPunct="1">
              <a:lnSpc>
                <a:spcPct val="90000"/>
              </a:lnSpc>
            </a:pPr>
            <a:r>
              <a:rPr lang="en-US" sz="1800" dirty="0" smtClean="0"/>
              <a:t>buses, which carry large numbers of commercial passengers, and </a:t>
            </a:r>
          </a:p>
          <a:p>
            <a:pPr lvl="2" algn="l" rtl="0" eaLnBrk="1" hangingPunct="1">
              <a:lnSpc>
                <a:spcPct val="90000"/>
              </a:lnSpc>
            </a:pPr>
            <a:r>
              <a:rPr lang="en-US" sz="1800" dirty="0" smtClean="0"/>
              <a:t>medium- and heavy-duty trucks, which carry heavy or </a:t>
            </a:r>
            <a:r>
              <a:rPr lang="en-US" sz="1800" dirty="0" smtClean="0">
                <a:hlinkClick r:id="rId2"/>
              </a:rPr>
              <a:t>bulky</a:t>
            </a:r>
            <a:r>
              <a:rPr lang="en-US" sz="1800" dirty="0" smtClean="0"/>
              <a:t> loads of freight or other goods and materials. </a:t>
            </a:r>
          </a:p>
          <a:p>
            <a:pPr lvl="2" algn="l" rtl="0" eaLnBrk="1" hangingPunct="1">
              <a:lnSpc>
                <a:spcPct val="90000"/>
              </a:lnSpc>
            </a:pPr>
            <a:r>
              <a:rPr lang="en-US" sz="1800" dirty="0" smtClean="0"/>
              <a:t>Instead of being carried on a truck, these loads may be placed on a </a:t>
            </a:r>
            <a:r>
              <a:rPr lang="en-US" sz="1800" dirty="0" smtClean="0">
                <a:hlinkClick r:id="rId3"/>
              </a:rPr>
              <a:t>semitrailer</a:t>
            </a:r>
            <a:r>
              <a:rPr lang="en-US" sz="1800" dirty="0" smtClean="0"/>
              <a:t>, and sometimes also a trailer, forming a tractor-trailer combination which is pulled by a truck </a:t>
            </a:r>
            <a:r>
              <a:rPr lang="en-US" sz="1800" dirty="0" smtClean="0">
                <a:hlinkClick r:id="rId4"/>
              </a:rPr>
              <a:t>tractor</a:t>
            </a:r>
            <a:r>
              <a:rPr lang="en-US" sz="1800"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pPr eaLnBrk="1" hangingPunct="1"/>
            <a:endParaRPr lang="ar-SA" smtClean="0"/>
          </a:p>
        </p:txBody>
      </p:sp>
      <p:pic>
        <p:nvPicPr>
          <p:cNvPr id="21507" name="Picture 4" descr="Power system"/>
          <p:cNvPicPr>
            <a:picLocks noGrp="1" noChangeAspect="1" noChangeArrowheads="1"/>
          </p:cNvPicPr>
          <p:nvPr>
            <p:ph idx="1"/>
          </p:nvPr>
        </p:nvPicPr>
        <p:blipFill>
          <a:blip r:embed="rId2"/>
          <a:srcRect/>
          <a:stretch>
            <a:fillRect/>
          </a:stretch>
        </p:blipFill>
        <p:spPr>
          <a:xfrm>
            <a:off x="609600" y="2057400"/>
            <a:ext cx="7848600" cy="4008438"/>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685800" y="228600"/>
            <a:ext cx="7961313" cy="4724400"/>
          </a:xfrm>
        </p:spPr>
        <p:txBody>
          <a:bodyPr/>
          <a:lstStyle/>
          <a:p>
            <a:pPr algn="l" rtl="0" eaLnBrk="1" hangingPunct="1"/>
            <a:r>
              <a:rPr lang="en-US" sz="2800" dirty="0" smtClean="0"/>
              <a:t>Power train</a:t>
            </a:r>
          </a:p>
          <a:p>
            <a:pPr lvl="1" algn="l" rtl="0" eaLnBrk="1" hangingPunct="1"/>
            <a:r>
              <a:rPr lang="en-US" sz="2400" dirty="0" smtClean="0"/>
              <a:t>The major parts of the power train are the </a:t>
            </a:r>
            <a:r>
              <a:rPr lang="en-US" sz="2400" u="sng" dirty="0" smtClean="0"/>
              <a:t>transmission</a:t>
            </a:r>
            <a:r>
              <a:rPr lang="en-US" sz="2400" dirty="0" smtClean="0"/>
              <a:t>, </a:t>
            </a:r>
            <a:r>
              <a:rPr lang="en-US" sz="2400" u="sng" dirty="0" smtClean="0"/>
              <a:t>one or more drive shafts</a:t>
            </a:r>
            <a:r>
              <a:rPr lang="en-US" sz="2400" dirty="0" smtClean="0"/>
              <a:t>, </a:t>
            </a:r>
            <a:r>
              <a:rPr lang="en-US" sz="2400" u="sng" dirty="0" smtClean="0"/>
              <a:t>gears</a:t>
            </a:r>
            <a:r>
              <a:rPr lang="en-US" sz="2400" dirty="0" smtClean="0"/>
              <a:t>, and </a:t>
            </a:r>
            <a:r>
              <a:rPr lang="en-US" sz="2400" u="sng" dirty="0" smtClean="0"/>
              <a:t>axles</a:t>
            </a:r>
            <a:r>
              <a:rPr lang="en-US" sz="2400" dirty="0" smtClean="0"/>
              <a:t>. </a:t>
            </a:r>
          </a:p>
          <a:p>
            <a:pPr lvl="1" algn="l" rtl="0" eaLnBrk="1" hangingPunct="1"/>
            <a:r>
              <a:rPr lang="en-US" sz="2400" dirty="0" smtClean="0"/>
              <a:t>These are the parts of an automobile that cause the wheels to turn. </a:t>
            </a:r>
          </a:p>
          <a:p>
            <a:pPr lvl="1" algn="l" rtl="0" eaLnBrk="1" hangingPunct="1"/>
            <a:r>
              <a:rPr lang="en-US" sz="2400" dirty="0" smtClean="0"/>
              <a:t>The </a:t>
            </a:r>
            <a:r>
              <a:rPr lang="en-US" sz="2400" u="sng" dirty="0" smtClean="0"/>
              <a:t>transmission</a:t>
            </a:r>
            <a:r>
              <a:rPr lang="en-US" sz="2400" dirty="0" smtClean="0"/>
              <a:t> transfers power </a:t>
            </a:r>
            <a:r>
              <a:rPr lang="en-US" sz="2400" dirty="0" smtClean="0"/>
              <a:t>from </a:t>
            </a:r>
            <a:r>
              <a:rPr lang="en-US" sz="2400" dirty="0" smtClean="0"/>
              <a:t>the engine to the </a:t>
            </a:r>
            <a:r>
              <a:rPr lang="en-US" sz="2400" u="sng" dirty="0" smtClean="0"/>
              <a:t>drive shaft</a:t>
            </a:r>
            <a:r>
              <a:rPr lang="en-US" sz="2400" dirty="0" smtClean="0"/>
              <a:t> and uses </a:t>
            </a:r>
          </a:p>
          <a:p>
            <a:pPr lvl="1" algn="l" rtl="0" eaLnBrk="1" hangingPunct="1"/>
            <a:r>
              <a:rPr lang="en-US" sz="2400" dirty="0" smtClean="0"/>
              <a:t>gears determine the speed of the automobile. </a:t>
            </a:r>
          </a:p>
          <a:p>
            <a:pPr lvl="1" algn="l" rtl="0" eaLnBrk="1" hangingPunct="1"/>
            <a:r>
              <a:rPr lang="en-US" sz="2400" dirty="0" smtClean="0"/>
              <a:t>The drive shaft causes axles to rotate and turn the wheels. </a:t>
            </a:r>
          </a:p>
          <a:p>
            <a:pPr lvl="1" algn="l" rtl="0" eaLnBrk="1" hangingPunct="1"/>
            <a:endParaRPr lang="en-US" sz="2400" dirty="0" smtClean="0"/>
          </a:p>
          <a:p>
            <a:pPr lvl="1" algn="l" rtl="0" eaLnBrk="1" hangingPunct="1"/>
            <a:endParaRPr lang="en-US" sz="2400" dirty="0" smtClean="0"/>
          </a:p>
        </p:txBody>
      </p:sp>
      <p:pic>
        <p:nvPicPr>
          <p:cNvPr id="22531" name="Picture 4" descr="Power train"/>
          <p:cNvPicPr>
            <a:picLocks noGrp="1" noChangeAspect="1" noChangeArrowheads="1"/>
          </p:cNvPicPr>
          <p:nvPr>
            <p:ph sz="half" idx="2"/>
          </p:nvPr>
        </p:nvPicPr>
        <p:blipFill>
          <a:blip r:embed="rId2"/>
          <a:srcRect/>
          <a:stretch>
            <a:fillRect/>
          </a:stretch>
        </p:blipFill>
        <p:spPr>
          <a:xfrm>
            <a:off x="1371600" y="4267200"/>
            <a:ext cx="6477000" cy="2335213"/>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pPr eaLnBrk="1" hangingPunct="1"/>
            <a:r>
              <a:rPr lang="en-US" smtClean="0"/>
              <a:t>Power trains-continue</a:t>
            </a:r>
          </a:p>
        </p:txBody>
      </p:sp>
      <p:pic>
        <p:nvPicPr>
          <p:cNvPr id="23555" name="Picture 4" descr="powertrain"/>
          <p:cNvPicPr>
            <a:picLocks noGrp="1" noChangeAspect="1" noChangeArrowheads="1"/>
          </p:cNvPicPr>
          <p:nvPr>
            <p:ph idx="1"/>
          </p:nvPr>
        </p:nvPicPr>
        <p:blipFill>
          <a:blip r:embed="rId2"/>
          <a:srcRect/>
          <a:stretch>
            <a:fillRect/>
          </a:stretch>
        </p:blipFill>
        <p:spPr>
          <a:xfrm>
            <a:off x="1676400" y="2057400"/>
            <a:ext cx="5470525" cy="411480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ctr" eaLnBrk="1" hangingPunct="1"/>
            <a:r>
              <a:rPr lang="en-US" dirty="0" smtClean="0"/>
              <a:t>Crankshaft-</a:t>
            </a:r>
            <a:r>
              <a:rPr lang="en-US" dirty="0" err="1" smtClean="0"/>
              <a:t>transfering</a:t>
            </a:r>
            <a:r>
              <a:rPr lang="en-US" dirty="0" smtClean="0"/>
              <a:t> power to the transmission shaft</a:t>
            </a:r>
          </a:p>
        </p:txBody>
      </p:sp>
      <p:pic>
        <p:nvPicPr>
          <p:cNvPr id="24579" name="Picture 3" descr="Cshaft"/>
          <p:cNvPicPr>
            <a:picLocks noGrp="1" noChangeAspect="1" noChangeArrowheads="1" noCrop="1"/>
          </p:cNvPicPr>
          <p:nvPr>
            <p:ph idx="1"/>
          </p:nvPr>
        </p:nvPicPr>
        <p:blipFill>
          <a:blip r:embed="rId2"/>
          <a:stretch>
            <a:fillRect/>
          </a:stretch>
        </p:blipFill>
        <p:spPr>
          <a:xfrm>
            <a:off x="1654740" y="1935163"/>
            <a:ext cx="5834519" cy="438943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ar-SA" smtClean="0"/>
          </a:p>
        </p:txBody>
      </p:sp>
      <p:sp>
        <p:nvSpPr>
          <p:cNvPr id="25603" name="Rectangle 3"/>
          <p:cNvSpPr>
            <a:spLocks noGrp="1" noChangeArrowheads="1"/>
          </p:cNvSpPr>
          <p:nvPr>
            <p:ph idx="1"/>
          </p:nvPr>
        </p:nvSpPr>
        <p:spPr/>
        <p:txBody>
          <a:bodyPr/>
          <a:lstStyle/>
          <a:p>
            <a:pPr algn="l" rtl="0" eaLnBrk="1" hangingPunct="1"/>
            <a:r>
              <a:rPr lang="en-US" b="1" dirty="0" smtClean="0"/>
              <a:t>Support Systems</a:t>
            </a:r>
            <a:endParaRPr lang="en-US" dirty="0" smtClean="0"/>
          </a:p>
          <a:p>
            <a:pPr lvl="1" algn="l" rtl="0" eaLnBrk="1" hangingPunct="1"/>
            <a:r>
              <a:rPr lang="en-US" dirty="0" smtClean="0"/>
              <a:t>Support systems include the suspension system, wheels, and tires. </a:t>
            </a:r>
          </a:p>
          <a:p>
            <a:pPr lvl="1" algn="l" rtl="0" eaLnBrk="1" hangingPunct="1"/>
            <a:r>
              <a:rPr lang="en-US" dirty="0" smtClean="0"/>
              <a:t>The suspension system contains springs that move up and down and allow a smoother ride on bumpy roads.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half" idx="1"/>
          </p:nvPr>
        </p:nvSpPr>
        <p:spPr>
          <a:xfrm>
            <a:off x="0" y="2057400"/>
            <a:ext cx="4114800" cy="3886200"/>
          </a:xfrm>
        </p:spPr>
        <p:txBody>
          <a:bodyPr/>
          <a:lstStyle/>
          <a:p>
            <a:pPr algn="l" rtl="0" eaLnBrk="1" hangingPunct="1"/>
            <a:r>
              <a:rPr lang="en-US" sz="2000" b="1" dirty="0" smtClean="0"/>
              <a:t>Control System</a:t>
            </a:r>
            <a:endParaRPr lang="en-US" sz="2000" dirty="0" smtClean="0"/>
          </a:p>
          <a:p>
            <a:pPr lvl="1" algn="l" rtl="0" eaLnBrk="1" hangingPunct="1"/>
            <a:r>
              <a:rPr lang="en-US" sz="2000" dirty="0" smtClean="0"/>
              <a:t>Steering and brakes make up the control system of an automobile. </a:t>
            </a:r>
          </a:p>
          <a:p>
            <a:pPr lvl="1" algn="l" rtl="0" eaLnBrk="1" hangingPunct="1"/>
            <a:r>
              <a:rPr lang="en-US" sz="2000" dirty="0" smtClean="0"/>
              <a:t>The steering wheel controls the front wheels so the automobile can be turned in different directions. </a:t>
            </a:r>
          </a:p>
          <a:p>
            <a:pPr lvl="1" algn="l" rtl="0" eaLnBrk="1" hangingPunct="1"/>
            <a:r>
              <a:rPr lang="en-US" sz="2000" dirty="0" smtClean="0"/>
              <a:t>Brakes allow the driver to reduce the speed or stop an automobile.</a:t>
            </a:r>
          </a:p>
        </p:txBody>
      </p:sp>
      <p:pic>
        <p:nvPicPr>
          <p:cNvPr id="26627" name="Picture 4" descr="Steering"/>
          <p:cNvPicPr>
            <a:picLocks noGrp="1" noChangeAspect="1" noChangeArrowheads="1"/>
          </p:cNvPicPr>
          <p:nvPr>
            <p:ph sz="quarter" idx="2"/>
          </p:nvPr>
        </p:nvPicPr>
        <p:blipFill>
          <a:blip r:embed="rId2"/>
          <a:srcRect/>
          <a:stretch>
            <a:fillRect/>
          </a:stretch>
        </p:blipFill>
        <p:spPr>
          <a:xfrm>
            <a:off x="4724400" y="1905000"/>
            <a:ext cx="4038600" cy="2263775"/>
          </a:xfrm>
          <a:noFill/>
        </p:spPr>
      </p:pic>
      <p:pic>
        <p:nvPicPr>
          <p:cNvPr id="26628" name="Picture 7" descr="Braking system"/>
          <p:cNvPicPr>
            <a:picLocks noGrp="1" noChangeAspect="1" noChangeArrowheads="1"/>
          </p:cNvPicPr>
          <p:nvPr>
            <p:ph sz="quarter" idx="3"/>
          </p:nvPr>
        </p:nvPicPr>
        <p:blipFill>
          <a:blip r:embed="rId3"/>
          <a:srcRect/>
          <a:stretch>
            <a:fillRect/>
          </a:stretch>
        </p:blipFill>
        <p:spPr>
          <a:xfrm>
            <a:off x="4267200" y="4343400"/>
            <a:ext cx="4648200" cy="2209800"/>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ar-SA" smtClean="0"/>
          </a:p>
        </p:txBody>
      </p:sp>
      <p:sp>
        <p:nvSpPr>
          <p:cNvPr id="27651" name="Rectangle 3"/>
          <p:cNvSpPr>
            <a:spLocks noGrp="1" noChangeArrowheads="1"/>
          </p:cNvSpPr>
          <p:nvPr>
            <p:ph idx="1"/>
          </p:nvPr>
        </p:nvSpPr>
        <p:spPr>
          <a:xfrm>
            <a:off x="457200" y="2017713"/>
            <a:ext cx="8497888" cy="4114800"/>
          </a:xfrm>
        </p:spPr>
        <p:txBody>
          <a:bodyPr/>
          <a:lstStyle/>
          <a:p>
            <a:pPr algn="l" rtl="0" eaLnBrk="1" hangingPunct="1">
              <a:lnSpc>
                <a:spcPct val="90000"/>
              </a:lnSpc>
            </a:pPr>
            <a:r>
              <a:rPr lang="en-US" sz="2800" b="1" dirty="0" smtClean="0"/>
              <a:t>Electrical System</a:t>
            </a:r>
            <a:endParaRPr lang="en-US" sz="2800" dirty="0" smtClean="0"/>
          </a:p>
          <a:p>
            <a:pPr lvl="1" algn="l" rtl="0" eaLnBrk="1" hangingPunct="1">
              <a:lnSpc>
                <a:spcPct val="90000"/>
              </a:lnSpc>
            </a:pPr>
            <a:r>
              <a:rPr lang="en-US" sz="2400" dirty="0" smtClean="0"/>
              <a:t>The electrical system provides the electricity necessary for starting the automobile and for operating the headlights, turn signals, horn, radio, windshield wipers, and other accessories. </a:t>
            </a:r>
          </a:p>
          <a:p>
            <a:pPr lvl="1" algn="l" rtl="0" eaLnBrk="1" hangingPunct="1">
              <a:lnSpc>
                <a:spcPct val="90000"/>
              </a:lnSpc>
            </a:pPr>
            <a:r>
              <a:rPr lang="en-US" sz="2400" dirty="0" smtClean="0"/>
              <a:t>A battery and an alternator supply electricity. </a:t>
            </a:r>
          </a:p>
          <a:p>
            <a:pPr lvl="1" algn="l" rtl="0" eaLnBrk="1" hangingPunct="1">
              <a:lnSpc>
                <a:spcPct val="90000"/>
              </a:lnSpc>
            </a:pPr>
            <a:r>
              <a:rPr lang="en-US" sz="2400" dirty="0" smtClean="0"/>
              <a:t>The battery stores electricity for starting the automobile and the alternator generates electric current while the automobile is running. </a:t>
            </a:r>
          </a:p>
          <a:p>
            <a:pPr lvl="1" algn="l" rtl="0" eaLnBrk="1" hangingPunct="1">
              <a:lnSpc>
                <a:spcPct val="90000"/>
              </a:lnSpc>
            </a:pPr>
            <a:r>
              <a:rPr lang="en-US" sz="2400" dirty="0" smtClean="0"/>
              <a:t>The main safety features built into automobiles are safety belts, air bags, and bumpers.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p:txBody>
          <a:bodyPr/>
          <a:lstStyle/>
          <a:p>
            <a:pPr eaLnBrk="1" hangingPunct="1"/>
            <a:r>
              <a:rPr lang="en-US" sz="3200" smtClean="0"/>
              <a:t>Electrical System of the automobile</a:t>
            </a:r>
          </a:p>
        </p:txBody>
      </p:sp>
      <p:pic>
        <p:nvPicPr>
          <p:cNvPr id="28675" name="Picture 4" descr="Electrical system of the automobile"/>
          <p:cNvPicPr>
            <a:picLocks noGrp="1" noChangeAspect="1" noChangeArrowheads="1"/>
          </p:cNvPicPr>
          <p:nvPr>
            <p:ph sz="half" idx="1"/>
          </p:nvPr>
        </p:nvPicPr>
        <p:blipFill>
          <a:blip r:embed="rId2"/>
          <a:srcRect/>
          <a:stretch>
            <a:fillRect/>
          </a:stretch>
        </p:blipFill>
        <p:spPr>
          <a:xfrm>
            <a:off x="457200" y="1905000"/>
            <a:ext cx="2686050" cy="3581400"/>
          </a:xfrm>
          <a:noFill/>
        </p:spPr>
      </p:pic>
      <p:pic>
        <p:nvPicPr>
          <p:cNvPr id="28676" name="Picture 7" descr="Electrical Diagram"/>
          <p:cNvPicPr>
            <a:picLocks noGrp="1" noChangeAspect="1" noChangeArrowheads="1"/>
          </p:cNvPicPr>
          <p:nvPr>
            <p:ph sz="half" idx="2"/>
          </p:nvPr>
        </p:nvPicPr>
        <p:blipFill>
          <a:blip r:embed="rId3"/>
          <a:srcRect/>
          <a:stretch>
            <a:fillRect/>
          </a:stretch>
        </p:blipFill>
        <p:spPr>
          <a:xfrm>
            <a:off x="3200400" y="1905000"/>
            <a:ext cx="5638800" cy="3576638"/>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sz="half" idx="1"/>
          </p:nvPr>
        </p:nvSpPr>
        <p:spPr>
          <a:xfrm>
            <a:off x="0" y="228600"/>
            <a:ext cx="4572000" cy="6400800"/>
          </a:xfrm>
        </p:spPr>
        <p:txBody>
          <a:bodyPr/>
          <a:lstStyle/>
          <a:p>
            <a:pPr algn="l" rtl="0" eaLnBrk="1" hangingPunct="1">
              <a:lnSpc>
                <a:spcPct val="80000"/>
              </a:lnSpc>
            </a:pPr>
            <a:r>
              <a:rPr lang="en-US" sz="1600" dirty="0" smtClean="0"/>
              <a:t>The battery is the</a:t>
            </a:r>
            <a:r>
              <a:rPr lang="en-US" sz="1600" u="sng" dirty="0" smtClean="0"/>
              <a:t> initial</a:t>
            </a:r>
            <a:r>
              <a:rPr lang="en-US" sz="1600" dirty="0" smtClean="0"/>
              <a:t> source of power for the starter and ignition systems. </a:t>
            </a:r>
          </a:p>
          <a:p>
            <a:pPr algn="l" rtl="0" eaLnBrk="1" hangingPunct="1">
              <a:lnSpc>
                <a:spcPct val="80000"/>
              </a:lnSpc>
            </a:pPr>
            <a:r>
              <a:rPr lang="en-US" sz="1600" dirty="0" smtClean="0"/>
              <a:t>The starter is turned by power from the battery when the ignition switch is turned to the START position. </a:t>
            </a:r>
          </a:p>
          <a:p>
            <a:pPr algn="l" rtl="0" eaLnBrk="1" hangingPunct="1">
              <a:lnSpc>
                <a:spcPct val="80000"/>
              </a:lnSpc>
            </a:pPr>
            <a:r>
              <a:rPr lang="en-US" sz="1600" dirty="0" smtClean="0"/>
              <a:t>Power is also supplied, through the ignition switch, to the coil. </a:t>
            </a:r>
          </a:p>
          <a:p>
            <a:pPr algn="l" rtl="0" eaLnBrk="1" hangingPunct="1">
              <a:lnSpc>
                <a:spcPct val="80000"/>
              </a:lnSpc>
            </a:pPr>
            <a:endParaRPr lang="en-US" sz="1600" dirty="0" smtClean="0"/>
          </a:p>
          <a:p>
            <a:pPr algn="l" rtl="0" eaLnBrk="1" hangingPunct="1">
              <a:lnSpc>
                <a:spcPct val="80000"/>
              </a:lnSpc>
            </a:pPr>
            <a:endParaRPr lang="en-US" sz="1600" dirty="0" smtClean="0"/>
          </a:p>
          <a:p>
            <a:pPr algn="l" rtl="0" eaLnBrk="1" hangingPunct="1">
              <a:lnSpc>
                <a:spcPct val="80000"/>
              </a:lnSpc>
            </a:pPr>
            <a:r>
              <a:rPr lang="en-US" sz="1600" dirty="0" smtClean="0"/>
              <a:t>From the coil, power is supplied to the distributor and finally to the spark plugs for ignition. </a:t>
            </a:r>
          </a:p>
          <a:p>
            <a:pPr algn="l" rtl="0" eaLnBrk="1" hangingPunct="1">
              <a:lnSpc>
                <a:spcPct val="80000"/>
              </a:lnSpc>
            </a:pPr>
            <a:r>
              <a:rPr lang="en-US" sz="1600" dirty="0" smtClean="0"/>
              <a:t>Once the engine is running, the starter is no longer required. </a:t>
            </a:r>
          </a:p>
          <a:p>
            <a:pPr algn="l" rtl="0" eaLnBrk="1" hangingPunct="1">
              <a:lnSpc>
                <a:spcPct val="80000"/>
              </a:lnSpc>
            </a:pPr>
            <a:r>
              <a:rPr lang="en-US" sz="1600" dirty="0" smtClean="0"/>
              <a:t>The running engine acts as the prime mover for the alternator. (This is accomplished through a belt and pulley system attached to the engine's crankshaft.) </a:t>
            </a:r>
          </a:p>
          <a:p>
            <a:pPr algn="l" rtl="0" eaLnBrk="1" hangingPunct="1">
              <a:lnSpc>
                <a:spcPct val="80000"/>
              </a:lnSpc>
            </a:pPr>
            <a:r>
              <a:rPr lang="en-US" sz="1600" dirty="0" smtClean="0"/>
              <a:t>The alternator now takes over as the power supplier for the ignition system. </a:t>
            </a:r>
          </a:p>
          <a:p>
            <a:pPr lvl="1" algn="l" rtl="0" eaLnBrk="1" hangingPunct="1">
              <a:lnSpc>
                <a:spcPct val="80000"/>
              </a:lnSpc>
            </a:pPr>
            <a:r>
              <a:rPr lang="en-US" sz="1400" dirty="0" smtClean="0"/>
              <a:t>It supplies power through the ignition switch to the coil, from the coil to the distributor, and finally from the distributor to the spark plugs.</a:t>
            </a:r>
          </a:p>
          <a:p>
            <a:pPr algn="l" rtl="0" eaLnBrk="1" hangingPunct="1">
              <a:lnSpc>
                <a:spcPct val="80000"/>
              </a:lnSpc>
            </a:pPr>
            <a:r>
              <a:rPr lang="en-US" sz="1600" dirty="0" smtClean="0"/>
              <a:t> At the same time, the alternator supplies power back through the voltage regulator to the battery for charging purposes.</a:t>
            </a:r>
          </a:p>
          <a:p>
            <a:pPr algn="l" rtl="0" eaLnBrk="1" hangingPunct="1">
              <a:lnSpc>
                <a:spcPct val="80000"/>
              </a:lnSpc>
            </a:pPr>
            <a:r>
              <a:rPr lang="en-US" sz="1600" dirty="0" smtClean="0"/>
              <a:t> This completes the cycle until the engine is shut down and started again. </a:t>
            </a:r>
          </a:p>
        </p:txBody>
      </p:sp>
      <p:pic>
        <p:nvPicPr>
          <p:cNvPr id="29699" name="Picture 7" descr="Power distributor"/>
          <p:cNvPicPr>
            <a:picLocks noGrp="1" noChangeAspect="1" noChangeArrowheads="1"/>
          </p:cNvPicPr>
          <p:nvPr>
            <p:ph sz="half" idx="2"/>
          </p:nvPr>
        </p:nvPicPr>
        <p:blipFill>
          <a:blip r:embed="rId2"/>
          <a:srcRect/>
          <a:stretch>
            <a:fillRect/>
          </a:stretch>
        </p:blipFill>
        <p:spPr>
          <a:xfrm>
            <a:off x="5029200" y="228600"/>
            <a:ext cx="3800475" cy="314325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p:txBody>
          <a:bodyPr/>
          <a:lstStyle/>
          <a:p>
            <a:pPr eaLnBrk="1" hangingPunct="1"/>
            <a:r>
              <a:rPr lang="en-US" sz="3200" dirty="0" smtClean="0"/>
              <a:t>Control system of the automobile</a:t>
            </a:r>
          </a:p>
        </p:txBody>
      </p:sp>
      <p:pic>
        <p:nvPicPr>
          <p:cNvPr id="30723" name="Picture 4" descr="Electrnics power trains"/>
          <p:cNvPicPr>
            <a:picLocks noGrp="1" noChangeAspect="1" noChangeArrowheads="1"/>
          </p:cNvPicPr>
          <p:nvPr>
            <p:ph idx="1"/>
          </p:nvPr>
        </p:nvPicPr>
        <p:blipFill>
          <a:blip r:embed="rId2"/>
          <a:srcRect/>
          <a:stretch>
            <a:fillRect/>
          </a:stretch>
        </p:blipFill>
        <p:spPr>
          <a:xfrm>
            <a:off x="1905000" y="2133600"/>
            <a:ext cx="4876800" cy="2438400"/>
          </a:xfrm>
          <a:noFill/>
        </p:spPr>
      </p:pic>
      <p:sp>
        <p:nvSpPr>
          <p:cNvPr id="30725" name="Rectangle 9"/>
          <p:cNvSpPr>
            <a:spLocks noChangeArrowheads="1"/>
          </p:cNvSpPr>
          <p:nvPr/>
        </p:nvSpPr>
        <p:spPr bwMode="auto">
          <a:xfrm>
            <a:off x="1295400" y="4921250"/>
            <a:ext cx="7010400" cy="1143000"/>
          </a:xfrm>
          <a:prstGeom prst="rect">
            <a:avLst/>
          </a:prstGeom>
          <a:noFill/>
          <a:ln w="9525">
            <a:noFill/>
            <a:miter lim="800000"/>
            <a:headEnd/>
            <a:tailEnd/>
          </a:ln>
        </p:spPr>
        <p:txBody>
          <a:bodyPr lIns="0" tIns="0" rIns="44436" bIns="44436" anchor="ctr">
            <a:spAutoFit/>
          </a:bodyPr>
          <a:lstStyle/>
          <a:p>
            <a:pPr eaLnBrk="1" hangingPunct="1"/>
            <a:endParaRPr lang="en-US">
              <a:latin typeface="Arial" pitchFamily="34" charset="0"/>
            </a:endParaRPr>
          </a:p>
          <a:p>
            <a:pPr>
              <a:buFontTx/>
              <a:buChar char="•"/>
            </a:pPr>
            <a:r>
              <a:rPr lang="en-US">
                <a:latin typeface="Arial" pitchFamily="34" charset="0"/>
                <a:hlinkClick r:id="rId3"/>
                <a:hlinkMouseOver r:id="rId4" action="ppaction://hlinkfile"/>
              </a:rPr>
              <a:t>Pump motor for fuel</a:t>
            </a:r>
            <a:r>
              <a:rPr lang="en-US">
                <a:latin typeface="Arial" pitchFamily="34" charset="0"/>
              </a:rPr>
              <a:t> ,  </a:t>
            </a:r>
            <a:r>
              <a:rPr lang="en-US">
                <a:latin typeface="Arial" pitchFamily="34" charset="0"/>
                <a:hlinkClick r:id="rId5"/>
                <a:hlinkMouseOver r:id="rId6" action="ppaction://hlinkfile"/>
              </a:rPr>
              <a:t>Transmission unit</a:t>
            </a:r>
            <a:r>
              <a:rPr lang="en-US">
                <a:latin typeface="Arial" pitchFamily="34" charset="0"/>
              </a:rPr>
              <a:t> , </a:t>
            </a:r>
            <a:r>
              <a:rPr lang="en-US">
                <a:latin typeface="Arial" pitchFamily="34" charset="0"/>
                <a:hlinkClick r:id="rId7"/>
                <a:hlinkMouseOver r:id="rId8" action="ppaction://hlinkfile"/>
              </a:rPr>
              <a:t>Engine control unit</a:t>
            </a:r>
            <a:r>
              <a:rPr lang="en-US">
                <a:latin typeface="Arial" pitchFamily="34" charset="0"/>
              </a:rPr>
              <a:t> </a:t>
            </a:r>
          </a:p>
          <a:p>
            <a:r>
              <a:rPr lang="en-US">
                <a:latin typeface="Arial" pitchFamily="34" charset="0"/>
              </a:rPr>
              <a:t>  </a:t>
            </a:r>
            <a:r>
              <a:rPr lang="en-US" sz="900">
                <a:latin typeface="Arial" pitchFamily="34" charset="0"/>
              </a:rPr>
              <a:t> </a:t>
            </a:r>
            <a:r>
              <a:rPr lang="en-US">
                <a:latin typeface="Arial" pitchFamily="34" charset="0"/>
              </a:rPr>
              <a:t> </a:t>
            </a:r>
          </a:p>
          <a:p>
            <a:endParaRPr lang="en-US">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i="1" smtClean="0"/>
              <a:t>How is an automobile made?</a:t>
            </a:r>
            <a:r>
              <a:rPr lang="en-US" smtClean="0"/>
              <a:t> </a:t>
            </a:r>
            <a:r>
              <a:rPr lang="en-US" i="1" smtClean="0"/>
              <a:t/>
            </a:r>
            <a:br>
              <a:rPr lang="en-US" i="1" smtClean="0"/>
            </a:br>
            <a:endParaRPr lang="en-US" i="1" smtClean="0"/>
          </a:p>
        </p:txBody>
      </p:sp>
      <p:sp>
        <p:nvSpPr>
          <p:cNvPr id="4099" name="Rectangle 3"/>
          <p:cNvSpPr>
            <a:spLocks noGrp="1" noChangeArrowheads="1"/>
          </p:cNvSpPr>
          <p:nvPr>
            <p:ph idx="1"/>
          </p:nvPr>
        </p:nvSpPr>
        <p:spPr>
          <a:xfrm>
            <a:off x="-304800" y="1143000"/>
            <a:ext cx="8534400" cy="4840287"/>
          </a:xfrm>
        </p:spPr>
        <p:txBody>
          <a:bodyPr>
            <a:noAutofit/>
          </a:bodyPr>
          <a:lstStyle/>
          <a:p>
            <a:pPr lvl="1" algn="l" rtl="0" eaLnBrk="1" hangingPunct="1">
              <a:lnSpc>
                <a:spcPct val="80000"/>
              </a:lnSpc>
            </a:pPr>
            <a:r>
              <a:rPr lang="en-US" sz="1700" i="1" dirty="0" smtClean="0"/>
              <a:t>The automobile, for decades the quintessential American industrial product, did not have its origins in the United States.</a:t>
            </a:r>
          </a:p>
          <a:p>
            <a:pPr lvl="1" algn="l" rtl="0" eaLnBrk="1" hangingPunct="1">
              <a:lnSpc>
                <a:spcPct val="80000"/>
              </a:lnSpc>
            </a:pPr>
            <a:r>
              <a:rPr lang="en-US" sz="1700" i="1" dirty="0" smtClean="0"/>
              <a:t> In 1860, Etienne Lenoir, a Belgian mechanic, introduced an internal combustion engine that proved useful as a source of stationary power.</a:t>
            </a:r>
          </a:p>
          <a:p>
            <a:pPr lvl="1" algn="l" rtl="0" eaLnBrk="1" hangingPunct="1">
              <a:lnSpc>
                <a:spcPct val="80000"/>
              </a:lnSpc>
            </a:pPr>
            <a:r>
              <a:rPr lang="en-US" sz="1700" i="1" dirty="0" smtClean="0"/>
              <a:t> In 1878, Nicholas Otto, a German manufacturer, developed his four-stroke "explosion" engine. By 1885, one of his engineers, Gottlieb Daimler, was building the first of four experimental vehicles powered by a modified Otto internal combustion engine. </a:t>
            </a:r>
          </a:p>
          <a:p>
            <a:pPr lvl="1" algn="l" rtl="0" eaLnBrk="1" hangingPunct="1">
              <a:lnSpc>
                <a:spcPct val="80000"/>
              </a:lnSpc>
            </a:pPr>
            <a:r>
              <a:rPr lang="en-US" sz="1700" i="1" dirty="0" smtClean="0"/>
              <a:t>Also in 1885, another German manufacturer, Carl Benz, introduced a three-wheeled, self-propelled vehicle. </a:t>
            </a:r>
          </a:p>
          <a:p>
            <a:pPr lvl="1" algn="l" rtl="0" eaLnBrk="1" hangingPunct="1">
              <a:lnSpc>
                <a:spcPct val="80000"/>
              </a:lnSpc>
            </a:pPr>
            <a:r>
              <a:rPr lang="en-US" sz="1700" i="1" dirty="0" smtClean="0"/>
              <a:t>In 1887, the Benz became the first automobile offered for sale to the public. By 1895, automotive technology was dominated by the French, led by Emile </a:t>
            </a:r>
            <a:r>
              <a:rPr lang="en-US" sz="1700" i="1" dirty="0" err="1" smtClean="0"/>
              <a:t>Lavassor</a:t>
            </a:r>
            <a:r>
              <a:rPr lang="en-US" sz="1700" i="1" dirty="0" smtClean="0"/>
              <a:t>. </a:t>
            </a:r>
            <a:r>
              <a:rPr lang="en-US" sz="1700" i="1" dirty="0" err="1" smtClean="0"/>
              <a:t>Lavassor</a:t>
            </a:r>
            <a:r>
              <a:rPr lang="en-US" sz="1700" i="1" dirty="0" smtClean="0"/>
              <a:t> developed the basic mechanical arrangement of the car, placing the engine in the front of the chassis, with the crankshaft perpendicular to the axles.</a:t>
            </a:r>
          </a:p>
          <a:p>
            <a:pPr lvl="1" algn="l" rtl="0" eaLnBrk="1" hangingPunct="1">
              <a:lnSpc>
                <a:spcPct val="80000"/>
              </a:lnSpc>
            </a:pPr>
            <a:r>
              <a:rPr lang="en-US" sz="1700" i="1" dirty="0" smtClean="0"/>
              <a:t>In 1896, the Duryea Motor Wagon became the first production motor vehicle in the United States. In that same year, Henry Ford demonstrated his first experimental vehicle, the </a:t>
            </a:r>
            <a:r>
              <a:rPr lang="en-US" sz="1700" i="1" dirty="0" err="1" smtClean="0"/>
              <a:t>Quadricycle</a:t>
            </a:r>
            <a:r>
              <a:rPr lang="en-US" sz="1700" i="1" dirty="0" smtClean="0"/>
              <a:t>. </a:t>
            </a:r>
          </a:p>
          <a:p>
            <a:pPr lvl="1" algn="l" rtl="0" eaLnBrk="1" hangingPunct="1">
              <a:lnSpc>
                <a:spcPct val="80000"/>
              </a:lnSpc>
            </a:pPr>
            <a:r>
              <a:rPr lang="en-US" sz="1700" i="1" dirty="0" smtClean="0"/>
              <a:t>By 1908, when the Ford Motor Company introduced the Model T, the United States had dozens of automobile manufacturers. The Model T quickly became the standard by which other cars were measured; ten years later, half of all cars on the road were Model Ts. It had a simple four-cylinder, twenty-horsepower engine and a planetary transmission giving two gears forward and one backward. It was sturdy, had high road clearance to negotiate the rutted roads of the day, and was easy to operate and maintain.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ar-SA" smtClean="0"/>
          </a:p>
        </p:txBody>
      </p:sp>
      <p:sp>
        <p:nvSpPr>
          <p:cNvPr id="5123" name="Rectangle 3"/>
          <p:cNvSpPr>
            <a:spLocks noGrp="1" noChangeArrowheads="1"/>
          </p:cNvSpPr>
          <p:nvPr>
            <p:ph idx="1"/>
          </p:nvPr>
        </p:nvSpPr>
        <p:spPr/>
        <p:txBody>
          <a:bodyPr/>
          <a:lstStyle/>
          <a:p>
            <a:pPr algn="l" rtl="0" eaLnBrk="1" hangingPunct="1">
              <a:lnSpc>
                <a:spcPct val="90000"/>
              </a:lnSpc>
            </a:pPr>
            <a:r>
              <a:rPr lang="en-US" sz="2800" b="1" dirty="0" smtClean="0"/>
              <a:t>Raw Materials</a:t>
            </a:r>
            <a:endParaRPr lang="en-US" sz="2800" dirty="0" smtClean="0"/>
          </a:p>
          <a:p>
            <a:pPr lvl="1" algn="l" rtl="0" eaLnBrk="1" hangingPunct="1">
              <a:lnSpc>
                <a:spcPct val="90000"/>
              </a:lnSpc>
            </a:pPr>
            <a:r>
              <a:rPr lang="en-US" sz="2400" dirty="0" smtClean="0"/>
              <a:t>Although the bulk of an automobile is virgin steel, petroleum-based products (plastics and </a:t>
            </a:r>
            <a:r>
              <a:rPr lang="en-US" sz="2400" dirty="0" err="1" smtClean="0"/>
              <a:t>vinyls</a:t>
            </a:r>
            <a:r>
              <a:rPr lang="en-US" sz="2400" dirty="0" smtClean="0"/>
              <a:t>) have come to represent an increasingly large percentage of automotive components. </a:t>
            </a:r>
          </a:p>
          <a:p>
            <a:pPr lvl="1" algn="l" rtl="0" eaLnBrk="1" hangingPunct="1">
              <a:lnSpc>
                <a:spcPct val="90000"/>
              </a:lnSpc>
            </a:pPr>
            <a:r>
              <a:rPr lang="en-US" sz="2400" dirty="0" smtClean="0"/>
              <a:t>The light-weight materials derived from petroleum have helped to </a:t>
            </a:r>
            <a:r>
              <a:rPr lang="en-US" sz="2400" dirty="0" smtClean="0">
                <a:hlinkClick r:id="rId2"/>
              </a:rPr>
              <a:t>lighten</a:t>
            </a:r>
            <a:r>
              <a:rPr lang="en-US" sz="2400" dirty="0" smtClean="0"/>
              <a:t> some models by as much as thirty percent. </a:t>
            </a:r>
          </a:p>
          <a:p>
            <a:pPr lvl="1" algn="l" rtl="0" eaLnBrk="1" hangingPunct="1">
              <a:lnSpc>
                <a:spcPct val="90000"/>
              </a:lnSpc>
            </a:pPr>
            <a:r>
              <a:rPr lang="en-US" sz="2400" dirty="0" smtClean="0"/>
              <a:t>As the price of fossil fuels continues to rise, the preference for lighter, more fuel efficient vehicles will become more pronounced.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ar-SA" smtClean="0"/>
          </a:p>
        </p:txBody>
      </p:sp>
      <p:sp>
        <p:nvSpPr>
          <p:cNvPr id="6147" name="Rectangle 3"/>
          <p:cNvSpPr>
            <a:spLocks noGrp="1" noChangeArrowheads="1"/>
          </p:cNvSpPr>
          <p:nvPr>
            <p:ph idx="1"/>
          </p:nvPr>
        </p:nvSpPr>
        <p:spPr>
          <a:xfrm>
            <a:off x="457200" y="2017713"/>
            <a:ext cx="8382000" cy="4687887"/>
          </a:xfrm>
        </p:spPr>
        <p:txBody>
          <a:bodyPr/>
          <a:lstStyle/>
          <a:p>
            <a:pPr algn="l" rtl="0" eaLnBrk="1" hangingPunct="1">
              <a:lnSpc>
                <a:spcPct val="80000"/>
              </a:lnSpc>
            </a:pPr>
            <a:r>
              <a:rPr lang="en-US" sz="2000" b="1" dirty="0" smtClean="0"/>
              <a:t>Design</a:t>
            </a:r>
            <a:endParaRPr lang="en-US" sz="2000" dirty="0" smtClean="0"/>
          </a:p>
          <a:p>
            <a:pPr lvl="1" algn="l" rtl="0" eaLnBrk="1" hangingPunct="1">
              <a:lnSpc>
                <a:spcPct val="80000"/>
              </a:lnSpc>
            </a:pPr>
            <a:r>
              <a:rPr lang="en-US" sz="1800" dirty="0" smtClean="0"/>
              <a:t>Introducing a new model of automobile generally takes three to five years from inception to assembly. </a:t>
            </a:r>
          </a:p>
          <a:p>
            <a:pPr lvl="1" algn="l" rtl="0" eaLnBrk="1" hangingPunct="1">
              <a:lnSpc>
                <a:spcPct val="80000"/>
              </a:lnSpc>
            </a:pPr>
            <a:r>
              <a:rPr lang="en-US" sz="1800" dirty="0" smtClean="0"/>
              <a:t>Ideas for new models are developed to respond to </a:t>
            </a:r>
            <a:r>
              <a:rPr lang="en-US" sz="1800" dirty="0" smtClean="0">
                <a:hlinkClick r:id="rId2"/>
              </a:rPr>
              <a:t>unmet</a:t>
            </a:r>
            <a:r>
              <a:rPr lang="en-US" sz="1800" dirty="0" smtClean="0"/>
              <a:t> pubic needs and preferences. </a:t>
            </a:r>
          </a:p>
          <a:p>
            <a:pPr lvl="1" algn="l" rtl="0" eaLnBrk="1" hangingPunct="1">
              <a:lnSpc>
                <a:spcPct val="80000"/>
              </a:lnSpc>
            </a:pPr>
            <a:r>
              <a:rPr lang="en-US" sz="1800" dirty="0" smtClean="0"/>
              <a:t>Trying to predict what the public will want to drive in five years is no small feat, yet automobile companies have successfully designed automobiles that fit public tastes. </a:t>
            </a:r>
          </a:p>
          <a:p>
            <a:pPr lvl="1" algn="l" rtl="0" eaLnBrk="1" hangingPunct="1">
              <a:lnSpc>
                <a:spcPct val="80000"/>
              </a:lnSpc>
            </a:pPr>
            <a:r>
              <a:rPr lang="en-US" sz="1800" dirty="0" smtClean="0"/>
              <a:t>With the help of computer-aided design equipment, designers develop basic concept drawings that help them visualize the proposed vehicle's appearance. </a:t>
            </a:r>
          </a:p>
          <a:p>
            <a:pPr lvl="1" algn="l" rtl="0" eaLnBrk="1" hangingPunct="1">
              <a:lnSpc>
                <a:spcPct val="80000"/>
              </a:lnSpc>
            </a:pPr>
            <a:r>
              <a:rPr lang="en-US" sz="1800" dirty="0" smtClean="0"/>
              <a:t>Based on this simulation, they then construct clay models that can be studied by styling experts familiar with what the public is likely to accept.</a:t>
            </a:r>
          </a:p>
          <a:p>
            <a:pPr lvl="1" algn="l" rtl="0" eaLnBrk="1" hangingPunct="1">
              <a:lnSpc>
                <a:spcPct val="80000"/>
              </a:lnSpc>
            </a:pPr>
            <a:r>
              <a:rPr lang="en-US" sz="1800" dirty="0" smtClean="0"/>
              <a:t> Aerodynamic engineers also review the models, studying air-flow parameters and doing </a:t>
            </a:r>
            <a:r>
              <a:rPr lang="en-US" sz="1800" dirty="0" smtClean="0">
                <a:hlinkClick r:id="rId3"/>
              </a:rPr>
              <a:t>feasibility</a:t>
            </a:r>
            <a:r>
              <a:rPr lang="en-US" sz="1800" dirty="0" smtClean="0"/>
              <a:t> studies on crash tests. </a:t>
            </a:r>
          </a:p>
          <a:p>
            <a:pPr lvl="1" algn="l" rtl="0" eaLnBrk="1" hangingPunct="1">
              <a:lnSpc>
                <a:spcPct val="80000"/>
              </a:lnSpc>
            </a:pPr>
            <a:r>
              <a:rPr lang="en-US" sz="1800" dirty="0" smtClean="0"/>
              <a:t>Only after all models have been reviewed and accepted, tool designers are permitted to begin building the tools that will manufacture the component parts of the new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ar-SA" smtClean="0"/>
          </a:p>
        </p:txBody>
      </p:sp>
      <p:sp>
        <p:nvSpPr>
          <p:cNvPr id="7171" name="Rectangle 3"/>
          <p:cNvSpPr>
            <a:spLocks noGrp="1" noChangeArrowheads="1"/>
          </p:cNvSpPr>
          <p:nvPr>
            <p:ph idx="1"/>
          </p:nvPr>
        </p:nvSpPr>
        <p:spPr>
          <a:xfrm>
            <a:off x="533400" y="2017713"/>
            <a:ext cx="8421688" cy="4840287"/>
          </a:xfrm>
        </p:spPr>
        <p:txBody>
          <a:bodyPr/>
          <a:lstStyle/>
          <a:p>
            <a:pPr algn="l" rtl="0" eaLnBrk="1" hangingPunct="1">
              <a:lnSpc>
                <a:spcPct val="80000"/>
              </a:lnSpc>
            </a:pPr>
            <a:r>
              <a:rPr lang="en-US" sz="2000" i="1" dirty="0" smtClean="0"/>
              <a:t>Chassis</a:t>
            </a:r>
            <a:endParaRPr lang="en-US" sz="2000" dirty="0" smtClean="0"/>
          </a:p>
          <a:p>
            <a:pPr lvl="1" algn="l" rtl="0" eaLnBrk="1" hangingPunct="1">
              <a:lnSpc>
                <a:spcPct val="80000"/>
              </a:lnSpc>
            </a:pPr>
            <a:r>
              <a:rPr lang="en-US" sz="1800" dirty="0" smtClean="0"/>
              <a:t>The typical car or truck is constructed from the ground up (and out). </a:t>
            </a:r>
          </a:p>
          <a:p>
            <a:pPr lvl="1" algn="l" rtl="0" eaLnBrk="1" hangingPunct="1">
              <a:lnSpc>
                <a:spcPct val="80000"/>
              </a:lnSpc>
            </a:pPr>
            <a:r>
              <a:rPr lang="en-US" sz="1800" dirty="0" smtClean="0"/>
              <a:t>The frame forms the base on which the body rests and from which all subsequent assembly components </a:t>
            </a:r>
            <a:r>
              <a:rPr lang="en-US" sz="1800" dirty="0" smtClean="0"/>
              <a:t>follow. Such </a:t>
            </a:r>
            <a:r>
              <a:rPr lang="en-US" sz="1800" dirty="0" smtClean="0"/>
              <a:t>as,</a:t>
            </a:r>
          </a:p>
          <a:p>
            <a:pPr lvl="2" algn="l" rtl="0" eaLnBrk="1" hangingPunct="1">
              <a:lnSpc>
                <a:spcPct val="80000"/>
              </a:lnSpc>
            </a:pPr>
            <a:r>
              <a:rPr lang="en-US" sz="1600" dirty="0" smtClean="0"/>
              <a:t>Front and rear suspensions, gas tanks, rear axles and drive shafts, gear boxes, steering box components, wheel drums, and braking systems are sequentially installed. </a:t>
            </a:r>
          </a:p>
          <a:p>
            <a:pPr lvl="1" algn="l" rtl="0" eaLnBrk="1" hangingPunct="1">
              <a:lnSpc>
                <a:spcPct val="80000"/>
              </a:lnSpc>
            </a:pPr>
            <a:r>
              <a:rPr lang="en-US" sz="1800" dirty="0" smtClean="0"/>
              <a:t>An off-line operation at this stage of production mates the vehicle's engine with its transmission. </a:t>
            </a:r>
          </a:p>
          <a:p>
            <a:pPr lvl="1" algn="l" rtl="0" eaLnBrk="1" hangingPunct="1">
              <a:lnSpc>
                <a:spcPct val="80000"/>
              </a:lnSpc>
            </a:pPr>
            <a:r>
              <a:rPr lang="en-US" sz="1800" dirty="0" smtClean="0"/>
              <a:t>Workers use robotic arms to install these heavy components inside the engine </a:t>
            </a:r>
            <a:r>
              <a:rPr lang="en-US" sz="1800" dirty="0" smtClean="0">
                <a:hlinkClick r:id="rId2"/>
              </a:rPr>
              <a:t>compartment</a:t>
            </a:r>
            <a:r>
              <a:rPr lang="en-US" sz="1800" dirty="0" smtClean="0"/>
              <a:t> of the frame. </a:t>
            </a:r>
          </a:p>
          <a:p>
            <a:pPr lvl="1" algn="l" rtl="0" eaLnBrk="1" hangingPunct="1">
              <a:lnSpc>
                <a:spcPct val="80000"/>
              </a:lnSpc>
            </a:pPr>
            <a:r>
              <a:rPr lang="en-US" sz="1800" dirty="0" smtClean="0"/>
              <a:t>After the engine and transmission are installed, a worker attaches the radiator, and another bolts it into place. </a:t>
            </a:r>
          </a:p>
          <a:p>
            <a:pPr lvl="1" algn="l" rtl="0" eaLnBrk="1" hangingPunct="1">
              <a:lnSpc>
                <a:spcPct val="80000"/>
              </a:lnSpc>
            </a:pPr>
            <a:r>
              <a:rPr lang="en-US" sz="1800" dirty="0" smtClean="0"/>
              <a:t>Because of the nature of these heavy component parts, </a:t>
            </a:r>
            <a:r>
              <a:rPr lang="en-US" sz="1800" dirty="0" smtClean="0">
                <a:hlinkClick r:id="rId3"/>
              </a:rPr>
              <a:t>articulating</a:t>
            </a:r>
            <a:r>
              <a:rPr lang="en-US" sz="1800" dirty="0" smtClean="0"/>
              <a:t> robots perform all of the lift and carry operations while assemblers using </a:t>
            </a:r>
            <a:r>
              <a:rPr lang="en-US" sz="1800" dirty="0" smtClean="0">
                <a:hlinkClick r:id="rId4"/>
              </a:rPr>
              <a:t>pneumatic</a:t>
            </a:r>
            <a:r>
              <a:rPr lang="en-US" sz="1800" dirty="0" smtClean="0"/>
              <a:t> wrenches bolt component pieces in place. </a:t>
            </a:r>
          </a:p>
          <a:p>
            <a:pPr lvl="1" algn="l" rtl="0" eaLnBrk="1" hangingPunct="1">
              <a:lnSpc>
                <a:spcPct val="80000"/>
              </a:lnSpc>
            </a:pPr>
            <a:r>
              <a:rPr lang="en-US" sz="1800" dirty="0" smtClean="0"/>
              <a:t>Careful ergonomic studies of every assembly task have provided assembly workers with the safest and most efficient tools available.</a:t>
            </a:r>
          </a:p>
          <a:p>
            <a:pPr algn="l" rtl="0" eaLnBrk="1" hangingPunct="1">
              <a:lnSpc>
                <a:spcPct val="80000"/>
              </a:lnSpc>
            </a:pPr>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ar-SA" smtClean="0"/>
          </a:p>
        </p:txBody>
      </p:sp>
      <p:sp>
        <p:nvSpPr>
          <p:cNvPr id="8195" name="Rectangle 3"/>
          <p:cNvSpPr>
            <a:spLocks noGrp="1" noChangeArrowheads="1"/>
          </p:cNvSpPr>
          <p:nvPr>
            <p:ph idx="1"/>
          </p:nvPr>
        </p:nvSpPr>
        <p:spPr/>
        <p:txBody>
          <a:bodyPr/>
          <a:lstStyle/>
          <a:p>
            <a:pPr algn="l" rtl="0" eaLnBrk="1" hangingPunct="1">
              <a:lnSpc>
                <a:spcPct val="80000"/>
              </a:lnSpc>
            </a:pPr>
            <a:r>
              <a:rPr lang="en-US" sz="2400" dirty="0" smtClean="0"/>
              <a:t>The Future </a:t>
            </a:r>
          </a:p>
          <a:p>
            <a:pPr lvl="1" algn="l" rtl="0" eaLnBrk="1" hangingPunct="1">
              <a:lnSpc>
                <a:spcPct val="80000"/>
              </a:lnSpc>
            </a:pPr>
            <a:r>
              <a:rPr lang="en-US" sz="2000" dirty="0" smtClean="0"/>
              <a:t>The electric car has no engine, </a:t>
            </a:r>
            <a:r>
              <a:rPr lang="en-US" sz="2000" dirty="0" smtClean="0">
                <a:hlinkClick r:id="rId2"/>
              </a:rPr>
              <a:t>exhaust</a:t>
            </a:r>
            <a:r>
              <a:rPr lang="en-US" sz="2000" dirty="0" smtClean="0"/>
              <a:t> system, transmission, </a:t>
            </a:r>
            <a:r>
              <a:rPr lang="en-US" sz="2000" dirty="0" smtClean="0">
                <a:hlinkClick r:id="rId3"/>
              </a:rPr>
              <a:t>muffler</a:t>
            </a:r>
            <a:r>
              <a:rPr lang="en-US" sz="2000" dirty="0" smtClean="0"/>
              <a:t>, radiator, or spark plugs. </a:t>
            </a:r>
          </a:p>
          <a:p>
            <a:pPr lvl="1" algn="l" rtl="0" eaLnBrk="1" hangingPunct="1">
              <a:lnSpc>
                <a:spcPct val="80000"/>
              </a:lnSpc>
            </a:pPr>
            <a:r>
              <a:rPr lang="en-US" sz="2000" dirty="0" smtClean="0"/>
              <a:t>It will require neither tune-ups nor—truly revolutionary—gasoline. </a:t>
            </a:r>
          </a:p>
          <a:p>
            <a:pPr lvl="1" algn="l" rtl="0" eaLnBrk="1" hangingPunct="1">
              <a:lnSpc>
                <a:spcPct val="80000"/>
              </a:lnSpc>
            </a:pPr>
            <a:r>
              <a:rPr lang="en-US" sz="2000" dirty="0" smtClean="0"/>
              <a:t>Instead, its power will come from alternating current (AC) electric motors with a brushless design capable of spinning up to 20,000 revolutions/minute. </a:t>
            </a:r>
          </a:p>
          <a:p>
            <a:pPr lvl="1" algn="l" rtl="0" eaLnBrk="1" hangingPunct="1">
              <a:lnSpc>
                <a:spcPct val="80000"/>
              </a:lnSpc>
            </a:pPr>
            <a:r>
              <a:rPr lang="en-US" sz="2000" dirty="0" smtClean="0"/>
              <a:t>Batteries to power these motors will come from high performance cells capable of generating more than 100 </a:t>
            </a:r>
            <a:r>
              <a:rPr lang="en-US" sz="2000" dirty="0" smtClean="0">
                <a:hlinkClick r:id="rId4"/>
              </a:rPr>
              <a:t>kilowatts</a:t>
            </a:r>
            <a:r>
              <a:rPr lang="en-US" sz="2000" dirty="0" smtClean="0"/>
              <a:t> of power. </a:t>
            </a:r>
          </a:p>
          <a:p>
            <a:pPr lvl="1" algn="l" rtl="0" eaLnBrk="1" hangingPunct="1">
              <a:lnSpc>
                <a:spcPct val="80000"/>
              </a:lnSpc>
            </a:pPr>
            <a:r>
              <a:rPr lang="en-US" sz="2000" dirty="0" smtClean="0"/>
              <a:t>The hybrid electrical vehicle is powered by IC engine and electrical motor.</a:t>
            </a:r>
          </a:p>
          <a:p>
            <a:pPr lvl="2" algn="l" rtl="0" eaLnBrk="1" hangingPunct="1">
              <a:lnSpc>
                <a:spcPct val="80000"/>
              </a:lnSpc>
            </a:pPr>
            <a:r>
              <a:rPr lang="en-US" sz="1800" dirty="0" smtClean="0"/>
              <a:t>Electrical motor is powered by battery pack.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title"/>
          </p:nvPr>
        </p:nvSpPr>
        <p:spPr>
          <a:xfrm>
            <a:off x="685800" y="0"/>
            <a:ext cx="7793038" cy="990600"/>
          </a:xfrm>
        </p:spPr>
        <p:txBody>
          <a:bodyPr/>
          <a:lstStyle/>
          <a:p>
            <a:pPr eaLnBrk="1" hangingPunct="1"/>
            <a:r>
              <a:rPr lang="en-US" smtClean="0"/>
              <a:t>History of Automobile</a:t>
            </a:r>
          </a:p>
        </p:txBody>
      </p:sp>
      <p:sp>
        <p:nvSpPr>
          <p:cNvPr id="9220" name="Rectangle 3"/>
          <p:cNvSpPr>
            <a:spLocks noGrp="1" noChangeArrowheads="1"/>
          </p:cNvSpPr>
          <p:nvPr>
            <p:ph type="body" sz="half" idx="1"/>
          </p:nvPr>
        </p:nvSpPr>
        <p:spPr>
          <a:xfrm>
            <a:off x="304800" y="2133600"/>
            <a:ext cx="4267200" cy="4724400"/>
          </a:xfrm>
        </p:spPr>
        <p:txBody>
          <a:bodyPr/>
          <a:lstStyle/>
          <a:p>
            <a:pPr algn="l" rtl="0" eaLnBrk="1" hangingPunct="1">
              <a:lnSpc>
                <a:spcPct val="90000"/>
              </a:lnSpc>
            </a:pPr>
            <a:r>
              <a:rPr lang="en-US" sz="2400" dirty="0" smtClean="0"/>
              <a:t>Steam-powered self-propelled vehicles were devised in the late 17th century. A </a:t>
            </a:r>
            <a:r>
              <a:rPr lang="en-US" sz="2400" dirty="0" smtClean="0">
                <a:hlinkClick r:id="rId2" tooltip="Flanders"/>
              </a:rPr>
              <a:t>Flemish</a:t>
            </a:r>
            <a:r>
              <a:rPr lang="en-US" sz="2400" dirty="0" smtClean="0"/>
              <a:t> priest, </a:t>
            </a:r>
            <a:r>
              <a:rPr lang="en-US" sz="2400" dirty="0" smtClean="0">
                <a:hlinkClick r:id="rId3" tooltip="Ferdinand Verbiest"/>
              </a:rPr>
              <a:t>Ferdinand </a:t>
            </a:r>
            <a:r>
              <a:rPr lang="en-US" sz="2400" dirty="0" err="1" smtClean="0">
                <a:hlinkClick r:id="rId3" tooltip="Ferdinand Verbiest"/>
              </a:rPr>
              <a:t>Verbiest</a:t>
            </a:r>
            <a:r>
              <a:rPr lang="en-US" sz="2400" dirty="0" smtClean="0"/>
              <a:t>, was thought to have demonstrated in 1678 a small (24 in (61 cm) long) steam 'car' </a:t>
            </a:r>
          </a:p>
          <a:p>
            <a:pPr algn="l" rtl="0" eaLnBrk="1" hangingPunct="1">
              <a:lnSpc>
                <a:spcPct val="90000"/>
              </a:lnSpc>
            </a:pPr>
            <a:endParaRPr lang="en-US" sz="2400" dirty="0" smtClean="0"/>
          </a:p>
          <a:p>
            <a:pPr algn="l" rtl="0" eaLnBrk="1" hangingPunct="1">
              <a:lnSpc>
                <a:spcPct val="90000"/>
              </a:lnSpc>
            </a:pPr>
            <a:r>
              <a:rPr lang="en-US" sz="2400" dirty="0" smtClean="0"/>
              <a:t>First car to go into production with internal combustion engine in 1885.</a:t>
            </a:r>
          </a:p>
        </p:txBody>
      </p:sp>
      <p:pic>
        <p:nvPicPr>
          <p:cNvPr id="9221" name="Picture 4" descr="Era-1"/>
          <p:cNvPicPr>
            <a:picLocks noGrp="1" noChangeAspect="1" noChangeArrowheads="1"/>
          </p:cNvPicPr>
          <p:nvPr>
            <p:ph sz="quarter" idx="2"/>
          </p:nvPr>
        </p:nvPicPr>
        <p:blipFill>
          <a:blip r:embed="rId4"/>
          <a:srcRect/>
          <a:stretch>
            <a:fillRect/>
          </a:stretch>
        </p:blipFill>
        <p:spPr>
          <a:xfrm>
            <a:off x="4953000" y="1066800"/>
            <a:ext cx="3586163" cy="1981200"/>
          </a:xfrm>
          <a:noFill/>
        </p:spPr>
      </p:pic>
      <p:pic>
        <p:nvPicPr>
          <p:cNvPr id="9219" name="Picture 8" descr="Car-2"/>
          <p:cNvPicPr>
            <a:picLocks noGrp="1" noChangeAspect="1" noChangeArrowheads="1"/>
          </p:cNvPicPr>
          <p:nvPr>
            <p:ph sz="quarter" idx="3"/>
          </p:nvPr>
        </p:nvPicPr>
        <p:blipFill>
          <a:blip r:embed="rId5"/>
          <a:srcRect/>
          <a:stretch>
            <a:fillRect/>
          </a:stretch>
        </p:blipFill>
        <p:spPr>
          <a:xfrm>
            <a:off x="5029200" y="3200400"/>
            <a:ext cx="2819400" cy="2490788"/>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4" descr="Car-3"/>
          <p:cNvPicPr>
            <a:picLocks noGrp="1" noChangeAspect="1" noChangeArrowheads="1"/>
          </p:cNvPicPr>
          <p:nvPr>
            <p:ph type="title"/>
          </p:nvPr>
        </p:nvPicPr>
        <p:blipFill>
          <a:blip r:embed="rId2"/>
          <a:stretch>
            <a:fillRect/>
          </a:stretch>
        </p:blipFill>
        <p:spPr>
          <a:xfrm>
            <a:off x="5791200" y="2971800"/>
            <a:ext cx="2571750" cy="1600200"/>
          </a:xfrm>
          <a:noFill/>
        </p:spPr>
      </p:pic>
      <p:sp>
        <p:nvSpPr>
          <p:cNvPr id="10242" name="Rectangle 3"/>
          <p:cNvSpPr>
            <a:spLocks noGrp="1" noChangeArrowheads="1"/>
          </p:cNvSpPr>
          <p:nvPr>
            <p:ph idx="1"/>
          </p:nvPr>
        </p:nvSpPr>
        <p:spPr>
          <a:xfrm>
            <a:off x="609600" y="1981200"/>
            <a:ext cx="4724400" cy="4572000"/>
          </a:xfrm>
        </p:spPr>
        <p:txBody>
          <a:bodyPr/>
          <a:lstStyle/>
          <a:p>
            <a:pPr algn="l" rtl="0" eaLnBrk="1" hangingPunct="1">
              <a:lnSpc>
                <a:spcPct val="80000"/>
              </a:lnSpc>
            </a:pPr>
            <a:r>
              <a:rPr lang="ar-SA" sz="1600" dirty="0" smtClean="0"/>
              <a:t>First automobiles with gasoline powered internal combustion engines were completed almost simultaneously by several </a:t>
            </a:r>
            <a:r>
              <a:rPr lang="ar-SA" sz="1600" dirty="0" smtClean="0">
                <a:hlinkClick r:id="rId3" tooltip="Germany"/>
              </a:rPr>
              <a:t>German</a:t>
            </a:r>
            <a:r>
              <a:rPr lang="ar-SA" sz="1600" dirty="0" smtClean="0"/>
              <a:t> inventors working independently: </a:t>
            </a:r>
          </a:p>
          <a:p>
            <a:pPr lvl="1" algn="l" rtl="0" eaLnBrk="1" hangingPunct="1">
              <a:lnSpc>
                <a:spcPct val="80000"/>
              </a:lnSpc>
            </a:pPr>
            <a:r>
              <a:rPr lang="ar-SA" sz="1400" dirty="0" smtClean="0">
                <a:hlinkClick r:id="rId4" tooltip="Karl Benz"/>
              </a:rPr>
              <a:t>Karl Benz</a:t>
            </a:r>
            <a:r>
              <a:rPr lang="ar-SA" sz="1400" dirty="0" smtClean="0"/>
              <a:t> built his first automobile in 1885 in </a:t>
            </a:r>
            <a:r>
              <a:rPr lang="ar-SA" sz="1400" dirty="0" smtClean="0">
                <a:hlinkClick r:id="rId5" tooltip="Mannheim"/>
              </a:rPr>
              <a:t>Mannheim</a:t>
            </a:r>
            <a:r>
              <a:rPr lang="ar-SA" sz="1400" dirty="0" smtClean="0"/>
              <a:t>. </a:t>
            </a:r>
          </a:p>
          <a:p>
            <a:pPr lvl="1" algn="l" rtl="0" eaLnBrk="1" hangingPunct="1">
              <a:lnSpc>
                <a:spcPct val="80000"/>
              </a:lnSpc>
            </a:pPr>
            <a:r>
              <a:rPr lang="ar-SA" sz="1400" dirty="0" smtClean="0"/>
              <a:t>Benz was granted a patent for his automobile on January 29, 1886 and </a:t>
            </a:r>
          </a:p>
          <a:p>
            <a:pPr lvl="1" algn="l" rtl="0" eaLnBrk="1" hangingPunct="1">
              <a:lnSpc>
                <a:spcPct val="80000"/>
              </a:lnSpc>
            </a:pPr>
            <a:r>
              <a:rPr lang="ar-SA" sz="1400" dirty="0" smtClean="0"/>
              <a:t>began the first production of automobiles in 1888.</a:t>
            </a:r>
          </a:p>
          <a:p>
            <a:pPr algn="l" rtl="0" eaLnBrk="1" hangingPunct="1">
              <a:lnSpc>
                <a:spcPct val="80000"/>
              </a:lnSpc>
            </a:pPr>
            <a:r>
              <a:rPr lang="ar-SA" altLang="zh-CN" sz="1600" dirty="0" smtClean="0">
                <a:ea typeface="SimSun" pitchFamily="2" charset="-122"/>
              </a:rPr>
              <a:t>Italy's </a:t>
            </a:r>
            <a:r>
              <a:rPr lang="ar-SA" altLang="zh-CN" sz="1600" dirty="0" smtClean="0">
                <a:ea typeface="SimSun" pitchFamily="2" charset="-122"/>
                <a:hlinkClick r:id="rId6" tooltip="Enrico Bernardi"/>
              </a:rPr>
              <a:t>Enrico Bernardi</a:t>
            </a:r>
            <a:r>
              <a:rPr lang="ar-SA" altLang="zh-CN" sz="1600" dirty="0" smtClean="0">
                <a:ea typeface="SimSun" pitchFamily="2" charset="-122"/>
              </a:rPr>
              <a:t>, of the </a:t>
            </a:r>
            <a:r>
              <a:rPr lang="ar-SA" altLang="zh-CN" sz="1600" dirty="0" smtClean="0">
                <a:ea typeface="SimSun" pitchFamily="2" charset="-122"/>
                <a:hlinkClick r:id="rId7" tooltip="University of Padua"/>
              </a:rPr>
              <a:t>University of Padua</a:t>
            </a:r>
            <a:r>
              <a:rPr lang="ar-SA" altLang="zh-CN" sz="1600" dirty="0" smtClean="0">
                <a:ea typeface="SimSun" pitchFamily="2" charset="-122"/>
              </a:rPr>
              <a:t>, in 1882 patented a 0.024 hp (18W) 122 cc (7.4 in3) one-cylinder petrol motor, fitting it into his son's tricycle, making it at least a candidate for the first automobile, and first motorcycle.</a:t>
            </a:r>
          </a:p>
          <a:p>
            <a:pPr algn="l" rtl="0" eaLnBrk="1" hangingPunct="1">
              <a:lnSpc>
                <a:spcPct val="80000"/>
              </a:lnSpc>
            </a:pPr>
            <a:r>
              <a:rPr lang="ar-SA" altLang="zh-CN" sz="1600" dirty="0" smtClean="0">
                <a:ea typeface="SimSun" pitchFamily="2" charset="-122"/>
              </a:rPr>
              <a:t>One of the first four wheel </a:t>
            </a:r>
            <a:r>
              <a:rPr lang="ar-SA" altLang="zh-CN" sz="1600" dirty="0" smtClean="0">
                <a:ea typeface="SimSun" pitchFamily="2" charset="-122"/>
                <a:hlinkClick r:id="rId8" tooltip="Petrol"/>
              </a:rPr>
              <a:t>petrol</a:t>
            </a:r>
            <a:r>
              <a:rPr lang="ar-SA" altLang="zh-CN" sz="1600" dirty="0" smtClean="0">
                <a:ea typeface="SimSun" pitchFamily="2" charset="-122"/>
              </a:rPr>
              <a:t>-driven automobiles built in Britain came in </a:t>
            </a:r>
            <a:r>
              <a:rPr lang="ar-SA" altLang="zh-CN" sz="1600" dirty="0" smtClean="0">
                <a:ea typeface="SimSun" pitchFamily="2" charset="-122"/>
                <a:hlinkClick r:id="rId9" tooltip="Birmingham"/>
              </a:rPr>
              <a:t>Birmingham</a:t>
            </a:r>
            <a:r>
              <a:rPr lang="ar-SA" altLang="zh-CN" sz="1600" dirty="0" smtClean="0">
                <a:ea typeface="SimSun" pitchFamily="2" charset="-122"/>
              </a:rPr>
              <a:t> in 1895 by </a:t>
            </a:r>
            <a:r>
              <a:rPr lang="ar-SA" altLang="zh-CN" sz="1600" dirty="0" smtClean="0">
                <a:ea typeface="SimSun" pitchFamily="2" charset="-122"/>
                <a:hlinkClick r:id="rId10" tooltip="Frederick William Lanchester"/>
              </a:rPr>
              <a:t>Frederick William Lanchester</a:t>
            </a:r>
            <a:r>
              <a:rPr lang="ar-SA" altLang="zh-CN" sz="1600" dirty="0" smtClean="0">
                <a:ea typeface="SimSun" pitchFamily="2" charset="-122"/>
              </a:rPr>
              <a:t> who also patented the </a:t>
            </a:r>
            <a:r>
              <a:rPr lang="ar-SA" altLang="zh-CN" sz="1600" dirty="0" smtClean="0">
                <a:ea typeface="SimSun" pitchFamily="2" charset="-122"/>
                <a:hlinkClick r:id="rId11" tooltip="Disc brake"/>
              </a:rPr>
              <a:t>disc brake</a:t>
            </a:r>
            <a:r>
              <a:rPr lang="en-US" altLang="zh-CN" sz="1600" dirty="0" smtClean="0">
                <a:ea typeface="SimSun" pitchFamily="2" charset="-122"/>
              </a:rPr>
              <a:t> </a:t>
            </a:r>
            <a:endParaRPr lang="en-US" sz="1600" dirty="0" smtClean="0"/>
          </a:p>
        </p:txBody>
      </p:sp>
      <p:sp>
        <p:nvSpPr>
          <p:cNvPr id="10244" name="Rectangle 5"/>
          <p:cNvSpPr>
            <a:spLocks noChangeArrowheads="1"/>
          </p:cNvSpPr>
          <p:nvPr/>
        </p:nvSpPr>
        <p:spPr bwMode="auto">
          <a:xfrm>
            <a:off x="990600" y="1066800"/>
            <a:ext cx="7162800" cy="457200"/>
          </a:xfrm>
          <a:prstGeom prst="rect">
            <a:avLst/>
          </a:prstGeom>
          <a:noFill/>
          <a:ln w="9525">
            <a:noFill/>
            <a:miter lim="800000"/>
            <a:headEnd/>
            <a:tailEnd/>
          </a:ln>
        </p:spPr>
        <p:txBody>
          <a:bodyPr>
            <a:spAutoFit/>
          </a:bodyPr>
          <a:lstStyle/>
          <a:p>
            <a:r>
              <a:rPr lang="en-US" sz="2400" b="1">
                <a:solidFill>
                  <a:schemeClr val="tx2"/>
                </a:solidFill>
              </a:rPr>
              <a:t>History of the Automobiles (Veteran Era)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639</TotalTime>
  <Words>2037</Words>
  <Application>Microsoft PowerPoint</Application>
  <PresentationFormat>On-screen Show (4:3)</PresentationFormat>
  <Paragraphs>145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Introduction of Automobile Engineering</vt:lpstr>
      <vt:lpstr>Introduction of Automobile Engineering</vt:lpstr>
      <vt:lpstr>How is an automobile made?  </vt:lpstr>
      <vt:lpstr>Slide 4</vt:lpstr>
      <vt:lpstr>Slide 5</vt:lpstr>
      <vt:lpstr>Slide 6</vt:lpstr>
      <vt:lpstr>Slide 7</vt:lpstr>
      <vt:lpstr>History of Automobile</vt:lpstr>
      <vt:lpstr>Slide 9</vt:lpstr>
      <vt:lpstr>History of the Automobiles-continue</vt:lpstr>
      <vt:lpstr>Slide 11</vt:lpstr>
      <vt:lpstr>Slide 12</vt:lpstr>
      <vt:lpstr>History of the Automobiles  </vt:lpstr>
      <vt:lpstr>Slide 14</vt:lpstr>
      <vt:lpstr>History of the Automobile (modern era)</vt:lpstr>
      <vt:lpstr>History of the Automobile (Modern era)</vt:lpstr>
      <vt:lpstr>Slide 17</vt:lpstr>
      <vt:lpstr>Slide 18</vt:lpstr>
      <vt:lpstr>Slide 19</vt:lpstr>
      <vt:lpstr>Slide 20</vt:lpstr>
      <vt:lpstr>Slide 21</vt:lpstr>
      <vt:lpstr>Power trains-continue</vt:lpstr>
      <vt:lpstr>Crankshaft-transfering power to the transmission shaft</vt:lpstr>
      <vt:lpstr>Slide 24</vt:lpstr>
      <vt:lpstr>Slide 25</vt:lpstr>
      <vt:lpstr>Slide 26</vt:lpstr>
      <vt:lpstr>Electrical System of the automobile</vt:lpstr>
      <vt:lpstr>Slide 28</vt:lpstr>
      <vt:lpstr>Control system of the automobile</vt:lpstr>
    </vt:vector>
  </TitlesOfParts>
  <Company> Dept. Mech., IIUM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Md. Ataur Rahman</dc:creator>
  <cp:lastModifiedBy>- </cp:lastModifiedBy>
  <cp:revision>86</cp:revision>
  <dcterms:created xsi:type="dcterms:W3CDTF">2008-07-08T08:19:21Z</dcterms:created>
  <dcterms:modified xsi:type="dcterms:W3CDTF">2009-04-09T08:39:53Z</dcterms:modified>
</cp:coreProperties>
</file>