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6/16/2016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600200"/>
            <a:ext cx="7406640" cy="1472184"/>
          </a:xfrm>
        </p:spPr>
        <p:txBody>
          <a:bodyPr>
            <a:normAutofit fontScale="90000"/>
          </a:bodyPr>
          <a:lstStyle/>
          <a:p>
            <a:pPr algn="ctr"/>
            <a:r>
              <a:rPr lang="en-US" dirty="0" smtClean="0"/>
              <a:t>A PRESENTATION </a:t>
            </a:r>
            <a:br>
              <a:rPr lang="en-US" dirty="0" smtClean="0"/>
            </a:br>
            <a:r>
              <a:rPr lang="en-US" dirty="0" smtClean="0"/>
              <a:t>ON</a:t>
            </a:r>
            <a:br>
              <a:rPr lang="en-US" dirty="0" smtClean="0"/>
            </a:b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Narrow" panose="020B0606020202030204" pitchFamily="34" charset="0"/>
              </a:rPr>
              <a:t>FLAME PROPAGATION &amp; FACTORS AFFECTING IT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Narrow" panose="020B0606020202030204" pitchFamily="34" charset="0"/>
            </a:endParaRPr>
          </a:p>
        </p:txBody>
      </p:sp>
      <p:sp>
        <p:nvSpPr>
          <p:cNvPr id="3" name="Subtitle 2"/>
          <p:cNvSpPr>
            <a:spLocks noGrp="1"/>
          </p:cNvSpPr>
          <p:nvPr>
            <p:ph type="subTitle" idx="1"/>
          </p:nvPr>
        </p:nvSpPr>
        <p:spPr>
          <a:xfrm>
            <a:off x="1371600" y="3810000"/>
            <a:ext cx="7406640" cy="1752600"/>
          </a:xfrm>
        </p:spPr>
        <p:txBody>
          <a:bodyPr>
            <a:normAutofit/>
          </a:bodyPr>
          <a:lstStyle/>
          <a:p>
            <a:r>
              <a:rPr lang="en-US" dirty="0" smtClean="0"/>
              <a:t>PRESENTED BY-                        PRESENTED TO-</a:t>
            </a:r>
          </a:p>
          <a:p>
            <a:r>
              <a:rPr lang="en-US" dirty="0" smtClean="0"/>
              <a:t>PRABIN PRADHANANGA        DR. AJAY K. JHA</a:t>
            </a:r>
          </a:p>
          <a:p>
            <a:r>
              <a:rPr lang="en-US" dirty="0" smtClean="0"/>
              <a:t>2070/BME/625</a:t>
            </a:r>
            <a:endParaRPr lang="en-US" dirty="0"/>
          </a:p>
        </p:txBody>
      </p:sp>
    </p:spTree>
    <p:extLst>
      <p:ext uri="{BB962C8B-B14F-4D97-AF65-F5344CB8AC3E}">
        <p14:creationId xmlns:p14="http://schemas.microsoft.com/office/powerpoint/2010/main" val="23466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Flame Propagation in SI </a:t>
            </a:r>
            <a:r>
              <a:rPr lang="en-US" dirty="0" smtClean="0"/>
              <a:t>Engine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After </a:t>
            </a:r>
            <a:r>
              <a:rPr lang="en-US" dirty="0"/>
              <a:t>the intake stroke the fuel-air mixture is compressed and then ignited by a spark plug just before the piston reaches top center</a:t>
            </a:r>
          </a:p>
          <a:p>
            <a:r>
              <a:rPr lang="en-US" dirty="0"/>
              <a:t>The turbulent flame spreads away from the spark discharge location</a:t>
            </a:r>
            <a:r>
              <a:rPr lang="en-US" dirty="0" smtClean="0"/>
              <a:t>.</a:t>
            </a:r>
          </a:p>
          <a:p>
            <a:r>
              <a:rPr lang="en-US" dirty="0" smtClean="0"/>
              <a:t>Typical flame propagation velocity range:</a:t>
            </a:r>
          </a:p>
          <a:p>
            <a:pPr marL="82296" indent="0">
              <a:buNone/>
            </a:pPr>
            <a:r>
              <a:rPr lang="en-US" dirty="0"/>
              <a:t> </a:t>
            </a:r>
            <a:r>
              <a:rPr lang="en-US" dirty="0" smtClean="0"/>
              <a:t>15 m/s (at 1000 rpm) to 70 m/s (at 6000 rpm).</a:t>
            </a:r>
          </a:p>
          <a:p>
            <a:pPr marL="82296" indent="0">
              <a:buNone/>
            </a:pPr>
            <a:r>
              <a:rPr lang="en-US" dirty="0" smtClean="0"/>
              <a:t>When ignition occurs, the nucleus of the flame spreads with the whirling or rotating vortices.</a:t>
            </a:r>
          </a:p>
          <a:p>
            <a:pPr marL="82296" indent="0">
              <a:buNone/>
            </a:pPr>
            <a:r>
              <a:rPr lang="en-US" dirty="0" smtClean="0"/>
              <a:t>The speed of the flame propagation is roughly proportional to the velocity at the periphery of the </a:t>
            </a:r>
            <a:r>
              <a:rPr lang="en-US" dirty="0" err="1" smtClean="0"/>
              <a:t>vorices</a:t>
            </a:r>
            <a:r>
              <a:rPr lang="en-US" dirty="0" smtClean="0"/>
              <a:t>.</a:t>
            </a:r>
          </a:p>
        </p:txBody>
      </p:sp>
    </p:spTree>
    <p:extLst>
      <p:ext uri="{BB962C8B-B14F-4D97-AF65-F5344CB8AC3E}">
        <p14:creationId xmlns:p14="http://schemas.microsoft.com/office/powerpoint/2010/main" val="159079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 of engine variables on flame propagation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Fuel-air ratio: when the mixture is made leaner or is enriched and still more, the velocity of flame diminishes.</a:t>
            </a:r>
          </a:p>
          <a:p>
            <a:r>
              <a:rPr lang="en-US" dirty="0" smtClean="0"/>
              <a:t>Compression ratio: the speed of combustion increases with increase of compression ratio. The increase in compression ratio results in increase in temperature which increases the tendency of the engine to detonate.</a:t>
            </a:r>
          </a:p>
          <a:p>
            <a:r>
              <a:rPr lang="en-US" dirty="0" smtClean="0"/>
              <a:t>Intake temperature and pressure: increase in intake temperature and pressure increases the flame speed.</a:t>
            </a:r>
          </a:p>
          <a:p>
            <a:r>
              <a:rPr lang="en-US" dirty="0" smtClean="0"/>
              <a:t>Engine load: as the load on the engine increases the cycle pressure increases and hence the flame speed increases.</a:t>
            </a:r>
          </a:p>
          <a:p>
            <a:r>
              <a:rPr lang="en-US" dirty="0" smtClean="0"/>
              <a:t>Turbulence: the flame speed is very low in non-turbulent mixture. A turbulent motion of the mixture intensifies the processes of heat transfer and mixing of the burned and unburned portions in the flame front. These two factors cause the velocity of turbulent flame to increase practically in proportion to the turbulent velocity.</a:t>
            </a:r>
            <a:endParaRPr lang="en-US" dirty="0"/>
          </a:p>
        </p:txBody>
      </p:sp>
    </p:spTree>
    <p:extLst>
      <p:ext uri="{BB962C8B-B14F-4D97-AF65-F5344CB8AC3E}">
        <p14:creationId xmlns:p14="http://schemas.microsoft.com/office/powerpoint/2010/main" val="64562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Engine speed: the flame speed increases almost </a:t>
            </a:r>
            <a:r>
              <a:rPr lang="en-US" dirty="0" err="1" smtClean="0"/>
              <a:t>linearlly</a:t>
            </a:r>
            <a:r>
              <a:rPr lang="en-US" dirty="0" smtClean="0"/>
              <a:t> with engine speed. The crank angle required for flame propagation, which is the main phase of combustion, will remain almost constant at all speeds.</a:t>
            </a:r>
          </a:p>
          <a:p>
            <a:r>
              <a:rPr lang="en-US" dirty="0" smtClean="0"/>
              <a:t>Engine size: the number of crank degrees required for flame travel will be about the same irrespective of engine size, provided the engines are similar.</a:t>
            </a:r>
            <a:endParaRPr lang="en-US" dirty="0"/>
          </a:p>
        </p:txBody>
      </p:sp>
    </p:spTree>
    <p:extLst>
      <p:ext uri="{BB962C8B-B14F-4D97-AF65-F5344CB8AC3E}">
        <p14:creationId xmlns:p14="http://schemas.microsoft.com/office/powerpoint/2010/main" val="11074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dell\Desktop\ice pro\Cap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533400"/>
            <a:ext cx="6750268"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4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Ignition and Flame Development Process</a:t>
            </a:r>
          </a:p>
          <a:p>
            <a:r>
              <a:rPr lang="en-US" dirty="0"/>
              <a:t>1. Spark discharge creates a high temperature plasma kernel which expands rapidly (1mm, 100 </a:t>
            </a:r>
            <a:r>
              <a:rPr lang="en-US" dirty="0" err="1" smtClean="0"/>
              <a:t>microsec</a:t>
            </a:r>
            <a:r>
              <a:rPr lang="en-US" dirty="0" smtClean="0"/>
              <a:t>).</a:t>
            </a:r>
            <a:endParaRPr lang="en-US" dirty="0"/>
          </a:p>
          <a:p>
            <a:r>
              <a:rPr lang="en-US" dirty="0"/>
              <a:t>2. The hot reactive gas at the outer edge of this kernel causes the adjacent fuel-air mixture to ignite, creating an outward propagating flame which is almost spherical.</a:t>
            </a:r>
          </a:p>
          <a:p>
            <a:r>
              <a:rPr lang="en-US" dirty="0"/>
              <a:t>3. As the flame grows larger, the flame surface is distorted by the turbulence of the fluid motion.  A wrinkled laminar flame results.</a:t>
            </a:r>
          </a:p>
          <a:p>
            <a:r>
              <a:rPr lang="en-US" dirty="0"/>
              <a:t>4. Because of the significant surface area enhancement by the wrinkling, the locally laminar “turbulent” flame burns rapidly.</a:t>
            </a:r>
          </a:p>
          <a:p>
            <a:endParaRPr lang="en-US" dirty="0"/>
          </a:p>
        </p:txBody>
      </p:sp>
    </p:spTree>
    <p:extLst>
      <p:ext uri="{BB962C8B-B14F-4D97-AF65-F5344CB8AC3E}">
        <p14:creationId xmlns:p14="http://schemas.microsoft.com/office/powerpoint/2010/main" val="262923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SI Engine design and operating factors affecting burn rate 1. Flame geometry: The frontal surface area of the flame directly affects the burn rate.  This flame area depends on flame size, combustion chamber shape, spark plug location and piston position.</a:t>
            </a:r>
          </a:p>
          <a:p>
            <a:r>
              <a:rPr lang="en-US" dirty="0"/>
              <a:t>2. In-cylinder turbulence during combustion: The turbulence intensity and length scale control the wrinkling and stretching of the flame front, and affect the effective burning area.  These parameters are determined largely by the intake generated flow field and the way that flow changes during compression.</a:t>
            </a:r>
          </a:p>
          <a:p>
            <a:r>
              <a:rPr lang="en-US" dirty="0"/>
              <a:t>3. Mixture composition and state: The local consumption of the fuel-air mixture at the flame front depends on the laminar flame speed SL.  The value of SL depends on the fuel equivalence ratio, fraction of burned gases in the mixture (residual plus EGR), and the mixture temperature and pressure.</a:t>
            </a:r>
          </a:p>
        </p:txBody>
      </p:sp>
    </p:spTree>
    <p:extLst>
      <p:ext uri="{BB962C8B-B14F-4D97-AF65-F5344CB8AC3E}">
        <p14:creationId xmlns:p14="http://schemas.microsoft.com/office/powerpoint/2010/main" val="3070094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112</TotalTime>
  <Words>590</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A PRESENTATION  ON FLAME PROPAGATION &amp; FACTORS AFFECTING IT</vt:lpstr>
      <vt:lpstr>Flame Propagation in SI Engine</vt:lpstr>
      <vt:lpstr>Effect of engine variables on flame propagation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FLAME PROPAGATION &amp; FACTORS AFFECTING IT</dc:title>
  <dc:creator>dell</dc:creator>
  <cp:lastModifiedBy>Windows User</cp:lastModifiedBy>
  <cp:revision>9</cp:revision>
  <dcterms:created xsi:type="dcterms:W3CDTF">2006-08-16T00:00:00Z</dcterms:created>
  <dcterms:modified xsi:type="dcterms:W3CDTF">2016-06-16T06:03:06Z</dcterms:modified>
</cp:coreProperties>
</file>