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66" r:id="rId4"/>
    <p:sldId id="259" r:id="rId5"/>
    <p:sldId id="265" r:id="rId6"/>
    <p:sldId id="271" r:id="rId7"/>
    <p:sldId id="270" r:id="rId8"/>
    <p:sldId id="267" r:id="rId9"/>
    <p:sldId id="263"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F3D3CE-9843-4523-BCB3-0717BDF182F9}" type="datetimeFigureOut">
              <a:rPr lang="en-US" smtClean="0"/>
              <a:t>6/16/2016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0819C-00E9-493B-A719-733D8EBA6285}" type="slidenum">
              <a:rPr lang="en-US" smtClean="0"/>
              <a:t>‹#›</a:t>
            </a:fld>
            <a:endParaRPr lang="en-US"/>
          </a:p>
        </p:txBody>
      </p:sp>
    </p:spTree>
    <p:extLst>
      <p:ext uri="{BB962C8B-B14F-4D97-AF65-F5344CB8AC3E}">
        <p14:creationId xmlns:p14="http://schemas.microsoft.com/office/powerpoint/2010/main" val="395467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E0819C-00E9-493B-A719-733D8EBA6285}" type="slidenum">
              <a:rPr lang="en-US" smtClean="0"/>
              <a:t>5</a:t>
            </a:fld>
            <a:endParaRPr lang="en-US"/>
          </a:p>
        </p:txBody>
      </p:sp>
    </p:spTree>
    <p:extLst>
      <p:ext uri="{BB962C8B-B14F-4D97-AF65-F5344CB8AC3E}">
        <p14:creationId xmlns:p14="http://schemas.microsoft.com/office/powerpoint/2010/main" val="43077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6/16/2016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In%20Cylinder%20Video.avi%20-%20YouTube.mp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600200"/>
            <a:ext cx="7406640" cy="1472184"/>
          </a:xfrm>
        </p:spPr>
        <p:txBody>
          <a:bodyPr>
            <a:normAutofit fontScale="90000"/>
          </a:bodyPr>
          <a:lstStyle/>
          <a:p>
            <a:pPr algn="ctr"/>
            <a:r>
              <a:rPr lang="en-US" dirty="0" smtClean="0"/>
              <a:t>A PRESENTATION </a:t>
            </a:r>
            <a:br>
              <a:rPr lang="en-US" dirty="0" smtClean="0"/>
            </a:br>
            <a:r>
              <a:rPr lang="en-US" dirty="0" smtClean="0"/>
              <a:t>ON</a:t>
            </a:r>
            <a:br>
              <a:rPr lang="en-US" dirty="0" smtClean="0"/>
            </a:b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rial Narrow" panose="020B0606020202030204" pitchFamily="34" charset="0"/>
              </a:rPr>
              <a:t>FLAME PROPAGATION &amp; FACTORS AFFECTING IT</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Arial Narrow" panose="020B0606020202030204" pitchFamily="34" charset="0"/>
            </a:endParaRPr>
          </a:p>
        </p:txBody>
      </p:sp>
      <p:sp>
        <p:nvSpPr>
          <p:cNvPr id="3" name="Subtitle 2"/>
          <p:cNvSpPr>
            <a:spLocks noGrp="1"/>
          </p:cNvSpPr>
          <p:nvPr>
            <p:ph type="subTitle" idx="1"/>
          </p:nvPr>
        </p:nvSpPr>
        <p:spPr>
          <a:xfrm>
            <a:off x="1371600" y="3810000"/>
            <a:ext cx="7406640" cy="1752600"/>
          </a:xfrm>
        </p:spPr>
        <p:txBody>
          <a:bodyPr>
            <a:normAutofit/>
          </a:bodyPr>
          <a:lstStyle/>
          <a:p>
            <a:r>
              <a:rPr lang="en-US" dirty="0" smtClean="0"/>
              <a:t>PRESENTED BY-                        PRESENTED TO-</a:t>
            </a:r>
          </a:p>
          <a:p>
            <a:r>
              <a:rPr lang="en-US" dirty="0" smtClean="0"/>
              <a:t>PRABIN PRADHANANGA        DR. AJAY K. JHA</a:t>
            </a:r>
          </a:p>
          <a:p>
            <a:r>
              <a:rPr lang="en-US" dirty="0" smtClean="0"/>
              <a:t>2070/BME/625</a:t>
            </a:r>
            <a:endParaRPr lang="en-US" dirty="0"/>
          </a:p>
        </p:txBody>
      </p:sp>
    </p:spTree>
    <p:extLst>
      <p:ext uri="{BB962C8B-B14F-4D97-AF65-F5344CB8AC3E}">
        <p14:creationId xmlns:p14="http://schemas.microsoft.com/office/powerpoint/2010/main" val="234664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295400" y="2590800"/>
            <a:ext cx="7498080" cy="4800600"/>
          </a:xfrm>
        </p:spPr>
        <p:txBody>
          <a:bodyPr>
            <a:normAutofit/>
          </a:bodyPr>
          <a:lstStyle/>
          <a:p>
            <a:pPr marL="82296" indent="0" algn="ctr">
              <a:buNone/>
            </a:pP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1">
                      <a:satMod val="175000"/>
                      <a:alpha val="40000"/>
                    </a:schemeClr>
                  </a:glow>
                </a:effectLst>
              </a:rPr>
              <a:t>THANK YOU</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228600">
                  <a:schemeClr val="accent1">
                    <a:satMod val="175000"/>
                    <a:alpha val="40000"/>
                  </a:schemeClr>
                </a:glow>
              </a:effectLst>
            </a:endParaRPr>
          </a:p>
        </p:txBody>
      </p:sp>
    </p:spTree>
    <p:extLst>
      <p:ext uri="{BB962C8B-B14F-4D97-AF65-F5344CB8AC3E}">
        <p14:creationId xmlns:p14="http://schemas.microsoft.com/office/powerpoint/2010/main" val="2933298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Flame Propagation in SI </a:t>
            </a:r>
            <a:r>
              <a:rPr lang="en-US" dirty="0" smtClean="0"/>
              <a:t>Engine</a:t>
            </a:r>
            <a:endParaRPr lang="en-US" dirty="0"/>
          </a:p>
        </p:txBody>
      </p:sp>
      <p:sp>
        <p:nvSpPr>
          <p:cNvPr id="3" name="Content Placeholder 2"/>
          <p:cNvSpPr>
            <a:spLocks noGrp="1"/>
          </p:cNvSpPr>
          <p:nvPr>
            <p:ph idx="1"/>
          </p:nvPr>
        </p:nvSpPr>
        <p:spPr>
          <a:xfrm>
            <a:off x="1073728" y="671945"/>
            <a:ext cx="7498080" cy="4800600"/>
          </a:xfrm>
        </p:spPr>
        <p:txBody>
          <a:bodyPr>
            <a:noAutofit/>
          </a:bodyPr>
          <a:lstStyle/>
          <a:p>
            <a:pPr marL="82296" indent="0" algn="just">
              <a:buNone/>
            </a:pPr>
            <a:endParaRPr lang="en-US" sz="2300" dirty="0" smtClean="0"/>
          </a:p>
          <a:p>
            <a:pPr algn="just"/>
            <a:r>
              <a:rPr lang="en-US" sz="2300" dirty="0" smtClean="0"/>
              <a:t>The combustion process in the spark-ignition engine takes place in a turbulent flow field. This flow field is produced by the high shear flows set up during the intake process and modified during compression.</a:t>
            </a:r>
          </a:p>
          <a:p>
            <a:pPr algn="just"/>
            <a:r>
              <a:rPr lang="en-US" sz="2300" dirty="0"/>
              <a:t>After the intake stroke the fuel-air mixture is compressed and then ignited by a spark plug just before the piston reaches top center</a:t>
            </a:r>
            <a:endParaRPr lang="en-US" sz="2300" dirty="0" smtClean="0"/>
          </a:p>
          <a:p>
            <a:pPr algn="just"/>
            <a:r>
              <a:rPr lang="en-US" sz="2300" dirty="0" smtClean="0"/>
              <a:t>Typical flame propagation velocity range:</a:t>
            </a:r>
          </a:p>
          <a:p>
            <a:pPr marL="82296" indent="0" algn="just">
              <a:buNone/>
            </a:pPr>
            <a:r>
              <a:rPr lang="en-US" sz="2300" dirty="0" smtClean="0"/>
              <a:t>     15 </a:t>
            </a:r>
            <a:r>
              <a:rPr lang="en-US" sz="2300" dirty="0"/>
              <a:t>m/s (at 1000 rpm) to 70 m/s (at 6000 rpm</a:t>
            </a:r>
            <a:r>
              <a:rPr lang="en-US" sz="2300" dirty="0" smtClean="0"/>
              <a:t>).</a:t>
            </a:r>
          </a:p>
          <a:p>
            <a:pPr algn="just"/>
            <a:r>
              <a:rPr lang="en-US" sz="2300" dirty="0" smtClean="0"/>
              <a:t>When </a:t>
            </a:r>
            <a:r>
              <a:rPr lang="en-US" sz="2300" dirty="0"/>
              <a:t>ignition occurs, the nucleus of the flame spreads with the whirling or rotating vortices.</a:t>
            </a:r>
          </a:p>
          <a:p>
            <a:pPr algn="just"/>
            <a:r>
              <a:rPr lang="en-US" sz="2300" dirty="0"/>
              <a:t>The </a:t>
            </a:r>
            <a:r>
              <a:rPr lang="en-US" sz="2300" b="1" dirty="0"/>
              <a:t>speed</a:t>
            </a:r>
            <a:r>
              <a:rPr lang="en-US" sz="2300" dirty="0"/>
              <a:t> of the flame propagation is roughly proportional to the </a:t>
            </a:r>
            <a:r>
              <a:rPr lang="en-US" sz="2300" b="1" dirty="0"/>
              <a:t>velocity at the periphery of the </a:t>
            </a:r>
            <a:r>
              <a:rPr lang="en-US" sz="2300" b="1" dirty="0" smtClean="0"/>
              <a:t>vortices</a:t>
            </a:r>
            <a:r>
              <a:rPr lang="en-US" sz="2300" dirty="0" smtClean="0"/>
              <a:t>.</a:t>
            </a:r>
            <a:endParaRPr lang="en-US" sz="2300" dirty="0"/>
          </a:p>
        </p:txBody>
      </p:sp>
    </p:spTree>
    <p:extLst>
      <p:ext uri="{BB962C8B-B14F-4D97-AF65-F5344CB8AC3E}">
        <p14:creationId xmlns:p14="http://schemas.microsoft.com/office/powerpoint/2010/main" val="159079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endParaRPr lang="en-US" dirty="0"/>
          </a:p>
        </p:txBody>
      </p:sp>
      <p:pic>
        <p:nvPicPr>
          <p:cNvPr id="1026" name="Picture 2" descr="C:\Users\dell\Desktop\ice pro\Captur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1436" y="228600"/>
            <a:ext cx="8042564"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203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7498080" cy="1143000"/>
          </a:xfrm>
        </p:spPr>
        <p:txBody>
          <a:bodyPr>
            <a:normAutofit fontScale="90000"/>
          </a:bodyPr>
          <a:lstStyle/>
          <a:p>
            <a:pPr algn="ctr"/>
            <a:r>
              <a:rPr lang="en-US" dirty="0"/>
              <a:t>Ignition and Flame Development Process</a:t>
            </a:r>
            <a:br>
              <a:rPr lang="en-US" dirty="0"/>
            </a:br>
            <a:endParaRPr lang="en-US" dirty="0"/>
          </a:p>
        </p:txBody>
      </p:sp>
      <p:sp>
        <p:nvSpPr>
          <p:cNvPr id="3" name="Content Placeholder 2"/>
          <p:cNvSpPr>
            <a:spLocks noGrp="1"/>
          </p:cNvSpPr>
          <p:nvPr>
            <p:ph idx="1"/>
          </p:nvPr>
        </p:nvSpPr>
        <p:spPr>
          <a:xfrm>
            <a:off x="990600" y="1447800"/>
            <a:ext cx="7498080" cy="4800600"/>
          </a:xfrm>
        </p:spPr>
        <p:txBody>
          <a:bodyPr>
            <a:normAutofit fontScale="85000" lnSpcReduction="20000"/>
          </a:bodyPr>
          <a:lstStyle/>
          <a:p>
            <a:pPr algn="just"/>
            <a:r>
              <a:rPr lang="en-US" dirty="0" smtClean="0"/>
              <a:t>Spark </a:t>
            </a:r>
            <a:r>
              <a:rPr lang="en-US" dirty="0"/>
              <a:t>discharge creates a high temperature plasma kernel which expands rapidly (1mm, 100 </a:t>
            </a:r>
            <a:r>
              <a:rPr lang="en-US" dirty="0" err="1" smtClean="0"/>
              <a:t>microsec</a:t>
            </a:r>
            <a:r>
              <a:rPr lang="en-US" dirty="0" smtClean="0"/>
              <a:t>).</a:t>
            </a:r>
            <a:endParaRPr lang="en-US" dirty="0"/>
          </a:p>
          <a:p>
            <a:pPr algn="just"/>
            <a:r>
              <a:rPr lang="en-US" dirty="0" smtClean="0"/>
              <a:t>The </a:t>
            </a:r>
            <a:r>
              <a:rPr lang="en-US" dirty="0"/>
              <a:t>hot reactive gas at the outer edge of this kernel causes the adjacent fuel-air mixture to ignite, creating an outward propagating flame which is almost spherical.</a:t>
            </a:r>
          </a:p>
          <a:p>
            <a:pPr algn="just"/>
            <a:r>
              <a:rPr lang="en-US" dirty="0" smtClean="0"/>
              <a:t>As </a:t>
            </a:r>
            <a:r>
              <a:rPr lang="en-US" dirty="0"/>
              <a:t>the flame grows larger, the flame surface is distorted by the turbulence of the fluid motion.  A wrinkled laminar flame results.</a:t>
            </a:r>
          </a:p>
          <a:p>
            <a:pPr algn="just"/>
            <a:r>
              <a:rPr lang="en-US" smtClean="0"/>
              <a:t>Because </a:t>
            </a:r>
            <a:r>
              <a:rPr lang="en-US" dirty="0"/>
              <a:t>of the significant surface area enhancement by the wrinkling, the locally laminar “turbulent” flame burns </a:t>
            </a:r>
            <a:r>
              <a:rPr lang="en-US" dirty="0" smtClean="0"/>
              <a:t>rapidly.</a:t>
            </a:r>
            <a:endParaRPr lang="en-US" dirty="0"/>
          </a:p>
          <a:p>
            <a:pPr algn="just"/>
            <a:endParaRPr lang="en-US" dirty="0"/>
          </a:p>
        </p:txBody>
      </p:sp>
    </p:spTree>
    <p:extLst>
      <p:ext uri="{BB962C8B-B14F-4D97-AF65-F5344CB8AC3E}">
        <p14:creationId xmlns:p14="http://schemas.microsoft.com/office/powerpoint/2010/main" val="262923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a:xfrm>
            <a:off x="1226294" y="5105400"/>
            <a:ext cx="7498080" cy="4800600"/>
          </a:xfrm>
        </p:spPr>
        <p:txBody>
          <a:bodyPr/>
          <a:lstStyle/>
          <a:p>
            <a:pPr marL="82296" indent="0" algn="just">
              <a:buNone/>
            </a:pPr>
            <a:r>
              <a:rPr lang="en-US" sz="2200" dirty="0" smtClean="0"/>
              <a:t>Set of photographs from one engine cycle in a square cross-section cylinder, single cylinder engine with two glass walls and corresponding pressure and mass fraction burned curves at 1400 rpm, 0.5 </a:t>
            </a:r>
            <a:r>
              <a:rPr lang="en-US" sz="2200" dirty="0" err="1" smtClean="0"/>
              <a:t>atm</a:t>
            </a:r>
            <a:r>
              <a:rPr lang="en-US" sz="2200" dirty="0" smtClean="0"/>
              <a:t> inlet pressure</a:t>
            </a:r>
            <a:endParaRPr lang="en-US" sz="2200" dirty="0"/>
          </a:p>
        </p:txBody>
      </p:sp>
      <p:pic>
        <p:nvPicPr>
          <p:cNvPr id="7" name="Picture 2" descr="C:\Users\dell\Desktop\ice pro\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8600"/>
            <a:ext cx="6750268"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165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1143000"/>
          </a:xfrm>
        </p:spPr>
        <p:txBody>
          <a:bodyPr>
            <a:normAutofit fontScale="90000"/>
          </a:bodyPr>
          <a:lstStyle/>
          <a:p>
            <a:pPr algn="ctr"/>
            <a:r>
              <a:rPr lang="en-US" dirty="0" smtClean="0"/>
              <a:t>Effect of engine variables on flame propagation</a:t>
            </a:r>
            <a:endParaRPr lang="en-US" dirty="0"/>
          </a:p>
        </p:txBody>
      </p:sp>
      <p:sp>
        <p:nvSpPr>
          <p:cNvPr id="3" name="Content Placeholder 2"/>
          <p:cNvSpPr>
            <a:spLocks noGrp="1"/>
          </p:cNvSpPr>
          <p:nvPr>
            <p:ph idx="1"/>
          </p:nvPr>
        </p:nvSpPr>
        <p:spPr>
          <a:xfrm>
            <a:off x="990600" y="1295400"/>
            <a:ext cx="7498080" cy="4800600"/>
          </a:xfrm>
        </p:spPr>
        <p:txBody>
          <a:bodyPr>
            <a:noAutofit/>
          </a:bodyPr>
          <a:lstStyle/>
          <a:p>
            <a:pPr algn="just"/>
            <a:r>
              <a:rPr lang="en-US" sz="2300" b="1" u="sng" dirty="0" smtClean="0"/>
              <a:t>Fuel-air ratio</a:t>
            </a:r>
            <a:r>
              <a:rPr lang="en-US" sz="2300" dirty="0" smtClean="0"/>
              <a:t>: When the mixture is made leaner or is enriched and still more, the velocity of flame diminishes.</a:t>
            </a:r>
          </a:p>
          <a:p>
            <a:pPr algn="just"/>
            <a:r>
              <a:rPr lang="en-US" sz="2300" b="1" u="sng" dirty="0" smtClean="0"/>
              <a:t>Compression ratio</a:t>
            </a:r>
            <a:r>
              <a:rPr lang="en-US" sz="2300" dirty="0" smtClean="0"/>
              <a:t>: The speed of combustion increases with increase of compression ratio. The increase in compression ratio results in increase in temperature which increases the tendency of the engine to detonate.</a:t>
            </a:r>
          </a:p>
          <a:p>
            <a:pPr algn="just"/>
            <a:r>
              <a:rPr lang="en-US" sz="2300" b="1" u="sng" dirty="0" smtClean="0"/>
              <a:t>Intake temperature and pressure</a:t>
            </a:r>
            <a:r>
              <a:rPr lang="en-US" sz="2300" dirty="0" smtClean="0"/>
              <a:t>: Increase in intake temperature and pressure increases the flame speed.</a:t>
            </a:r>
          </a:p>
          <a:p>
            <a:pPr algn="just"/>
            <a:r>
              <a:rPr lang="en-US" sz="2300" b="1" u="sng" dirty="0" smtClean="0"/>
              <a:t>Turbulence</a:t>
            </a:r>
            <a:r>
              <a:rPr lang="en-US" sz="2300" dirty="0" smtClean="0"/>
              <a:t>: The flame speed is very low in non-turbulent mixture. A turbulent motion of the mixture intensifies the processes of heat transfer and mixing of the burned and unburned portions in the flame front. These two factors cause the velocity of turbulent flame to increase practically in proportion to the turbulent velocity.</a:t>
            </a:r>
            <a:endParaRPr lang="en-US" sz="2300" dirty="0"/>
          </a:p>
        </p:txBody>
      </p:sp>
    </p:spTree>
    <p:extLst>
      <p:ext uri="{BB962C8B-B14F-4D97-AF65-F5344CB8AC3E}">
        <p14:creationId xmlns:p14="http://schemas.microsoft.com/office/powerpoint/2010/main" val="3629720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Effect of engine variables on flame propagation</a:t>
            </a:r>
          </a:p>
        </p:txBody>
      </p:sp>
      <p:sp>
        <p:nvSpPr>
          <p:cNvPr id="3" name="Content Placeholder 2"/>
          <p:cNvSpPr>
            <a:spLocks noGrp="1"/>
          </p:cNvSpPr>
          <p:nvPr>
            <p:ph idx="1"/>
          </p:nvPr>
        </p:nvSpPr>
        <p:spPr>
          <a:xfrm>
            <a:off x="1066800" y="1447800"/>
            <a:ext cx="7498080" cy="4800600"/>
          </a:xfrm>
        </p:spPr>
        <p:txBody>
          <a:bodyPr>
            <a:normAutofit fontScale="92500" lnSpcReduction="20000"/>
          </a:bodyPr>
          <a:lstStyle/>
          <a:p>
            <a:pPr algn="just"/>
            <a:r>
              <a:rPr lang="en-US" b="1" u="sng" dirty="0" smtClean="0"/>
              <a:t>Engine speed</a:t>
            </a:r>
            <a:r>
              <a:rPr lang="en-US" dirty="0" smtClean="0"/>
              <a:t>: The flame speed increases almost </a:t>
            </a:r>
            <a:r>
              <a:rPr lang="en-US" dirty="0" smtClean="0"/>
              <a:t>linearly </a:t>
            </a:r>
            <a:r>
              <a:rPr lang="en-US" dirty="0" smtClean="0"/>
              <a:t>with engine speed. The crank angle required for flame propagation, which is the main phase of combustion, will remain almost constant at all speeds.</a:t>
            </a:r>
          </a:p>
          <a:p>
            <a:pPr algn="just"/>
            <a:r>
              <a:rPr lang="en-US" b="1" u="sng" dirty="0" smtClean="0"/>
              <a:t>Engine size</a:t>
            </a:r>
            <a:r>
              <a:rPr lang="en-US" dirty="0" smtClean="0"/>
              <a:t>: The number of crank degrees required for flame travel will be about the same irrespective of engine size, provided the engines are similar.</a:t>
            </a:r>
          </a:p>
          <a:p>
            <a:pPr algn="just"/>
            <a:r>
              <a:rPr lang="en-US" b="1" u="sng" dirty="0"/>
              <a:t>Engine load</a:t>
            </a:r>
            <a:r>
              <a:rPr lang="en-US" dirty="0"/>
              <a:t>: </a:t>
            </a:r>
            <a:r>
              <a:rPr lang="en-US" dirty="0" smtClean="0"/>
              <a:t>As </a:t>
            </a:r>
            <a:r>
              <a:rPr lang="en-US" dirty="0"/>
              <a:t>the load on the engine increases the cycle pressure increases and hence the flame speed increases.</a:t>
            </a:r>
          </a:p>
        </p:txBody>
      </p:sp>
    </p:spTree>
    <p:extLst>
      <p:ext uri="{BB962C8B-B14F-4D97-AF65-F5344CB8AC3E}">
        <p14:creationId xmlns:p14="http://schemas.microsoft.com/office/powerpoint/2010/main" val="1283456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219200" y="304800"/>
            <a:ext cx="7498080" cy="48006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82296" indent="0" algn="ctr">
              <a:buNone/>
            </a:pP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hlinkClick r:id="rId2" action="ppaction://hlinkfile"/>
              </a:rPr>
              <a:t>WHAT HAPPENS INSIDE AN SI ENGINE???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050" name="Picture 2" descr="C:\Users\dell\Desktop\ice pro\Internal-Combustion-Eng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7800"/>
            <a:ext cx="75438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365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eferences</a:t>
            </a:r>
            <a:endParaRPr lang="en-US" dirty="0"/>
          </a:p>
        </p:txBody>
      </p:sp>
      <p:sp>
        <p:nvSpPr>
          <p:cNvPr id="3" name="Content Placeholder 2"/>
          <p:cNvSpPr>
            <a:spLocks noGrp="1"/>
          </p:cNvSpPr>
          <p:nvPr>
            <p:ph idx="1"/>
          </p:nvPr>
        </p:nvSpPr>
        <p:spPr/>
        <p:txBody>
          <a:bodyPr/>
          <a:lstStyle/>
          <a:p>
            <a:r>
              <a:rPr lang="en-US" dirty="0" smtClean="0"/>
              <a:t>Internal combustion engine fundamentals, John B. Heywood</a:t>
            </a:r>
          </a:p>
          <a:p>
            <a:r>
              <a:rPr lang="en-US" dirty="0" smtClean="0"/>
              <a:t>Internal combustion engines, </a:t>
            </a:r>
            <a:r>
              <a:rPr lang="en-US" dirty="0" err="1" smtClean="0"/>
              <a:t>R.K.Rajput</a:t>
            </a:r>
            <a:endParaRPr lang="en-US" dirty="0" smtClean="0"/>
          </a:p>
          <a:p>
            <a:r>
              <a:rPr lang="en-US" smtClean="0"/>
              <a:t>www.youtube.com</a:t>
            </a:r>
            <a:endParaRPr lang="en-US" dirty="0" smtClean="0"/>
          </a:p>
          <a:p>
            <a:endParaRPr lang="en-US" dirty="0" smtClean="0"/>
          </a:p>
        </p:txBody>
      </p:sp>
    </p:spTree>
    <p:extLst>
      <p:ext uri="{BB962C8B-B14F-4D97-AF65-F5344CB8AC3E}">
        <p14:creationId xmlns:p14="http://schemas.microsoft.com/office/powerpoint/2010/main" val="6041949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369</TotalTime>
  <Words>524</Words>
  <Application>Microsoft Office PowerPoint</Application>
  <PresentationFormat>On-screen Show (4:3)</PresentationFormat>
  <Paragraphs>34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A PRESENTATION  ON FLAME PROPAGATION &amp; FACTORS AFFECTING IT</vt:lpstr>
      <vt:lpstr>Flame Propagation in SI Engine</vt:lpstr>
      <vt:lpstr>PowerPoint Presentation</vt:lpstr>
      <vt:lpstr>Ignition and Flame Development Process </vt:lpstr>
      <vt:lpstr>PowerPoint Presentation</vt:lpstr>
      <vt:lpstr>Effect of engine variables on flame propagation</vt:lpstr>
      <vt:lpstr>Effect of engine variables on flame propagation</vt:lpstr>
      <vt:lpstr>PowerPoint Presentation</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FLAME PROPAGATION &amp; FACTORS AFFECTING IT</dc:title>
  <dc:creator>dell</dc:creator>
  <cp:lastModifiedBy>Windows User</cp:lastModifiedBy>
  <cp:revision>29</cp:revision>
  <dcterms:created xsi:type="dcterms:W3CDTF">2006-08-16T00:00:00Z</dcterms:created>
  <dcterms:modified xsi:type="dcterms:W3CDTF">2016-06-16T16:40:16Z</dcterms:modified>
</cp:coreProperties>
</file>