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6" r:id="rId9"/>
    <p:sldId id="287" r:id="rId10"/>
    <p:sldId id="259" r:id="rId11"/>
    <p:sldId id="299" r:id="rId12"/>
    <p:sldId id="289" r:id="rId13"/>
    <p:sldId id="291" r:id="rId14"/>
    <p:sldId id="292" r:id="rId15"/>
    <p:sldId id="288" r:id="rId16"/>
    <p:sldId id="290" r:id="rId17"/>
    <p:sldId id="293" r:id="rId18"/>
    <p:sldId id="294" r:id="rId19"/>
    <p:sldId id="295" r:id="rId20"/>
    <p:sldId id="296" r:id="rId21"/>
    <p:sldId id="297" r:id="rId22"/>
    <p:sldId id="298" r:id="rId23"/>
    <p:sldId id="258" r:id="rId24"/>
    <p:sldId id="301" r:id="rId25"/>
    <p:sldId id="303" r:id="rId26"/>
    <p:sldId id="304" r:id="rId27"/>
    <p:sldId id="310" r:id="rId28"/>
    <p:sldId id="311" r:id="rId29"/>
    <p:sldId id="302" r:id="rId30"/>
    <p:sldId id="305" r:id="rId31"/>
    <p:sldId id="306" r:id="rId32"/>
    <p:sldId id="307" r:id="rId33"/>
    <p:sldId id="308" r:id="rId34"/>
    <p:sldId id="309" r:id="rId35"/>
    <p:sldId id="260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8510" autoAdjust="0"/>
  </p:normalViewPr>
  <p:slideViewPr>
    <p:cSldViewPr snapToGrid="0">
      <p:cViewPr varScale="1">
        <p:scale>
          <a:sx n="62" d="100"/>
          <a:sy n="62" d="100"/>
        </p:scale>
        <p:origin x="9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8BD8-31E5-4A27-8ED2-EF4D7DA44077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95CF1-7029-48F1-BEF6-4060BF28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figure: Types of Bevel Gear</a:t>
            </a:r>
          </a:p>
          <a:p>
            <a:pPr marL="228600" indent="-228600">
              <a:buAutoNum type="alphaLcParenR"/>
            </a:pPr>
            <a:r>
              <a:rPr lang="en-US" dirty="0" smtClean="0"/>
              <a:t>A</a:t>
            </a:r>
            <a:r>
              <a:rPr lang="en-US" baseline="0" dirty="0" smtClean="0"/>
              <a:t> straight bevel gear set	b) A </a:t>
            </a:r>
            <a:r>
              <a:rPr lang="en-US" baseline="0" dirty="0" err="1" smtClean="0"/>
              <a:t>Zerol</a:t>
            </a:r>
            <a:r>
              <a:rPr lang="en-US" baseline="0" dirty="0" smtClean="0"/>
              <a:t> gear set</a:t>
            </a:r>
          </a:p>
          <a:p>
            <a:pPr marL="0" indent="0">
              <a:buNone/>
            </a:pPr>
            <a:r>
              <a:rPr lang="en-US" baseline="0" dirty="0" smtClean="0"/>
              <a:t>c) A spiral bevel gear set	d) A hypoid bevel gear set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Right Figure: Types of Bevel Gear mountings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Straddle mounting, where gear is located between bearings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Overhang mounting.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b="1" i="0" smtClean="0">
                    <a:latin typeface="Cambria Math" panose="02040503050406030204" pitchFamily="18" charset="0"/>
                  </a:rPr>
                  <a:t>𝑭_𝒃=𝑭_𝒕+𝑭_𝒂</a:t>
                </a:r>
                <a:endParaRPr lang="en-US" b="1" dirty="0" smtClean="0"/>
              </a:p>
              <a:p>
                <a:pPr/>
                <a:r>
                  <a:rPr lang="en-US" b="1" i="0" smtClean="0">
                    <a:latin typeface="Cambria Math" panose="02040503050406030204" pitchFamily="18" charset="0"/>
                  </a:rPr>
                  <a:t>𝑭=𝑭_𝒃+𝑭_𝒓</a:t>
                </a:r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For helical gears, helix</a:t>
                </a:r>
                <a:r>
                  <a:rPr lang="en-US" i="1" baseline="0" dirty="0" smtClean="0">
                    <a:latin typeface="Cambria Math" panose="02040503050406030204" pitchFamily="18" charset="0"/>
                  </a:rPr>
                  <a:t> angle and one of the other two are specified. In this case the third angle can be found from the relation: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For helical gears, helix</a:t>
                </a:r>
                <a:r>
                  <a:rPr lang="en-US" i="1" baseline="0" dirty="0" smtClean="0">
                    <a:latin typeface="Cambria Math" panose="02040503050406030204" pitchFamily="18" charset="0"/>
                  </a:rPr>
                  <a:t> angle and one of the other two are specified. In this case the third angle can be found from the relation: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0" smtClean="0">
                    <a:latin typeface="Cambria Math" panose="02040503050406030204" pitchFamily="18" charset="0"/>
                  </a:rPr>
                  <a:t>tan⁡〖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𝜙_𝑛 〗=tan⁡〖𝜙_𝑡 〗  cos⁡𝜓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aseline="0" dirty="0" smtClean="0"/>
                  <a:t> = circular pitch measured in the plane of rotation</a:t>
                </a:r>
              </a:p>
              <a:p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aseline="0" dirty="0" smtClean="0"/>
                  <a:t> = pressure angle measured in plane of rotation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baseline="0" dirty="0" smtClean="0">
                    <a:latin typeface="Cambria Math" panose="02040503050406030204" pitchFamily="18" charset="0"/>
                  </a:rPr>
                  <a:t>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circular pitch measured in a plane normal to the teeth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baseline="0" dirty="0" smtClean="0">
                    <a:latin typeface="Cambria Math" panose="02040503050406030204" pitchFamily="18" charset="0"/>
                  </a:rPr>
                  <a:t>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pressure angle measured in a plane normal to the teeth</a:t>
                </a:r>
                <a:endParaRPr lang="en-US" b="0" i="1" baseline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i="1" baseline="0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diametral pitch measured in plane of rotation (transverse diametral pitch)</a:t>
                </a:r>
                <a:endParaRPr lang="en-US" b="0" i="1" baseline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 smtClean="0"/>
                  <a:t> = diametral pitch in a plane normal to teeth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𝑝</a:t>
                </a:r>
                <a:r>
                  <a:rPr lang="en-US" baseline="0" dirty="0" smtClean="0"/>
                  <a:t> = circular pitch measured in the plane of rotation</a:t>
                </a:r>
              </a:p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𝜙</a:t>
                </a:r>
                <a:r>
                  <a:rPr lang="en-US" baseline="0" dirty="0" smtClean="0"/>
                  <a:t> = pressure angle measured in plane of rotation</a:t>
                </a:r>
              </a:p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𝑝_𝑛</a:t>
                </a:r>
                <a:r>
                  <a:rPr lang="en-US" b="0" i="1" baseline="0" dirty="0" smtClean="0">
                    <a:latin typeface="Cambria Math" panose="02040503050406030204" pitchFamily="18" charset="0"/>
                  </a:rPr>
                  <a:t>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circular pitch measured in a plane normal to the teeth</a:t>
                </a:r>
              </a:p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𝜙_𝑛</a:t>
                </a:r>
                <a:r>
                  <a:rPr lang="en-US" b="0" i="1" baseline="0" dirty="0" smtClean="0">
                    <a:latin typeface="Cambria Math" panose="02040503050406030204" pitchFamily="18" charset="0"/>
                  </a:rPr>
                  <a:t>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pressure angle measured in a plane normal to the teeth</a:t>
                </a:r>
                <a:endParaRPr lang="en-US" b="0" i="1" baseline="0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𝑃</a:t>
                </a:r>
                <a:r>
                  <a:rPr lang="en-US" b="0" i="1" baseline="0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diametral pitch measured in plane of rotation (transverse diametral pitch)</a:t>
                </a:r>
                <a:endParaRPr lang="en-US" b="0" i="1" baseline="0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0" baseline="0" smtClean="0">
                    <a:latin typeface="Cambria Math" panose="02040503050406030204" pitchFamily="18" charset="0"/>
                  </a:rPr>
                  <a:t>𝑃_𝑛</a:t>
                </a:r>
                <a:r>
                  <a:rPr lang="en-US" baseline="0" dirty="0" smtClean="0"/>
                  <a:t> = diametral pitch in a plane normal to teeth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DD66-AA0D-4162-9735-6B231BFC7402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F61C-D2EC-4F03-B689-7409237A1431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72EE-D1E7-4D6E-A513-6952A80EF42F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C7A7-BCDF-4AC5-961F-30FF0015E199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D7F97D-E9AC-44C4-BC52-565E044D0CF9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5CAC-2D64-42FC-8066-516D99D1A3DD}" type="datetime1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A64F-8A9D-41C8-8CCC-960AAEDD67F8}" type="datetime1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016B-FFD8-4736-B6D2-E4EE5E003168}" type="datetime1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89A9-A52B-400A-A3F5-FE3F506BEFDC}" type="datetime1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E475-3DFB-4565-96D9-7D5102151254}" type="datetime1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62D-63F5-47AF-8CB5-FFD9E288D117}" type="datetime1">
              <a:rPr lang="en-US" smtClean="0"/>
              <a:t>8/21/2016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B14C9B-6411-4999-B52A-5C016A67588E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7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6" Type="http://schemas.openxmlformats.org/officeDocument/2006/relationships/image" Target="../media/image16.png"/><Relationship Id="rId15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5" Type="http://schemas.openxmlformats.org/officeDocument/2006/relationships/image" Target="../media/image33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5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34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dirty="0" smtClean="0"/>
              <a:t>Force Analysis of Gear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71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Tribhuwan </a:t>
            </a:r>
            <a:r>
              <a:rPr lang="en-US" dirty="0"/>
              <a:t>U</a:t>
            </a:r>
            <a:r>
              <a:rPr lang="en-US" dirty="0" smtClean="0"/>
              <a:t>niversity</a:t>
            </a:r>
          </a:p>
          <a:p>
            <a:pPr algn="ctr"/>
            <a:r>
              <a:rPr lang="en-US" dirty="0" smtClean="0"/>
              <a:t>Institute of Engineering</a:t>
            </a:r>
          </a:p>
          <a:p>
            <a:pPr algn="ctr"/>
            <a:r>
              <a:rPr lang="en-US" dirty="0" smtClean="0"/>
              <a:t>Pulchowk Campus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86401"/>
            <a:ext cx="121920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Tutorial By:</a:t>
            </a:r>
          </a:p>
          <a:p>
            <a:pPr algn="ctr"/>
            <a:r>
              <a:rPr lang="en-US" dirty="0" smtClean="0"/>
              <a:t>Nipesh Regmi</a:t>
            </a:r>
          </a:p>
          <a:p>
            <a:pPr algn="ctr"/>
            <a:r>
              <a:rPr lang="en-US" b="1" dirty="0" smtClean="0"/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231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996" t="1121" r="2064" b="5499"/>
          <a:stretch/>
        </p:blipFill>
        <p:spPr>
          <a:xfrm>
            <a:off x="0" y="4090738"/>
            <a:ext cx="5247939" cy="2763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068" r="51060" b="3755"/>
          <a:stretch/>
        </p:blipFill>
        <p:spPr>
          <a:xfrm>
            <a:off x="0" y="1255365"/>
            <a:ext cx="5247939" cy="2727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83" y="2410709"/>
            <a:ext cx="4216317" cy="44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BEVEL GEAR Terminology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625"/>
            <a:ext cx="6048796" cy="553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90611" y="1609344"/>
                <a:ext cx="5101389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Angle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angle that the pitch line makes with the axis of the gear. </a:t>
                </a:r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Also sometimes referred to as center angle.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𝑃𝑖𝑡𝑐h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𝑎𝑛𝑔𝑙𝑒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𝑝𝑖𝑛𝑖𝑜𝑛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𝐷𝑟𝑖𝑣𝑖𝑛𝑔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𝑔𝑒𝑎𝑟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𝑃𝑖𝑡𝑐h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𝑎𝑛𝑔𝑙𝑒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𝑔𝑒𝑎𝑟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𝐷𝑟𝑖𝑣𝑒𝑛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𝑔𝑒𝑎𝑟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11" y="1609344"/>
                <a:ext cx="5101389" cy="3477875"/>
              </a:xfrm>
              <a:prstGeom prst="rect">
                <a:avLst/>
              </a:prstGeom>
              <a:blipFill rotWithShape="0">
                <a:blip r:embed="rId4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32995" y="5262755"/>
                <a:ext cx="3974806" cy="1595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Determination of Pitch angle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95" y="5262755"/>
                <a:ext cx="3974806" cy="1595245"/>
              </a:xfrm>
              <a:prstGeom prst="rect">
                <a:avLst/>
              </a:prstGeom>
              <a:blipFill rotWithShape="0">
                <a:blip r:embed="rId5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3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BEVEL GEAR Terminology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814" r="10248"/>
          <a:stretch/>
        </p:blipFill>
        <p:spPr>
          <a:xfrm>
            <a:off x="0" y="1811271"/>
            <a:ext cx="5450006" cy="5046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27032" y="2199515"/>
                <a:ext cx="6441983" cy="4125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Magnitude of Forces on Bevel Gear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𝑇𝑎𝑛𝑔𝑒𝑛𝑡𝑖𝑎𝑙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𝐶𝑜𝑚𝑝𝑜𝑛𝑒𝑛𝑡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𝑇𝑟𝑎𝑛𝑠𝑚𝑖𝑡𝑡𝑒𝑑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𝑅𝑎𝑑𝑖𝑎𝑙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𝐶𝑜𝑚𝑝𝑜𝑛𝑒𝑛𝑡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𝐴𝑥𝑖𝑎𝑙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𝑇h𝑟𝑢𝑠𝑡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𝐶𝑜𝑚𝑝𝑜𝑛𝑒𝑛𝑡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𝑃𝑟𝑒𝑠𝑠𝑢𝑟𝑒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𝑎𝑛𝑔𝑙𝑒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𝑇𝑜𝑟𝑞𝑢𝑒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𝑟𝑎𝑑𝑖𝑢𝑠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𝑐𝑜𝑛𝑠𝑖𝑑𝑒𝑟𝑎𝑡𝑖𝑜𝑛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2" y="2199515"/>
                <a:ext cx="6441983" cy="4125873"/>
              </a:xfrm>
              <a:prstGeom prst="rect">
                <a:avLst/>
              </a:prstGeom>
              <a:blipFill rotWithShape="0">
                <a:blip r:embed="rId4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BEVEL GEAR Terminology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Direction of Forces on Bevel Gear</a:t>
            </a:r>
          </a:p>
          <a:p>
            <a:pPr algn="ctr"/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1609344"/>
                <a:ext cx="5919537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Tangential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tangential component for the driving gear (Pinion) is opposite to the direction of rotation.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tangential component for the driven gear (Gear) is same as the direction of rotation.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5919537" cy="2477601"/>
              </a:xfrm>
              <a:prstGeom prst="rect">
                <a:avLst/>
              </a:prstGeom>
              <a:blipFill rotWithShape="0">
                <a:blip r:embed="rId3"/>
                <a:stretch>
                  <a:fillRect l="-721" r="-82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72463" y="1609343"/>
                <a:ext cx="5919537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Radial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radial component for the driving gear (Pinion) is towards the center of the pinion.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radial component for the driven gear (Gear) is also towards the center of the gear.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3" y="1609343"/>
                <a:ext cx="5919537" cy="2477601"/>
              </a:xfrm>
              <a:prstGeom prst="rect">
                <a:avLst/>
              </a:prstGeom>
              <a:blipFill rotWithShape="0">
                <a:blip r:embed="rId4"/>
                <a:stretch>
                  <a:fillRect l="-824" r="-82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36231" y="5145193"/>
                <a:ext cx="5919537" cy="1492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Axial Component or Thrust,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thrust component has the tendency to separate the meshing teeth.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31" y="5145193"/>
                <a:ext cx="5919537" cy="1492716"/>
              </a:xfrm>
              <a:prstGeom prst="rect">
                <a:avLst/>
              </a:prstGeom>
              <a:blipFill rotWithShape="0">
                <a:blip r:embed="rId5"/>
                <a:stretch>
                  <a:fillRect l="-720" r="-823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590"/>
          <a:stretch/>
        </p:blipFill>
        <p:spPr>
          <a:xfrm>
            <a:off x="1" y="4464408"/>
            <a:ext cx="4940968" cy="239854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BEVEL GEAR Terminology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Direction of Forces on Bevel </a:t>
            </a:r>
            <a:r>
              <a:rPr lang="en-US" sz="4000" dirty="0" smtClean="0"/>
              <a:t>Gear Illustration</a:t>
            </a:r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99" y="1761423"/>
            <a:ext cx="3820602" cy="291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399" y="2483999"/>
            <a:ext cx="4032584" cy="4383908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flipH="1" flipV="1">
            <a:off x="7924798" y="2582780"/>
            <a:ext cx="450468" cy="619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22262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figure shows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diametral pitch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– tooth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20°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straight bevel pinion driving a 30 – tooth gear. The transmitted load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𝑙𝑏𝑓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Find the bearing reactions at C and D on the output shaft if D is to take the thrust loads.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2262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547" b="921"/>
          <a:stretch/>
        </p:blipFill>
        <p:spPr>
          <a:xfrm>
            <a:off x="6117095" y="2879678"/>
            <a:ext cx="4914843" cy="39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BEVEL GEAR Solution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15452" y="2106204"/>
                <a:ext cx="4379495" cy="111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Diametral Pitch, P =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10 teeth/inch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Pressure angle,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=20°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52" y="2106204"/>
                <a:ext cx="4379495" cy="1112484"/>
              </a:xfrm>
              <a:prstGeom prst="rect">
                <a:avLst/>
              </a:prstGeom>
              <a:blipFill rotWithShape="0">
                <a:blip r:embed="rId3"/>
                <a:stretch>
                  <a:fillRect l="-1532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" y="3845565"/>
                <a:ext cx="4379495" cy="299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Pinion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Teeth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1.8 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𝑖𝑛𝑐h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845565"/>
                <a:ext cx="4379495" cy="2997872"/>
              </a:xfrm>
              <a:prstGeom prst="rect">
                <a:avLst/>
              </a:prstGeom>
              <a:blipFill rotWithShape="0">
                <a:blip r:embed="rId4"/>
                <a:stretch>
                  <a:fillRect l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79493" y="3845565"/>
                <a:ext cx="4379495" cy="299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Gear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Teeth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𝑖𝑛𝑐h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93" y="3845565"/>
                <a:ext cx="4379495" cy="2997872"/>
              </a:xfrm>
              <a:prstGeom prst="rect">
                <a:avLst/>
              </a:prstGeom>
              <a:blipFill rotWithShape="0"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71874" y="1609344"/>
                <a:ext cx="4620126" cy="2782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Angles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1.8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30.96°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1.8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59.04°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74" y="1609344"/>
                <a:ext cx="4620126" cy="2782557"/>
              </a:xfrm>
              <a:prstGeom prst="rect">
                <a:avLst/>
              </a:prstGeom>
              <a:blipFill rotWithShape="0">
                <a:blip r:embed="rId6"/>
                <a:stretch>
                  <a:fillRect l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FBD of GEARSHAFT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547" b="921"/>
          <a:stretch/>
        </p:blipFill>
        <p:spPr>
          <a:xfrm>
            <a:off x="21098" y="1622261"/>
            <a:ext cx="6461351" cy="522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53770" y="4468555"/>
                <a:ext cx="3443183" cy="237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59.04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0.6911"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70" y="4468555"/>
                <a:ext cx="3443183" cy="23748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359943" y="1242941"/>
            <a:ext cx="3719763" cy="5504244"/>
            <a:chOff x="8359943" y="1242941"/>
            <a:chExt cx="3719763" cy="5504244"/>
          </a:xfrm>
        </p:grpSpPr>
        <p:grpSp>
          <p:nvGrpSpPr>
            <p:cNvPr id="15" name="Group 14"/>
            <p:cNvGrpSpPr/>
            <p:nvPr/>
          </p:nvGrpSpPr>
          <p:grpSpPr>
            <a:xfrm>
              <a:off x="8359943" y="1242941"/>
              <a:ext cx="3719763" cy="5504244"/>
              <a:chOff x="8472237" y="1339193"/>
              <a:chExt cx="3719763" cy="55042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237" y="1339193"/>
                <a:ext cx="3719763" cy="5504244"/>
              </a:xfrm>
              <a:prstGeom prst="rect">
                <a:avLst/>
              </a:prstGeom>
            </p:spPr>
          </p:pic>
          <p:sp>
            <p:nvSpPr>
              <p:cNvPr id="8" name="Arc 7"/>
              <p:cNvSpPr/>
              <p:nvPr/>
            </p:nvSpPr>
            <p:spPr>
              <a:xfrm flipV="1">
                <a:off x="9268798" y="6129810"/>
                <a:ext cx="798488" cy="651072"/>
              </a:xfrm>
              <a:prstGeom prst="arc">
                <a:avLst>
                  <a:gd name="adj1" fmla="val 12807545"/>
                  <a:gd name="adj2" fmla="val 19784617"/>
                </a:avLst>
              </a:prstGeom>
              <a:noFill/>
              <a:ln w="2540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718013" y="6320717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" panose="02040503050406030204" pitchFamily="18" charset="0"/>
                  </a:rPr>
                  <a:t>T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562095" y="3627528"/>
              <a:ext cx="82586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Cambria" panose="02040503050406030204" pitchFamily="18" charset="0"/>
                </a:rPr>
                <a:t>0.6911”</a:t>
              </a:r>
              <a:endParaRPr lang="en-US" sz="15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59943" y="1242941"/>
            <a:ext cx="3719763" cy="5504244"/>
            <a:chOff x="8359943" y="1242941"/>
            <a:chExt cx="3719763" cy="5504244"/>
          </a:xfrm>
        </p:grpSpPr>
        <p:grpSp>
          <p:nvGrpSpPr>
            <p:cNvPr id="17" name="Group 16"/>
            <p:cNvGrpSpPr/>
            <p:nvPr/>
          </p:nvGrpSpPr>
          <p:grpSpPr>
            <a:xfrm>
              <a:off x="8359943" y="1242941"/>
              <a:ext cx="3719763" cy="5504244"/>
              <a:chOff x="8472237" y="1339193"/>
              <a:chExt cx="3719763" cy="55042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2237" y="1339193"/>
                <a:ext cx="3719763" cy="5504244"/>
              </a:xfrm>
              <a:prstGeom prst="rect">
                <a:avLst/>
              </a:prstGeom>
            </p:spPr>
          </p:pic>
          <p:sp>
            <p:nvSpPr>
              <p:cNvPr id="20" name="Arc 19"/>
              <p:cNvSpPr/>
              <p:nvPr/>
            </p:nvSpPr>
            <p:spPr>
              <a:xfrm flipV="1">
                <a:off x="9268798" y="6129810"/>
                <a:ext cx="798488" cy="651072"/>
              </a:xfrm>
              <a:prstGeom prst="arc">
                <a:avLst>
                  <a:gd name="adj1" fmla="val 12807545"/>
                  <a:gd name="adj2" fmla="val 19784617"/>
                </a:avLst>
              </a:prstGeom>
              <a:noFill/>
              <a:ln w="2540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718013" y="6320717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" panose="02040503050406030204" pitchFamily="18" charset="0"/>
                  </a:rPr>
                  <a:t>T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562095" y="3627528"/>
              <a:ext cx="82586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Cambria" panose="02040503050406030204" pitchFamily="18" charset="0"/>
                </a:rPr>
                <a:t>0.6911”</a:t>
              </a:r>
              <a:endParaRPr lang="en-US" sz="1500" dirty="0">
                <a:latin typeface="Cambria" panose="020405030504060302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 components on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007010"/>
                <a:ext cx="6272463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20°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59.04°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4.681 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20°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59.04°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7.803 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7010"/>
                <a:ext cx="6272463" cy="19851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1" y="4005087"/>
                <a:ext cx="6272463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In vector notation, the total forces at point G is given by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−4.681 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7.803 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005087"/>
                <a:ext cx="6272463" cy="1354217"/>
              </a:xfrm>
              <a:prstGeom prst="rect">
                <a:avLst/>
              </a:prstGeom>
              <a:blipFill rotWithShape="0">
                <a:blip r:embed="rId5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59943" y="1242941"/>
            <a:ext cx="3719763" cy="5504244"/>
            <a:chOff x="8359943" y="1242941"/>
            <a:chExt cx="3719763" cy="5504244"/>
          </a:xfrm>
        </p:grpSpPr>
        <p:grpSp>
          <p:nvGrpSpPr>
            <p:cNvPr id="16" name="Group 15"/>
            <p:cNvGrpSpPr/>
            <p:nvPr/>
          </p:nvGrpSpPr>
          <p:grpSpPr>
            <a:xfrm>
              <a:off x="8359943" y="1242941"/>
              <a:ext cx="3719763" cy="5504244"/>
              <a:chOff x="8472237" y="1339193"/>
              <a:chExt cx="3719763" cy="550424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2237" y="1339193"/>
                <a:ext cx="3719763" cy="5504244"/>
              </a:xfrm>
              <a:prstGeom prst="rect">
                <a:avLst/>
              </a:prstGeom>
            </p:spPr>
          </p:pic>
          <p:sp>
            <p:nvSpPr>
              <p:cNvPr id="19" name="Arc 18"/>
              <p:cNvSpPr/>
              <p:nvPr/>
            </p:nvSpPr>
            <p:spPr>
              <a:xfrm flipV="1">
                <a:off x="9268798" y="6129810"/>
                <a:ext cx="798488" cy="651072"/>
              </a:xfrm>
              <a:prstGeom prst="arc">
                <a:avLst>
                  <a:gd name="adj1" fmla="val 12807545"/>
                  <a:gd name="adj2" fmla="val 19784617"/>
                </a:avLst>
              </a:prstGeom>
              <a:noFill/>
              <a:ln w="2540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718013" y="6320717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" panose="02040503050406030204" pitchFamily="18" charset="0"/>
                  </a:rPr>
                  <a:t>T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562095" y="3627528"/>
              <a:ext cx="82586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Cambria" panose="02040503050406030204" pitchFamily="18" charset="0"/>
                </a:rPr>
                <a:t>0.6911”</a:t>
              </a:r>
              <a:endParaRPr lang="en-US" sz="1500" dirty="0">
                <a:latin typeface="Cambria" panose="020405030504060302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 components on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007010"/>
                <a:ext cx="6272463" cy="4550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Equations of Equilibrium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7010"/>
                <a:ext cx="6272463" cy="4550989"/>
              </a:xfrm>
              <a:prstGeom prst="rect">
                <a:avLst/>
              </a:prstGeom>
              <a:blipFill rotWithShape="0">
                <a:blip r:embed="rId4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SPUR GEAR Terminology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1155886"/>
            <a:ext cx="3580280" cy="5342404"/>
            <a:chOff x="0" y="1155886"/>
            <a:chExt cx="3580280" cy="534240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55886"/>
              <a:ext cx="3580280" cy="46644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381" y="6128958"/>
              <a:ext cx="187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" panose="02040503050406030204" pitchFamily="18" charset="0"/>
                </a:rPr>
                <a:t>Simple gear train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2334" y="1393365"/>
            <a:ext cx="4067332" cy="5373545"/>
            <a:chOff x="3647015" y="1393365"/>
            <a:chExt cx="4067332" cy="53735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669" y="1393365"/>
              <a:ext cx="3780025" cy="47342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47015" y="6120579"/>
              <a:ext cx="406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Free-body diagrams of </a:t>
              </a:r>
            </a:p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forces and moments on pinion and </a:t>
              </a:r>
              <a:r>
                <a:rPr lang="en-US" dirty="0">
                  <a:latin typeface="Cambria" panose="02040503050406030204" pitchFamily="18" charset="0"/>
                </a:rPr>
                <a:t>g</a:t>
              </a:r>
              <a:r>
                <a:rPr lang="en-US" dirty="0" smtClean="0">
                  <a:latin typeface="Cambria" panose="02040503050406030204" pitchFamily="18" charset="0"/>
                </a:rPr>
                <a:t>ear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89110" y="1457923"/>
            <a:ext cx="4102890" cy="4433783"/>
            <a:chOff x="7570694" y="1457923"/>
            <a:chExt cx="4102890" cy="44337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0694" y="1457923"/>
              <a:ext cx="4102890" cy="406037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97310" y="5522374"/>
              <a:ext cx="281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Resolution of pinion forces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 components on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007010"/>
                <a:ext cx="9477221" cy="3737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Using second equilibrium Equation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⇒−0.625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1.25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−4.681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−7.803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0.625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−6.519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−31.250+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−0.625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+17.278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7010"/>
                <a:ext cx="9477221" cy="3737433"/>
              </a:xfrm>
              <a:prstGeom prst="rect">
                <a:avLst/>
              </a:prstGeom>
              <a:blipFill rotWithShape="0">
                <a:blip r:embed="rId3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19537" y="2007010"/>
                <a:ext cx="6272463" cy="2108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𝑪𝑫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=−0.625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&amp;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𝑮𝑫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=1.25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+0.6911 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sz="2000" b="1" i="1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&amp;             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sz="2000" b="1" i="1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2007010"/>
                <a:ext cx="6272463" cy="2108269"/>
              </a:xfrm>
              <a:prstGeom prst="rect">
                <a:avLst/>
              </a:prstGeom>
              <a:blipFill rotWithShape="0">
                <a:blip r:embed="rId4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06252" y="5678364"/>
                <a:ext cx="615214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Solving, we get;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10.430 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=31.250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27.645 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5678364"/>
                <a:ext cx="6152148" cy="1169551"/>
              </a:xfrm>
              <a:prstGeom prst="rect">
                <a:avLst/>
              </a:prstGeom>
              <a:blipFill rotWithShape="0">
                <a:blip r:embed="rId5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 components on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007010"/>
                <a:ext cx="9477221" cy="3895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Using first equilibrium Equation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−4.681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−7.803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10.430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+27.645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−4.681+10.430+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−7.803+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25+27.645+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7010"/>
                <a:ext cx="9477221" cy="3895938"/>
              </a:xfrm>
              <a:prstGeom prst="rect">
                <a:avLst/>
              </a:prstGeom>
              <a:blipFill rotWithShape="0">
                <a:blip r:embed="rId3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06252" y="5709360"/>
                <a:ext cx="6152148" cy="1214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Solving, we get;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−5.749 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7.803 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−52. 645 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5709360"/>
                <a:ext cx="6152148" cy="1214884"/>
              </a:xfrm>
              <a:prstGeom prst="rect">
                <a:avLst/>
              </a:prstGeom>
              <a:blipFill rotWithShape="0">
                <a:blip r:embed="rId4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78745" y="2091874"/>
                <a:ext cx="6272463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In vector notation, the total forces at point G is given by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−4.681 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7.803 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45" y="2091874"/>
                <a:ext cx="6272463" cy="1354217"/>
              </a:xfrm>
              <a:prstGeom prst="rect">
                <a:avLst/>
              </a:prstGeom>
              <a:blipFill rotWithShape="0">
                <a:blip r:embed="rId5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2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359943" y="1242941"/>
            <a:ext cx="3719763" cy="5504244"/>
            <a:chOff x="8359943" y="1242941"/>
            <a:chExt cx="3719763" cy="5504244"/>
          </a:xfrm>
        </p:grpSpPr>
        <p:grpSp>
          <p:nvGrpSpPr>
            <p:cNvPr id="16" name="Group 15"/>
            <p:cNvGrpSpPr/>
            <p:nvPr/>
          </p:nvGrpSpPr>
          <p:grpSpPr>
            <a:xfrm>
              <a:off x="8359943" y="1242941"/>
              <a:ext cx="3719763" cy="5504244"/>
              <a:chOff x="8472237" y="1339193"/>
              <a:chExt cx="3719763" cy="550424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2237" y="1339193"/>
                <a:ext cx="3719763" cy="5504244"/>
              </a:xfrm>
              <a:prstGeom prst="rect">
                <a:avLst/>
              </a:prstGeom>
            </p:spPr>
          </p:pic>
          <p:sp>
            <p:nvSpPr>
              <p:cNvPr id="19" name="Arc 18"/>
              <p:cNvSpPr/>
              <p:nvPr/>
            </p:nvSpPr>
            <p:spPr>
              <a:xfrm flipV="1">
                <a:off x="9268798" y="6129810"/>
                <a:ext cx="798488" cy="651072"/>
              </a:xfrm>
              <a:prstGeom prst="arc">
                <a:avLst>
                  <a:gd name="adj1" fmla="val 12807545"/>
                  <a:gd name="adj2" fmla="val 19784617"/>
                </a:avLst>
              </a:prstGeom>
              <a:noFill/>
              <a:ln w="2540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718013" y="6320717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" panose="02040503050406030204" pitchFamily="18" charset="0"/>
                  </a:rPr>
                  <a:t>T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562095" y="3627528"/>
              <a:ext cx="82586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Cambria" panose="02040503050406030204" pitchFamily="18" charset="0"/>
                </a:rPr>
                <a:t>0.6911”</a:t>
              </a:r>
              <a:endParaRPr lang="en-US" sz="1500" dirty="0">
                <a:latin typeface="Cambria" panose="020405030504060302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BEVEL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 components on Bevel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22262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007010"/>
                <a:ext cx="9477221" cy="2806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Radial Forces at D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𝑟𝑎𝑑𝑖𝑎𝑙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𝑟𝑎𝑑𝑖𝑎𝑙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52.958 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7010"/>
                <a:ext cx="9477221" cy="2806922"/>
              </a:xfrm>
              <a:prstGeom prst="rect">
                <a:avLst/>
              </a:prstGeom>
              <a:blipFill rotWithShape="0">
                <a:blip r:embed="rId4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225" y="5398142"/>
                <a:ext cx="6272463" cy="142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Thrust at D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𝑇h𝑟𝑢𝑠𝑡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7.803 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" y="5398142"/>
                <a:ext cx="6272463" cy="1422825"/>
              </a:xfrm>
              <a:prstGeom prst="rect">
                <a:avLst/>
              </a:prstGeom>
              <a:blipFill rotWithShape="0">
                <a:blip r:embed="rId5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3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Helical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07" y="1327973"/>
            <a:ext cx="3566386" cy="4970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0863" y="644829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Helical Gears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Helical Gear Terminology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5" y="1441410"/>
            <a:ext cx="3738966" cy="5402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12" y="1441410"/>
            <a:ext cx="3502698" cy="540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818" y="1609344"/>
            <a:ext cx="2980182" cy="37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Helical Gear Terminology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9344"/>
            <a:ext cx="5656881" cy="5270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19163" y="1308894"/>
                <a:ext cx="2772837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163" y="1308894"/>
                <a:ext cx="2772837" cy="17081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66084" y="3017054"/>
                <a:ext cx="6825916" cy="386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𝑓𝑜𝑟𝑐𝑒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𝑅𝑎𝑑𝑖𝑎𝑙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𝐶𝑜𝑚𝑝𝑜𝑛𝑒𝑛𝑡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𝑇𝑎𝑛𝑔𝑒𝑛𝑡𝑖𝑎𝑙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𝐶𝑜𝑚𝑝𝑜𝑛𝑒𝑛𝑡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𝑐𝑎𝑙𝑙𝑒𝑑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𝑡𝑟𝑎𝑛𝑠𝑚𝑖𝑡𝑡𝑒𝑑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𝑙𝑜𝑎𝑑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𝑎𝑥𝑖𝑎𝑙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𝑐𝑜𝑚𝑝𝑜𝑛𝑒𝑛𝑡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𝑐𝑎𝑙𝑙𝑒𝑑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𝑡h𝑟𝑢𝑠𝑡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𝑙𝑜𝑎𝑑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𝑛𝑜𝑟𝑚𝑎𝑙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𝑝𝑟𝑒𝑠𝑠𝑢𝑟𝑒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𝑎𝑛𝑔𝑙𝑒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𝑡𝑟𝑎𝑛𝑠𝑣𝑒𝑟𝑠𝑒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𝑠𝑖𝑚𝑝𝑙𝑦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𝑝𝑟𝑒𝑠𝑠𝑢𝑟𝑒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𝑎𝑛𝑔𝑙𝑒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h𝑒𝑙𝑖𝑥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𝑎𝑛𝑔𝑙𝑒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84" y="3017054"/>
                <a:ext cx="6825916" cy="3862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66084" y="1725128"/>
                <a:ext cx="34354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𝒕𝒂𝒏</m:t>
                        </m:r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𝒕𝒂𝒏</m:t>
                        </m:r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func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84" y="1725128"/>
                <a:ext cx="343542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418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Helical Gear Terminology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77941" y="1338017"/>
                <a:ext cx="4714059" cy="4497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Since, the product of circular pitch and diametral pitch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 So,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 of helical gear is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41" y="1338017"/>
                <a:ext cx="4714059" cy="4497000"/>
              </a:xfrm>
              <a:prstGeom prst="rect">
                <a:avLst/>
              </a:prstGeom>
              <a:blipFill rotWithShape="0">
                <a:blip r:embed="rId4"/>
                <a:stretch>
                  <a:fillRect l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643" t="13026" r="4529" b="6355"/>
          <a:stretch/>
        </p:blipFill>
        <p:spPr>
          <a:xfrm>
            <a:off x="192879" y="1338017"/>
            <a:ext cx="5594889" cy="3084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4511" b="9006"/>
          <a:stretch/>
        </p:blipFill>
        <p:spPr>
          <a:xfrm>
            <a:off x="1176175" y="4500964"/>
            <a:ext cx="3132353" cy="2278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260" y="3934919"/>
            <a:ext cx="3446681" cy="23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Direction </a:t>
            </a:r>
            <a:r>
              <a:rPr lang="en-US" sz="4000" dirty="0"/>
              <a:t>of Forces on </a:t>
            </a:r>
            <a:r>
              <a:rPr lang="en-US" sz="4000" dirty="0" smtClean="0"/>
              <a:t>HELICAL</a:t>
            </a:r>
            <a:r>
              <a:rPr lang="en-US" sz="4000" dirty="0" smtClean="0"/>
              <a:t> </a:t>
            </a:r>
            <a:r>
              <a:rPr lang="en-US" sz="4000" dirty="0"/>
              <a:t>Gear</a:t>
            </a:r>
          </a:p>
          <a:p>
            <a:pPr algn="ctr"/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272463" y="1616699"/>
                <a:ext cx="5919537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Tangential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tangential component for the driving gear (Pinion) is opposite to the direction of rotation.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tangential component for the driven gear (Gear) is same as the direction of rotation.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3" y="1616699"/>
                <a:ext cx="5919537" cy="2477601"/>
              </a:xfrm>
              <a:prstGeom prst="rect">
                <a:avLst/>
              </a:prstGeom>
              <a:blipFill rotWithShape="0">
                <a:blip r:embed="rId3"/>
                <a:stretch>
                  <a:fillRect l="-824" r="-824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272463" y="4393417"/>
                <a:ext cx="5919537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Radial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radial component for the driving gear (Pinion) is towards the center of the pinion.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Direction of radial component for the driven gear (Gear) is also towards the center of the gear.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3" y="4393417"/>
                <a:ext cx="5919537" cy="2477601"/>
              </a:xfrm>
              <a:prstGeom prst="rect">
                <a:avLst/>
              </a:prstGeom>
              <a:blipFill rotWithShape="0">
                <a:blip r:embed="rId4"/>
                <a:stretch>
                  <a:fillRect l="-824" r="-82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1" y="1609343"/>
            <a:ext cx="591953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Following Information is required to decide the direction of three force components</a:t>
            </a:r>
            <a:endParaRPr lang="en-US" b="1" dirty="0" smtClean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Which is the driving element? Which is the driven element?</a:t>
            </a: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Is the pinion rotating in CW or CCW direction?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What is the hand of the helix? Is it right handed or left handed?</a:t>
            </a: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 smtClean="0"/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Direction </a:t>
            </a:r>
            <a:r>
              <a:rPr lang="en-US" sz="4000" dirty="0"/>
              <a:t>of Forces on </a:t>
            </a:r>
            <a:r>
              <a:rPr lang="en-US" sz="4000" dirty="0" smtClean="0"/>
              <a:t>HELICAL</a:t>
            </a:r>
            <a:r>
              <a:rPr lang="en-US" sz="4000" dirty="0" smtClean="0"/>
              <a:t> </a:t>
            </a:r>
            <a:r>
              <a:rPr lang="en-US" sz="4000" dirty="0"/>
              <a:t>Gear</a:t>
            </a:r>
          </a:p>
          <a:p>
            <a:pPr algn="ctr"/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36231" y="1701990"/>
                <a:ext cx="591953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Axial Component or Thrust,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Select the driving gear from the pair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Use right hand for RH-helix and left hand for LH-helix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Keep the fingers in the direction of rotation of the gear and the thumb will indicate the direction of the thrust component for the driving gear (pinion).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direction of the thrust component for the driven gear (gear) will be opposite to that for the driving gear.</a:t>
                </a: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31" y="1701990"/>
                <a:ext cx="5919537" cy="4031873"/>
              </a:xfrm>
              <a:prstGeom prst="rect">
                <a:avLst/>
              </a:prstGeom>
              <a:blipFill rotWithShape="0">
                <a:blip r:embed="rId3"/>
                <a:stretch>
                  <a:fillRect l="-720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22262"/>
                <a:ext cx="782059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In the figure shown, pinion 2 (right-hand helical gear) having a helix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30°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a normal pressure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20°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16 teeth, and a normal diametral pitch of 6 teeth/in. A 25-hp motor drives shaft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at a speed of 1720 rev/min clockwise about the x-axis. Gear 3 has 42 teeth. Find the reaction exerted by bearings C and D on shaft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One of these bearings is to take both radial and thrust loads.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2262"/>
                <a:ext cx="782059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779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590" y="1622262"/>
            <a:ext cx="4371410" cy="45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SPUR GEAR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Shaft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in the figure has a power input of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75 kW 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at a speed of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1000 rev/min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in the counter clockwise direction. The gears have a module of </a:t>
                </a:r>
                <a:r>
                  <a:rPr lang="en-US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5 mm 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20°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pressure angle. Gear 3 is an idler.</a:t>
                </a:r>
              </a:p>
              <a:p>
                <a:pPr marL="0" indent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Draw a free-body diagram of all the gears and show all the forces that act upon it.</a:t>
                </a: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156" b="6230"/>
          <a:stretch/>
        </p:blipFill>
        <p:spPr>
          <a:xfrm>
            <a:off x="9103659" y="2414223"/>
            <a:ext cx="3088341" cy="44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 Solution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1278048"/>
                <a:ext cx="460299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Helix angle,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=30°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Normal pressure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=20°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Normal diametral pitch,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𝑡𝑒𝑒𝑡h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Input,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746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8048"/>
                <a:ext cx="4602997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325" b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12929" y="1278048"/>
                <a:ext cx="4479071" cy="3518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Pinion 2 (right-hand helical gear)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Number of Teeth,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=1720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𝑟𝑝𝑚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𝐶𝑊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5.196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3.079 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29" y="1278048"/>
                <a:ext cx="4479071" cy="3518656"/>
              </a:xfrm>
              <a:prstGeom prst="rect">
                <a:avLst/>
              </a:prstGeom>
              <a:blipFill rotWithShape="0">
                <a:blip r:embed="rId4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4010001"/>
                <a:ext cx="4237428" cy="2845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Gear 3 (left-hand helical gear)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Number of Teeth,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5.196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83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0001"/>
                <a:ext cx="4237428" cy="2845972"/>
              </a:xfrm>
              <a:prstGeom prst="rect">
                <a:avLst/>
              </a:prstGeom>
              <a:blipFill rotWithShape="0">
                <a:blip r:embed="rId5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12929" y="5054146"/>
                <a:ext cx="3962400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Transverse diametral pitch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5.196 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𝑡𝑒𝑒𝑡h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29" y="5054146"/>
                <a:ext cx="3962400" cy="1708160"/>
              </a:xfrm>
              <a:prstGeom prst="rect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7391" y="4035561"/>
                <a:ext cx="3962400" cy="2822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Transverse pressure angle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22.8°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91" y="4035561"/>
                <a:ext cx="3962400" cy="2822439"/>
              </a:xfrm>
              <a:prstGeom prst="rect">
                <a:avLst/>
              </a:prstGeom>
              <a:blipFill rotWithShape="0"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2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 build="p"/>
      <p:bldP spid="12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 Solution </a:t>
            </a: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609344"/>
                <a:ext cx="5077326" cy="2388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*Pitch line velocity, V (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ft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/min)</a:t>
                </a:r>
                <a:endParaRPr lang="en-US" sz="2000" b="1" baseline="-25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endParaRPr lang="en-US" sz="20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×3.079×1720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1386.46 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5077326" cy="2388539"/>
              </a:xfrm>
              <a:prstGeom prst="rect">
                <a:avLst/>
              </a:prstGeom>
              <a:blipFill rotWithShape="0">
                <a:blip r:embed="rId3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4412957"/>
                <a:ext cx="5077326" cy="2424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*Transmitted Load,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sz="2000" b="1" baseline="-25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=33000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endParaRPr lang="en-US" sz="20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=33000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1386.46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595.04 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2957"/>
                <a:ext cx="5077326" cy="2424638"/>
              </a:xfrm>
              <a:prstGeom prst="rect">
                <a:avLst/>
              </a:prstGeom>
              <a:blipFill rotWithShape="0">
                <a:blip r:embed="rId4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96454" y="4445370"/>
                <a:ext cx="4002149" cy="2323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Also,</a:t>
                </a:r>
                <a:endParaRPr lang="en-US" sz="2000" b="1" baseline="-25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endParaRPr lang="en-US" sz="20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595.04  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20°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30°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=731.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54" y="4445370"/>
                <a:ext cx="4002149" cy="2323713"/>
              </a:xfrm>
              <a:prstGeom prst="rect">
                <a:avLst/>
              </a:prstGeom>
              <a:blipFill rotWithShape="0">
                <a:blip r:embed="rId5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78891" y="1688399"/>
                <a:ext cx="4013109" cy="2323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Axial Load,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</m:sSup>
                  </m:oMath>
                </a14:m>
                <a:endParaRPr lang="en-US" sz="2000" b="1" baseline="-25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endParaRPr lang="en-US" sz="20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731.2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20°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30°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343.55 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91" y="1688399"/>
                <a:ext cx="4013109" cy="2323713"/>
              </a:xfrm>
              <a:prstGeom prst="rect">
                <a:avLst/>
              </a:prstGeom>
              <a:blipFill rotWithShape="0">
                <a:blip r:embed="rId6"/>
                <a:stretch>
                  <a:fillRect l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98603" y="4513882"/>
                <a:ext cx="4013109" cy="2323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Radial Load,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sz="2000" b="1" baseline="-25000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endParaRPr lang="en-US" sz="20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731.2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20°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250.09 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03" y="4513882"/>
                <a:ext cx="4013109" cy="2323713"/>
              </a:xfrm>
              <a:prstGeom prst="rect">
                <a:avLst/>
              </a:prstGeom>
              <a:blipFill rotWithShape="0">
                <a:blip r:embed="rId7"/>
                <a:stretch>
                  <a:fillRect l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 Solution </a:t>
            </a: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1560369"/>
                <a:ext cx="4013109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343.55 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250.09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595.04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0369"/>
                <a:ext cx="4013109" cy="1708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0364" t="3792" r="9732"/>
          <a:stretch/>
        </p:blipFill>
        <p:spPr>
          <a:xfrm>
            <a:off x="8174164" y="1735810"/>
            <a:ext cx="4029559" cy="512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11450" y="1658319"/>
                <a:ext cx="36860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343.55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+250.09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+595.04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50" y="1658319"/>
                <a:ext cx="368600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78066" y="2414449"/>
                <a:ext cx="195277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𝑪𝑫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𝑮𝑫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−4.04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6" y="2414449"/>
                <a:ext cx="1952779" cy="10772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510" y="3357712"/>
                <a:ext cx="6272463" cy="385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Equations of Equilibrium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" y="3357712"/>
                <a:ext cx="6272463" cy="3858492"/>
              </a:xfrm>
              <a:prstGeom prst="rect">
                <a:avLst/>
              </a:prstGeom>
              <a:blipFill rotWithShape="0">
                <a:blip r:embed="rId7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501" y="3967420"/>
            <a:ext cx="2694574" cy="28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/>
      <p:bldP spid="14" grpId="0" build="p"/>
      <p:bldP spid="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 Solution </a:t>
            </a: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364" t="3792" r="9732"/>
          <a:stretch/>
        </p:blipFill>
        <p:spPr>
          <a:xfrm>
            <a:off x="8043620" y="1194612"/>
            <a:ext cx="4029559" cy="512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10" y="1492052"/>
                <a:ext cx="5625885" cy="4434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𝑮𝑫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−4.04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343.55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+250.09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+595.04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+750.27+1387.94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−1785.12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−2403.96+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" y="1492052"/>
                <a:ext cx="5625885" cy="4434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06252" y="5647368"/>
                <a:ext cx="6880568" cy="1219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Solving, we get;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356.37 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297.52 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=−2403.96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5647368"/>
                <a:ext cx="6880568" cy="1219180"/>
              </a:xfrm>
              <a:prstGeom prst="rect">
                <a:avLst/>
              </a:prstGeom>
              <a:blipFill rotWithShape="0">
                <a:blip r:embed="rId5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HELICAL GEAR Solution </a:t>
            </a: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364" t="3792" r="9732"/>
          <a:stretch/>
        </p:blipFill>
        <p:spPr>
          <a:xfrm>
            <a:off x="8167604" y="1194612"/>
            <a:ext cx="4029559" cy="512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2024076"/>
                <a:ext cx="8781186" cy="1629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343.55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+250.09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+595.04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−356.37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−297.52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4076"/>
                <a:ext cx="8781186" cy="16297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5163" y="3770426"/>
                <a:ext cx="6152148" cy="1214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Solving, we get;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343.55 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106.28 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297. 52 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𝑙𝑏𝑓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63" y="3770426"/>
                <a:ext cx="6152148" cy="1214884"/>
              </a:xfrm>
              <a:prstGeom prst="rect">
                <a:avLst/>
              </a:prstGeom>
              <a:blipFill rotWithShape="0">
                <a:blip r:embed="rId5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077186"/>
                <a:ext cx="6152148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−343.55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356.37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297.52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lbf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106.28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297.52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lbf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7186"/>
                <a:ext cx="6152148" cy="1785104"/>
              </a:xfrm>
              <a:prstGeom prst="rect">
                <a:avLst/>
              </a:prstGeom>
              <a:blipFill rotWithShape="0">
                <a:blip r:embed="rId6"/>
                <a:stretch>
                  <a:fillRect l="-991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WORM GEAR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69859"/>
            <a:ext cx="3797085" cy="450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7" y="2152548"/>
            <a:ext cx="5719843" cy="38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081" y="2767281"/>
            <a:ext cx="610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49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SPUR GEAR Solution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9569" y="1609344"/>
                <a:ext cx="3052689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Number of Teeth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=34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=51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" y="1609344"/>
                <a:ext cx="3052689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2196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9569" y="4302307"/>
                <a:ext cx="495182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𝑃𝑟𝑒𝑠𝑠𝑢𝑟𝑒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𝐴𝑛𝑔𝑙𝑒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𝑀𝑜𝑑𝑢𝑙𝑒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𝐼𝑛𝑝𝑢𝑡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=75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𝑘𝑊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𝑆𝑝𝑒𝑒𝑑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𝑔𝑒𝑎𝑟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=1000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𝑟𝑝𝑚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CCW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" y="4302307"/>
                <a:ext cx="4951829" cy="2246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951827" y="2532673"/>
            <a:ext cx="73433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Gear 3 is an idler gear. So it transmits no power (torque) to its shaft.</a:t>
            </a:r>
            <a:endParaRPr lang="en-US" sz="2000" i="1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Force Analysis of SPUR GEAR Solution CONTD…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609343"/>
                <a:ext cx="374200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Diameters of Gears</a:t>
                </a:r>
                <a:endPara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=51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3"/>
                <a:ext cx="3742006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0" y="5585839"/>
            <a:ext cx="499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What is diametral pitch P and module, m ???</a:t>
            </a:r>
            <a:endParaRPr lang="en-US" sz="2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7044" y="1609343"/>
                <a:ext cx="4974956" cy="3842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Transmitted 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Equation 6.2.6 (V): Design Data Handbook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60,000 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60,000 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(75)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(85)(1000)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=16.852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044" y="1609343"/>
                <a:ext cx="4974956" cy="3842975"/>
              </a:xfrm>
              <a:prstGeom prst="rect">
                <a:avLst/>
              </a:prstGeom>
              <a:blipFill rotWithShape="0">
                <a:blip r:embed="rId5"/>
                <a:stretch>
                  <a:fillRect l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8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SPUR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FBD of GEAR 2, 3 &amp; 4</a:t>
            </a:r>
            <a:endParaRPr 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59757" y="5218993"/>
            <a:ext cx="1810449" cy="1506921"/>
            <a:chOff x="10139860" y="916966"/>
            <a:chExt cx="1810449" cy="150692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0395283" y="2423887"/>
              <a:ext cx="141170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395283" y="1267326"/>
              <a:ext cx="0" cy="115656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9464" y="2052236"/>
              <a:ext cx="51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X, 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39860" y="916966"/>
              <a:ext cx="508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, 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0501" y="4456980"/>
            <a:ext cx="2845352" cy="2408630"/>
            <a:chOff x="3263109" y="4490705"/>
            <a:chExt cx="2845352" cy="2408630"/>
          </a:xfrm>
        </p:grpSpPr>
        <p:grpSp>
          <p:nvGrpSpPr>
            <p:cNvPr id="25" name="Group 24"/>
            <p:cNvGrpSpPr/>
            <p:nvPr/>
          </p:nvGrpSpPr>
          <p:grpSpPr>
            <a:xfrm>
              <a:off x="3263109" y="4490705"/>
              <a:ext cx="2845352" cy="2408630"/>
              <a:chOff x="2804822" y="3892335"/>
              <a:chExt cx="2845352" cy="240863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613686" y="4740005"/>
                <a:ext cx="1193369" cy="1193369"/>
                <a:chOff x="1986367" y="5367350"/>
                <a:chExt cx="1193369" cy="1193369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986367" y="5367350"/>
                  <a:ext cx="1193369" cy="119336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512016" y="5892999"/>
                  <a:ext cx="142069" cy="1420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208525" y="5352330"/>
                <a:ext cx="0" cy="41883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197463" y="5336144"/>
                <a:ext cx="927508" cy="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280470" y="4734336"/>
                <a:ext cx="927508" cy="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203370" y="4311252"/>
                <a:ext cx="0" cy="41883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953581" y="5902971"/>
                    <a:ext cx="551497" cy="3979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81" y="5902971"/>
                    <a:ext cx="551497" cy="3979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078864" y="5097495"/>
                    <a:ext cx="571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8864" y="5097495"/>
                    <a:ext cx="57131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04822" y="4489958"/>
                    <a:ext cx="563295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822" y="4489958"/>
                    <a:ext cx="563295" cy="3725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926330" y="3892335"/>
                    <a:ext cx="5632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6330" y="3892335"/>
                    <a:ext cx="56329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Arc 82"/>
            <p:cNvSpPr/>
            <p:nvPr/>
          </p:nvSpPr>
          <p:spPr>
            <a:xfrm rot="14001115">
              <a:off x="4224880" y="5647367"/>
              <a:ext cx="910258" cy="789120"/>
            </a:xfrm>
            <a:prstGeom prst="arc">
              <a:avLst>
                <a:gd name="adj1" fmla="val 17744250"/>
                <a:gd name="adj2" fmla="val 481182"/>
              </a:avLst>
            </a:prstGeom>
            <a:ln w="25400">
              <a:solidFill>
                <a:srgbClr val="0070C0"/>
              </a:solidFill>
              <a:headEnd type="stealth" w="lg" len="lg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361988" y="5417190"/>
                  <a:ext cx="56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88" y="5417190"/>
                  <a:ext cx="56855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5905854" y="2265797"/>
            <a:ext cx="2851578" cy="3030564"/>
            <a:chOff x="5677193" y="2297890"/>
            <a:chExt cx="2851578" cy="3030564"/>
          </a:xfrm>
        </p:grpSpPr>
        <p:grpSp>
          <p:nvGrpSpPr>
            <p:cNvPr id="27" name="Group 26"/>
            <p:cNvGrpSpPr/>
            <p:nvPr/>
          </p:nvGrpSpPr>
          <p:grpSpPr>
            <a:xfrm>
              <a:off x="5677193" y="2297890"/>
              <a:ext cx="2851578" cy="3030564"/>
              <a:chOff x="5390501" y="2104731"/>
              <a:chExt cx="2851578" cy="303056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876398" y="2474063"/>
                <a:ext cx="1891466" cy="2291900"/>
                <a:chOff x="4518555" y="2567390"/>
                <a:chExt cx="1891466" cy="22919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699855" y="2986243"/>
                  <a:ext cx="1456840" cy="1456840"/>
                  <a:chOff x="3655017" y="3483091"/>
                  <a:chExt cx="1456840" cy="1456840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3655017" y="3483091"/>
                    <a:ext cx="1456840" cy="14568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312402" y="4140476"/>
                    <a:ext cx="142069" cy="142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5421818" y="4459924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5421818" y="4440458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5482513" y="2986441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482513" y="2567390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18555" y="3720617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5447753" y="3722500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522258" y="4765963"/>
                    <a:ext cx="563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258" y="4765963"/>
                    <a:ext cx="563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678784" y="4152957"/>
                    <a:ext cx="563295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784" y="4152957"/>
                    <a:ext cx="563295" cy="37253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678784" y="2682917"/>
                    <a:ext cx="553421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784" y="2682917"/>
                    <a:ext cx="553421" cy="37253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522258" y="2104731"/>
                    <a:ext cx="5534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258" y="2104731"/>
                    <a:ext cx="553421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390501" y="3365635"/>
                    <a:ext cx="5665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01" y="3365635"/>
                    <a:ext cx="566501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737609" y="3818902"/>
                    <a:ext cx="566501" cy="4047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09" y="3818902"/>
                    <a:ext cx="566501" cy="40479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Arc 85"/>
            <p:cNvSpPr/>
            <p:nvPr/>
          </p:nvSpPr>
          <p:spPr>
            <a:xfrm rot="14001115">
              <a:off x="6578310" y="3389804"/>
              <a:ext cx="1353065" cy="1172998"/>
            </a:xfrm>
            <a:prstGeom prst="arc">
              <a:avLst>
                <a:gd name="adj1" fmla="val 17744250"/>
                <a:gd name="adj2" fmla="val 20839082"/>
              </a:avLst>
            </a:prstGeom>
            <a:ln w="25400">
              <a:solidFill>
                <a:srgbClr val="0070C0"/>
              </a:solidFill>
              <a:headEnd type="stealth" w="lg" len="lg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666309" y="3251306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309" y="3251306"/>
                  <a:ext cx="370614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9080613" y="1084695"/>
            <a:ext cx="2921366" cy="2494433"/>
            <a:chOff x="9080613" y="1084695"/>
            <a:chExt cx="2921366" cy="2494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281731" y="1084695"/>
                  <a:ext cx="530658" cy="397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731" y="1084695"/>
                  <a:ext cx="530658" cy="3979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9591576" y="1118715"/>
              <a:ext cx="1906203" cy="2094688"/>
              <a:chOff x="9591576" y="1118715"/>
              <a:chExt cx="1906203" cy="209468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591576" y="1118715"/>
                <a:ext cx="1906203" cy="2094688"/>
                <a:chOff x="6786069" y="1545719"/>
                <a:chExt cx="1906203" cy="2094688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922568" y="1545719"/>
                  <a:ext cx="1673817" cy="1673817"/>
                  <a:chOff x="5530311" y="1609344"/>
                  <a:chExt cx="1673817" cy="1673817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5530311" y="1609344"/>
                    <a:ext cx="1673817" cy="16738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296184" y="2375218"/>
                    <a:ext cx="142069" cy="142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786069" y="3251620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7713577" y="3221575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764764" y="1948574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7764764" y="2381268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Arc 87"/>
              <p:cNvSpPr/>
              <p:nvPr/>
            </p:nvSpPr>
            <p:spPr>
              <a:xfrm rot="7598885" flipV="1">
                <a:off x="9948471" y="1258634"/>
                <a:ext cx="1353065" cy="1172998"/>
              </a:xfrm>
              <a:prstGeom prst="arc">
                <a:avLst>
                  <a:gd name="adj1" fmla="val 17744250"/>
                  <a:gd name="adj2" fmla="val 481182"/>
                </a:avLst>
              </a:prstGeom>
              <a:ln w="25400">
                <a:solidFill>
                  <a:srgbClr val="0070C0"/>
                </a:solidFill>
                <a:headEnd type="stealth" w="lg" len="lg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080613" y="1685592"/>
              <a:ext cx="2921366" cy="1893536"/>
              <a:chOff x="9080613" y="1685592"/>
              <a:chExt cx="2921366" cy="18935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080613" y="2626349"/>
                    <a:ext cx="563296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0613" y="2626349"/>
                    <a:ext cx="563296" cy="3725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0264694" y="3209796"/>
                    <a:ext cx="5632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4694" y="3209796"/>
                    <a:ext cx="56329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1451508" y="1685592"/>
                    <a:ext cx="5504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508" y="1685592"/>
                    <a:ext cx="550471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0243836" y="2265797"/>
                    <a:ext cx="5477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3836" y="2265797"/>
                    <a:ext cx="547714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413289" y="1601256"/>
            <a:ext cx="3328395" cy="4343792"/>
            <a:chOff x="413289" y="1601256"/>
            <a:chExt cx="3328395" cy="4343792"/>
          </a:xfrm>
        </p:grpSpPr>
        <p:grpSp>
          <p:nvGrpSpPr>
            <p:cNvPr id="15" name="Group 14"/>
            <p:cNvGrpSpPr/>
            <p:nvPr/>
          </p:nvGrpSpPr>
          <p:grpSpPr>
            <a:xfrm>
              <a:off x="777498" y="4747415"/>
              <a:ext cx="1193369" cy="1193369"/>
              <a:chOff x="1986367" y="5367350"/>
              <a:chExt cx="1193369" cy="119336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986367" y="5367350"/>
                <a:ext cx="1193369" cy="11933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12016" y="5892999"/>
                <a:ext cx="142069" cy="1420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537271" y="3290571"/>
              <a:ext cx="16738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7271" y="4747413"/>
              <a:ext cx="16738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13289" y="1601256"/>
              <a:ext cx="3328395" cy="4343792"/>
              <a:chOff x="413289" y="1616754"/>
              <a:chExt cx="3328395" cy="434379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45761" y="3290573"/>
                <a:ext cx="1456840" cy="1456840"/>
                <a:chOff x="3655017" y="3483091"/>
                <a:chExt cx="1456840" cy="145684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655017" y="3483091"/>
                  <a:ext cx="1456840" cy="1456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312402" y="4140476"/>
                  <a:ext cx="142069" cy="1420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7271" y="1616754"/>
                <a:ext cx="1673817" cy="1673817"/>
                <a:chOff x="5530311" y="1609344"/>
                <a:chExt cx="1673817" cy="1673817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5530311" y="1609344"/>
                  <a:ext cx="1673817" cy="16738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296184" y="2375218"/>
                  <a:ext cx="142069" cy="1420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Arc 18"/>
              <p:cNvSpPr/>
              <p:nvPr/>
            </p:nvSpPr>
            <p:spPr>
              <a:xfrm>
                <a:off x="848015" y="4949538"/>
                <a:ext cx="910258" cy="789120"/>
              </a:xfrm>
              <a:prstGeom prst="arc">
                <a:avLst>
                  <a:gd name="adj1" fmla="val 17744250"/>
                  <a:gd name="adj2" fmla="val 1093637"/>
                </a:avLst>
              </a:prstGeom>
              <a:ln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1131377" y="1988068"/>
                <a:ext cx="698196" cy="786130"/>
              </a:xfrm>
              <a:prstGeom prst="arc">
                <a:avLst>
                  <a:gd name="adj1" fmla="val 16123214"/>
                  <a:gd name="adj2" fmla="val 21234992"/>
                </a:avLst>
              </a:prstGeom>
              <a:ln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939068" y="3704575"/>
                <a:ext cx="698196" cy="786130"/>
              </a:xfrm>
              <a:prstGeom prst="arc">
                <a:avLst>
                  <a:gd name="adj1" fmla="val 16123214"/>
                  <a:gd name="adj2" fmla="val 21234992"/>
                </a:avLst>
              </a:prstGeom>
              <a:ln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13289" y="4277533"/>
                <a:ext cx="1911459" cy="946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13289" y="2817438"/>
                <a:ext cx="1911459" cy="946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36639" y="270652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Gear 4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80602" y="42174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Gear 3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17612" y="551119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Gear 2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20014925">
                <a:off x="2204084" y="2227864"/>
                <a:ext cx="15376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Line of action of </a:t>
                </a:r>
              </a:p>
              <a:p>
                <a:pPr algn="ctr"/>
                <a:r>
                  <a:rPr lang="en-US" sz="15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Gear 3 &amp; Gear 4</a:t>
                </a:r>
              </a:p>
              <a:p>
                <a:pPr algn="ctr"/>
                <a:endParaRPr lang="en-US" sz="15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498712">
                <a:off x="2058937" y="5175716"/>
                <a:ext cx="15376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Line of action of </a:t>
                </a:r>
              </a:p>
              <a:p>
                <a:pPr algn="ctr"/>
                <a:r>
                  <a:rPr lang="en-US" sz="15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Gear 2 &amp; Gear 3</a:t>
                </a:r>
              </a:p>
              <a:p>
                <a:pPr algn="ctr"/>
                <a:endParaRPr lang="en-US" sz="15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7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SPUR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Forces &amp; Torque on GEAR 2</a:t>
            </a:r>
            <a:endParaRPr 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80364" y="149493"/>
            <a:ext cx="1810449" cy="1506921"/>
            <a:chOff x="10139860" y="916966"/>
            <a:chExt cx="1810449" cy="150692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0395283" y="2423887"/>
              <a:ext cx="141170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395283" y="1267326"/>
              <a:ext cx="0" cy="115656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9464" y="2052236"/>
              <a:ext cx="51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X, 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39860" y="916966"/>
              <a:ext cx="508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, 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44022" y="1653359"/>
            <a:ext cx="2845352" cy="2408630"/>
            <a:chOff x="3263109" y="4490705"/>
            <a:chExt cx="2845352" cy="2408630"/>
          </a:xfrm>
        </p:grpSpPr>
        <p:grpSp>
          <p:nvGrpSpPr>
            <p:cNvPr id="25" name="Group 24"/>
            <p:cNvGrpSpPr/>
            <p:nvPr/>
          </p:nvGrpSpPr>
          <p:grpSpPr>
            <a:xfrm>
              <a:off x="3263109" y="4490705"/>
              <a:ext cx="2845352" cy="2408630"/>
              <a:chOff x="2804822" y="3892335"/>
              <a:chExt cx="2845352" cy="240863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613686" y="4740005"/>
                <a:ext cx="1193369" cy="1193369"/>
                <a:chOff x="1986367" y="5367350"/>
                <a:chExt cx="1193369" cy="1193369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986367" y="5367350"/>
                  <a:ext cx="1193369" cy="119336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512016" y="5892999"/>
                  <a:ext cx="142069" cy="1420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208525" y="5352330"/>
                <a:ext cx="0" cy="41883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197463" y="5336144"/>
                <a:ext cx="927508" cy="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280470" y="4734336"/>
                <a:ext cx="927508" cy="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203370" y="4311252"/>
                <a:ext cx="0" cy="41883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953581" y="5902971"/>
                    <a:ext cx="551497" cy="3979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81" y="5902971"/>
                    <a:ext cx="551497" cy="3979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078864" y="5097495"/>
                    <a:ext cx="571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8864" y="5097495"/>
                    <a:ext cx="57131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04822" y="4489958"/>
                    <a:ext cx="563295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822" y="4489958"/>
                    <a:ext cx="563295" cy="3725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926330" y="3892335"/>
                    <a:ext cx="5632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6330" y="3892335"/>
                    <a:ext cx="56329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Arc 82"/>
            <p:cNvSpPr/>
            <p:nvPr/>
          </p:nvSpPr>
          <p:spPr>
            <a:xfrm rot="14001115">
              <a:off x="4224880" y="5647367"/>
              <a:ext cx="910258" cy="789120"/>
            </a:xfrm>
            <a:prstGeom prst="arc">
              <a:avLst>
                <a:gd name="adj1" fmla="val 17744250"/>
                <a:gd name="adj2" fmla="val 481182"/>
              </a:avLst>
            </a:prstGeom>
            <a:ln w="25400">
              <a:solidFill>
                <a:srgbClr val="0070C0"/>
              </a:solidFill>
              <a:headEnd type="stealth" w="lg" len="lg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361988" y="5417190"/>
                  <a:ext cx="56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88" y="5417190"/>
                  <a:ext cx="56855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0" y="1653359"/>
                <a:ext cx="4697862" cy="4754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Guiding Equations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3359"/>
                <a:ext cx="4697862" cy="4754378"/>
              </a:xfrm>
              <a:prstGeom prst="rect">
                <a:avLst/>
              </a:prstGeom>
              <a:blipFill rotWithShape="0">
                <a:blip r:embed="rId13"/>
                <a:stretch>
                  <a:fillRect l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744275" y="1653359"/>
                <a:ext cx="4447725" cy="1956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What is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𝟑𝟐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?</a:t>
                </a:r>
                <a:endParaRPr lang="en-US" sz="2000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(tangential component) is the only force responsible for power transmission.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So,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16.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852 kN</a:t>
                </a: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75" y="1653359"/>
                <a:ext cx="4447725" cy="1956433"/>
              </a:xfrm>
              <a:prstGeom prst="rect">
                <a:avLst/>
              </a:prstGeom>
              <a:blipFill rotWithShape="0">
                <a:blip r:embed="rId14"/>
                <a:stretch>
                  <a:fillRect l="-1370" t="-1558" r="-1370" b="-4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744275" y="4081179"/>
                <a:ext cx="4447725" cy="2843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Solving;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16.852 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kN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⟵</m:t>
                      </m:r>
                    </m:oMath>
                  </m:oMathPara>
                </a14:m>
                <a:endParaRPr lang="en-US" sz="20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716.210 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↺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75" y="4081179"/>
                <a:ext cx="4447725" cy="2843920"/>
              </a:xfrm>
              <a:prstGeom prst="rect">
                <a:avLst/>
              </a:prstGeom>
              <a:blipFill rotWithShape="0">
                <a:blip r:embed="rId15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9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94" grpId="0" build="p"/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SPUR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Forces &amp; Torque on GEAR 2</a:t>
            </a:r>
            <a:endParaRPr 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80364" y="149493"/>
            <a:ext cx="1810449" cy="1506921"/>
            <a:chOff x="10139860" y="916966"/>
            <a:chExt cx="1810449" cy="150692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0395283" y="2423887"/>
              <a:ext cx="141170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395283" y="1267326"/>
              <a:ext cx="0" cy="115656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9464" y="2052236"/>
              <a:ext cx="51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X, 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39860" y="916966"/>
              <a:ext cx="508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, r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-1" y="1653359"/>
                <a:ext cx="4973139" cy="4754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Guiding Equations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653359"/>
                <a:ext cx="4973139" cy="4754378"/>
              </a:xfrm>
              <a:prstGeom prst="rect">
                <a:avLst/>
              </a:prstGeom>
              <a:blipFill rotWithShape="0">
                <a:blip r:embed="rId4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744275" y="1653359"/>
                <a:ext cx="4447725" cy="2329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16.852 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⟵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75" y="1653359"/>
                <a:ext cx="4447725" cy="2329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743552" y="3235916"/>
                <a:ext cx="4447725" cy="288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Solving;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16.852 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kN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⟵</m:t>
                      </m:r>
                    </m:oMath>
                  </m:oMathPara>
                </a14:m>
                <a:endParaRPr lang="en-US" sz="20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=2×16.852=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33.704 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⟶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52" y="3235916"/>
                <a:ext cx="4447725" cy="2889124"/>
              </a:xfrm>
              <a:prstGeom prst="rect">
                <a:avLst/>
              </a:prstGeom>
              <a:blipFill rotWithShape="0"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4670211" y="1648277"/>
            <a:ext cx="2851578" cy="3030564"/>
            <a:chOff x="5677193" y="2297890"/>
            <a:chExt cx="2851578" cy="3030564"/>
          </a:xfrm>
        </p:grpSpPr>
        <p:grpSp>
          <p:nvGrpSpPr>
            <p:cNvPr id="28" name="Group 27"/>
            <p:cNvGrpSpPr/>
            <p:nvPr/>
          </p:nvGrpSpPr>
          <p:grpSpPr>
            <a:xfrm>
              <a:off x="5677193" y="2297890"/>
              <a:ext cx="2851578" cy="3030564"/>
              <a:chOff x="5390501" y="2104731"/>
              <a:chExt cx="2851578" cy="303056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876398" y="2474063"/>
                <a:ext cx="1891466" cy="2291900"/>
                <a:chOff x="4518555" y="2567390"/>
                <a:chExt cx="1891466" cy="22919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699855" y="2986243"/>
                  <a:ext cx="1456840" cy="1456840"/>
                  <a:chOff x="3655017" y="3483091"/>
                  <a:chExt cx="1456840" cy="1456840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3655017" y="3483091"/>
                    <a:ext cx="1456840" cy="14568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4312402" y="4140476"/>
                    <a:ext cx="142069" cy="142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5421818" y="4459924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5421818" y="4440458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5482513" y="2986441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482513" y="2567390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18555" y="3720617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5447753" y="3722500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522258" y="4765963"/>
                    <a:ext cx="563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258" y="4765963"/>
                    <a:ext cx="563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678784" y="4152957"/>
                    <a:ext cx="563295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784" y="4152957"/>
                    <a:ext cx="563295" cy="37253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678784" y="2682917"/>
                    <a:ext cx="553421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784" y="2682917"/>
                    <a:ext cx="553421" cy="37253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522258" y="2104731"/>
                    <a:ext cx="5534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258" y="2104731"/>
                    <a:ext cx="553421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90501" y="3365635"/>
                    <a:ext cx="5665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01" y="3365635"/>
                    <a:ext cx="566501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7609" y="3818902"/>
                    <a:ext cx="566501" cy="4047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09" y="3818902"/>
                    <a:ext cx="566501" cy="40479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Arc 28"/>
            <p:cNvSpPr/>
            <p:nvPr/>
          </p:nvSpPr>
          <p:spPr>
            <a:xfrm rot="14001115">
              <a:off x="6578310" y="3389804"/>
              <a:ext cx="1353065" cy="1172998"/>
            </a:xfrm>
            <a:prstGeom prst="arc">
              <a:avLst>
                <a:gd name="adj1" fmla="val 17744250"/>
                <a:gd name="adj2" fmla="val 20839082"/>
              </a:avLst>
            </a:prstGeom>
            <a:ln w="25400">
              <a:solidFill>
                <a:srgbClr val="0070C0"/>
              </a:solidFill>
              <a:headEnd type="stealth" w="lg" len="lg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666309" y="3251306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309" y="3251306"/>
                  <a:ext cx="370614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92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94" grpId="0" build="p"/>
      <p:bldP spid="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smtClean="0"/>
              <a:t>Force Analysis of SPUR GEAR Solution CONTD…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Forces &amp; Torque on GEAR 3</a:t>
            </a:r>
            <a:endParaRPr 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80364" y="149493"/>
            <a:ext cx="1810449" cy="1506921"/>
            <a:chOff x="10139860" y="916966"/>
            <a:chExt cx="1810449" cy="150692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0395283" y="2423887"/>
              <a:ext cx="141170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395283" y="1267326"/>
              <a:ext cx="0" cy="115656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9464" y="2052236"/>
              <a:ext cx="51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X, 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39860" y="916966"/>
              <a:ext cx="508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, r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-1" y="1653359"/>
                <a:ext cx="4973139" cy="4754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Guiding Equations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653359"/>
                <a:ext cx="4973139" cy="4754378"/>
              </a:xfrm>
              <a:prstGeom prst="rect">
                <a:avLst/>
              </a:prstGeom>
              <a:blipFill rotWithShape="0">
                <a:blip r:embed="rId4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744275" y="1653359"/>
                <a:ext cx="4447725" cy="2329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16.852 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75" y="1653359"/>
                <a:ext cx="4447725" cy="2329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743552" y="3235916"/>
                <a:ext cx="4447725" cy="2380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On Solving;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16.852 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kN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⟵</m:t>
                      </m:r>
                    </m:oMath>
                  </m:oMathPara>
                </a14:m>
                <a:endParaRPr lang="en-US" sz="20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6.134 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↓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2148.63 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↻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52" y="3235916"/>
                <a:ext cx="4447725" cy="2380139"/>
              </a:xfrm>
              <a:prstGeom prst="rect">
                <a:avLst/>
              </a:prstGeom>
              <a:blipFill rotWithShape="0"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635317" y="2017609"/>
            <a:ext cx="2921366" cy="2494433"/>
            <a:chOff x="9080613" y="1084695"/>
            <a:chExt cx="2921366" cy="2494433"/>
          </a:xfrm>
        </p:grpSpPr>
        <p:grpSp>
          <p:nvGrpSpPr>
            <p:cNvPr id="35" name="Group 34"/>
            <p:cNvGrpSpPr/>
            <p:nvPr/>
          </p:nvGrpSpPr>
          <p:grpSpPr>
            <a:xfrm>
              <a:off x="9080613" y="1084695"/>
              <a:ext cx="2921366" cy="2494433"/>
              <a:chOff x="9080613" y="1084695"/>
              <a:chExt cx="2921366" cy="24944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9591576" y="1118715"/>
                <a:ext cx="1906203" cy="2094688"/>
                <a:chOff x="6786069" y="1545719"/>
                <a:chExt cx="1906203" cy="20946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922568" y="1545719"/>
                  <a:ext cx="1673817" cy="1673817"/>
                  <a:chOff x="5530311" y="1609344"/>
                  <a:chExt cx="1673817" cy="1673817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5530311" y="1609344"/>
                    <a:ext cx="1673817" cy="16738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6296184" y="2375218"/>
                    <a:ext cx="142069" cy="142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786069" y="3251620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7713577" y="3221575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7764764" y="1948574"/>
                  <a:ext cx="0" cy="418832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764764" y="2381268"/>
                  <a:ext cx="927508" cy="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9080613" y="2626349"/>
                    <a:ext cx="563296" cy="372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0613" y="2626349"/>
                    <a:ext cx="563296" cy="37253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0264694" y="3209796"/>
                    <a:ext cx="5632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4694" y="3209796"/>
                    <a:ext cx="56329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0281731" y="1084695"/>
                    <a:ext cx="530658" cy="3979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1731" y="1084695"/>
                    <a:ext cx="530658" cy="39799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1451508" y="1685592"/>
                    <a:ext cx="5504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508" y="1685592"/>
                    <a:ext cx="550471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7598885" flipV="1">
                <a:off x="9948471" y="1258634"/>
                <a:ext cx="1353065" cy="1172998"/>
              </a:xfrm>
              <a:prstGeom prst="arc">
                <a:avLst>
                  <a:gd name="adj1" fmla="val 17744250"/>
                  <a:gd name="adj2" fmla="val 481182"/>
                </a:avLst>
              </a:prstGeom>
              <a:ln w="25400">
                <a:solidFill>
                  <a:srgbClr val="0070C0"/>
                </a:solidFill>
                <a:headEnd type="stealth" w="lg" len="lg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3836" y="2265797"/>
                  <a:ext cx="547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836" y="2265797"/>
                  <a:ext cx="54771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6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94" grpId="0" build="p"/>
      <p:bldP spid="9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3401</TotalTime>
  <Words>1145</Words>
  <Application>Microsoft Office PowerPoint</Application>
  <PresentationFormat>Widescreen</PresentationFormat>
  <Paragraphs>448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Force Analysis of Gear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CHAPTER-5 DESIGN OF SHAFTS</dc:title>
  <dc:creator>Nipesh Regmi</dc:creator>
  <cp:lastModifiedBy>Nipesh Regmi</cp:lastModifiedBy>
  <cp:revision>371</cp:revision>
  <dcterms:created xsi:type="dcterms:W3CDTF">2016-05-16T06:38:19Z</dcterms:created>
  <dcterms:modified xsi:type="dcterms:W3CDTF">2016-08-21T03:46:41Z</dcterms:modified>
</cp:coreProperties>
</file>