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98BD8-31E5-4A27-8ED2-EF4D7DA44077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95CF1-7029-48F1-BEF6-4060BF28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DD66-AA0D-4162-9735-6B231BFC7402}" type="datetime1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F61C-D2EC-4F03-B689-7409237A1431}" type="datetime1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2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72EE-D1E7-4D6E-A513-6952A80EF42F}" type="datetime1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5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C7A7-BCDF-4AC5-961F-30FF0015E199}" type="datetime1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3D7F97D-E9AC-44C4-BC52-565E044D0CF9}" type="datetime1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1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5CAC-2D64-42FC-8066-516D99D1A3DD}" type="datetime1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A64F-8A9D-41C8-8CCC-960AAEDD67F8}" type="datetime1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4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016B-FFD8-4736-B6D2-E4EE5E003168}" type="datetime1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7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89A9-A52B-400A-A3F5-FE3F506BEFDC}" type="datetime1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1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E475-3DFB-4565-96D9-7D5102151254}" type="datetime1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9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62D-63F5-47AF-8CB5-FFD9E288D117}" type="datetime1">
              <a:rPr lang="en-US" smtClean="0"/>
              <a:t>6/7/2016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FB14C9B-6411-4999-B52A-5C016A67588E}" type="datetime1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37.png"/><Relationship Id="rId4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4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microsoft.com/office/2007/relationships/hdphoto" Target="../media/hdphoto5.wdp"/><Relationship Id="rId7" Type="http://schemas.openxmlformats.org/officeDocument/2006/relationships/image" Target="../media/image5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slide" Target="slide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6400" dirty="0" smtClean="0"/>
              <a:t>CHAPTER-7</a:t>
            </a:r>
            <a:r>
              <a:rPr lang="en-US" sz="6400" dirty="0"/>
              <a:t/>
            </a:r>
            <a:br>
              <a:rPr lang="en-US" sz="6400" dirty="0"/>
            </a:br>
            <a:r>
              <a:rPr lang="en-US" sz="6400" dirty="0" smtClean="0"/>
              <a:t>Lubrication &amp; Journal Bearings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3715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Tribhuwan </a:t>
            </a:r>
            <a:r>
              <a:rPr lang="en-US" dirty="0"/>
              <a:t>U</a:t>
            </a:r>
            <a:r>
              <a:rPr lang="en-US" dirty="0" smtClean="0"/>
              <a:t>niversity</a:t>
            </a:r>
          </a:p>
          <a:p>
            <a:pPr algn="ctr"/>
            <a:r>
              <a:rPr lang="en-US" dirty="0" smtClean="0"/>
              <a:t>Institute of Engineering</a:t>
            </a:r>
          </a:p>
          <a:p>
            <a:pPr algn="ctr"/>
            <a:r>
              <a:rPr lang="en-US" dirty="0" smtClean="0"/>
              <a:t>Pulchowk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Journal bearing SOLUTION (CONTD…)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sz="22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d)	Power lost in the friction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𝒍𝒐𝒔𝒔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b="1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  <a:blipFill rotWithShape="0">
                <a:blip r:embed="rId3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2823148"/>
            <a:ext cx="48820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B050"/>
                </a:solidFill>
                <a:latin typeface="Cambria" panose="02040503050406030204" pitchFamily="18" charset="0"/>
              </a:rPr>
              <a:t>(From Design Data Handbook)</a:t>
            </a:r>
          </a:p>
          <a:p>
            <a:pPr marL="342900" indent="-342900" algn="ctr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Refer to Equation 3- 3</a:t>
            </a:r>
          </a:p>
          <a:p>
            <a:pPr marL="342900" indent="-342900" algn="ctr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Refer to Equation 3- 4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39429" y="2356394"/>
                <a:ext cx="5152572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Friction Torque on the journal, </a:t>
                </a:r>
                <a:r>
                  <a:rPr lang="en-US" sz="2000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T</a:t>
                </a:r>
                <a:endParaRPr lang="en-US" sz="2000" b="0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𝑓𝑊𝑟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=0.0065×1200×0.0125=0.0975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Nm</a:t>
                </a:r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429" y="2356394"/>
                <a:ext cx="5152572" cy="1708160"/>
              </a:xfrm>
              <a:prstGeom prst="rect">
                <a:avLst/>
              </a:prstGeom>
              <a:blipFill rotWithShape="0">
                <a:blip r:embed="rId4"/>
                <a:stretch>
                  <a:fillRect l="-1302" r="-118"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39429" y="4314589"/>
                <a:ext cx="5152572" cy="1902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Power loss,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</m:oMath>
                </a14:m>
                <a:endParaRPr lang="en-US" sz="2000" b="0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𝑁𝑇</m:t>
                      </m:r>
                    </m:oMath>
                  </m:oMathPara>
                </a14:m>
                <a:endParaRPr lang="en-US" sz="2000" b="0" i="1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1100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×0.0975=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11.23 W</a:t>
                </a:r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429" y="4314589"/>
                <a:ext cx="5152572" cy="1902252"/>
              </a:xfrm>
              <a:prstGeom prst="rect">
                <a:avLst/>
              </a:prstGeom>
              <a:blipFill rotWithShape="0">
                <a:blip r:embed="rId5"/>
                <a:stretch>
                  <a:fillRect l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4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Journal bearing SOLUTION (CONTD…)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sz="22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e)	Lubricant flow requirement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b="1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  <a:blipFill rotWithShape="0">
                <a:blip r:embed="rId3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008913" y="2356394"/>
                <a:ext cx="6183087" cy="2519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Lubricant Flow requirement</a:t>
                </a:r>
                <a:endParaRPr lang="en-US" sz="2000" b="0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𝑟𝑐𝑁𝑙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5.1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=5.1×12.5×0.015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1100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12.5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219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mm</m:t>
                          </m:r>
                        </m:e>
                        <m:sup>
                          <m: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913" y="2356394"/>
                <a:ext cx="6183087" cy="2519729"/>
              </a:xfrm>
              <a:prstGeom prst="rect">
                <a:avLst/>
              </a:prstGeom>
              <a:blipFill rotWithShape="0">
                <a:blip r:embed="rId4"/>
                <a:stretch>
                  <a:fillRect l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2710337"/>
            <a:ext cx="404948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- Not available (To be added)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 (From Design Data Handbook)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- Refer to </a:t>
            </a: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  <a:hlinkClick r:id="rId5" action="ppaction://hlinksldjump"/>
              </a:rPr>
              <a:t>Figure 12-19</a:t>
            </a:r>
            <a:endParaRPr lang="en-US" sz="2000" dirty="0" smtClean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 (From Shigley’s book)</a:t>
            </a:r>
            <a:endParaRPr lang="en-US" sz="2000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8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1117" y="1"/>
            <a:ext cx="9370005" cy="68445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05" y="1"/>
            <a:ext cx="2127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Flow variable (FV)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0" y="1729764"/>
                <a:ext cx="2451691" cy="1403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We have,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0.5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=0.18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9764"/>
                <a:ext cx="2451691" cy="1403076"/>
              </a:xfrm>
              <a:prstGeom prst="rect">
                <a:avLst/>
              </a:prstGeom>
              <a:blipFill rotWithShape="0">
                <a:blip r:embed="rId4"/>
                <a:stretch>
                  <a:fillRect l="-1990" t="-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 rot="-9600000">
            <a:off x="7579103" y="831600"/>
            <a:ext cx="631612" cy="21171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787973" y="1436914"/>
            <a:ext cx="0" cy="478782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92800" y="1436914"/>
            <a:ext cx="2895174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6263" y="103855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5.1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0" y="3442911"/>
                <a:ext cx="2451691" cy="1397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From Chart,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𝑟𝑐𝑁𝑙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5.1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42911"/>
                <a:ext cx="2451691" cy="1397627"/>
              </a:xfrm>
              <a:prstGeom prst="rect">
                <a:avLst/>
              </a:prstGeom>
              <a:blipFill rotWithShape="0">
                <a:blip r:embed="rId5"/>
                <a:stretch>
                  <a:fillRect l="-1990" t="-3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hlinkClick r:id="rId6" action="ppaction://hlinksldjump"/>
          </p:cNvPr>
          <p:cNvSpPr/>
          <p:nvPr/>
        </p:nvSpPr>
        <p:spPr>
          <a:xfrm>
            <a:off x="14513" y="6400800"/>
            <a:ext cx="1037129" cy="460946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BACK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741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Journal bearing SOLUTION (CONTD…)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sz="2200" b="1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)	Side Leakage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b="1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  <a:blipFill rotWithShape="0">
                <a:blip r:embed="rId3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968343" y="2356394"/>
                <a:ext cx="4223658" cy="218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0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Side Leakage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219=</m:t>
                      </m:r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177.39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mm</m:t>
                          </m:r>
                        </m:e>
                        <m:sup>
                          <m: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343" y="2356394"/>
                <a:ext cx="4223658" cy="2182521"/>
              </a:xfrm>
              <a:prstGeom prst="rect">
                <a:avLst/>
              </a:prstGeom>
              <a:blipFill rotWithShape="0">
                <a:blip r:embed="rId4"/>
                <a:stretch>
                  <a:fillRect l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2710337"/>
            <a:ext cx="404948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- Not available (To be added)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 (From Design Data Handbook)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- Refer to </a:t>
            </a: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  <a:hlinkClick r:id="rId5" action="ppaction://hlinksldjump"/>
              </a:rPr>
              <a:t>Figure 12-20</a:t>
            </a:r>
            <a:endParaRPr lang="en-US" sz="2000" dirty="0" smtClean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 (From Shigley’s book)</a:t>
            </a:r>
            <a:endParaRPr lang="en-US" sz="2000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7201" y="703964"/>
            <a:ext cx="10464800" cy="61540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05" y="1"/>
            <a:ext cx="2170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Side Leakage Flow 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1729764"/>
                <a:ext cx="2451691" cy="1403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We have,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0.5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=0.182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9764"/>
                <a:ext cx="2451691" cy="1403076"/>
              </a:xfrm>
              <a:prstGeom prst="rect">
                <a:avLst/>
              </a:prstGeom>
              <a:blipFill rotWithShape="0">
                <a:blip r:embed="rId4"/>
                <a:stretch>
                  <a:fillRect l="-1990" t="-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 rot="13345446">
            <a:off x="8748142" y="2181355"/>
            <a:ext cx="631612" cy="21171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468659" y="2019717"/>
            <a:ext cx="0" cy="390843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55771" y="2019717"/>
            <a:ext cx="3112888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04732" y="1679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0.81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0" y="3442911"/>
                <a:ext cx="2451691" cy="1438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From Chart,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0.81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42911"/>
                <a:ext cx="2451691" cy="1438792"/>
              </a:xfrm>
              <a:prstGeom prst="rect">
                <a:avLst/>
              </a:prstGeom>
              <a:blipFill rotWithShape="0">
                <a:blip r:embed="rId5"/>
                <a:stretch>
                  <a:fillRect l="-1990" t="-2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hlinkClick r:id="rId6" action="ppaction://hlinksldjump"/>
          </p:cNvPr>
          <p:cNvSpPr/>
          <p:nvPr/>
        </p:nvSpPr>
        <p:spPr>
          <a:xfrm>
            <a:off x="14513" y="6373906"/>
            <a:ext cx="1097641" cy="4878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BACK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849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Journal bearing SOLUTION (CONTD…)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sz="22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g)	Position of </a:t>
                </a:r>
                <a:r>
                  <a:rPr lang="en-US" sz="2200" b="1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2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inimum </a:t>
                </a:r>
                <a:r>
                  <a:rPr lang="en-US" sz="2200" b="1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ilm thickness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𝝓</m:t>
                    </m:r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b="1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  <a:blipFill rotWithShape="0">
                <a:blip r:embed="rId3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68343" y="2356394"/>
                <a:ext cx="422365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Position of minimum film thickness</a:t>
                </a:r>
                <a:endParaRPr lang="en-US" sz="2000" b="0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40°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343" y="2356394"/>
                <a:ext cx="4223658" cy="1169551"/>
              </a:xfrm>
              <a:prstGeom prst="rect">
                <a:avLst/>
              </a:prstGeom>
              <a:blipFill rotWithShape="0">
                <a:blip r:embed="rId4"/>
                <a:stretch>
                  <a:fillRect l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2710337"/>
            <a:ext cx="404948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- Refer to Figure 3-2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 (From Design Data Handbook)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- Refer to </a:t>
            </a: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  <a:hlinkClick r:id="rId5" action="ppaction://hlinksldjump"/>
              </a:rPr>
              <a:t>Figure 12-17</a:t>
            </a:r>
            <a:endParaRPr lang="en-US" sz="2000" dirty="0" smtClean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 (From Shigley’s book)</a:t>
            </a:r>
            <a:endParaRPr lang="en-US" sz="2000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2628" y="1480463"/>
            <a:ext cx="11248018" cy="53847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05" y="1"/>
            <a:ext cx="3942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Position of minimum film thickness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271658" y="257579"/>
                <a:ext cx="3336114" cy="1049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We have,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0.5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&amp;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=0.18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658" y="257579"/>
                <a:ext cx="3336114" cy="1049133"/>
              </a:xfrm>
              <a:prstGeom prst="rect">
                <a:avLst/>
              </a:prstGeom>
              <a:blipFill rotWithShape="0">
                <a:blip r:embed="rId4"/>
                <a:stretch>
                  <a:fillRect l="-164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 rot="10800000" flipV="1">
            <a:off x="7736113" y="4136567"/>
            <a:ext cx="369688" cy="2032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033231" y="4397829"/>
            <a:ext cx="0" cy="174171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44571" y="4412342"/>
            <a:ext cx="3388660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01432" y="40067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40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0605" y="4460989"/>
                <a:ext cx="2451691" cy="11541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From Chart,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=40°</m:t>
                      </m:r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" y="4460989"/>
                <a:ext cx="2451691" cy="1154162"/>
              </a:xfrm>
              <a:prstGeom prst="rect">
                <a:avLst/>
              </a:prstGeom>
              <a:blipFill rotWithShape="0">
                <a:blip r:embed="rId5"/>
                <a:stretch>
                  <a:fillRect l="-2239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hlinkClick r:id="rId6" action="ppaction://hlinksldjump"/>
          </p:cNvPr>
          <p:cNvSpPr/>
          <p:nvPr/>
        </p:nvSpPr>
        <p:spPr>
          <a:xfrm>
            <a:off x="14514" y="6373906"/>
            <a:ext cx="1097640" cy="4878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BACK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9473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Journal bearing SOLUTION (CONTD…)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sz="22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h)	Maximum film pressure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b="1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  <a:blipFill rotWithShape="0">
                <a:blip r:embed="rId3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68343" y="2356394"/>
                <a:ext cx="4223658" cy="2594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0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Maximum film pressure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3.84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343" y="2356394"/>
                <a:ext cx="4223658" cy="2594365"/>
              </a:xfrm>
              <a:prstGeom prst="rect">
                <a:avLst/>
              </a:prstGeom>
              <a:blipFill rotWithShape="0">
                <a:blip r:embed="rId4"/>
                <a:stretch>
                  <a:fillRect l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2710337"/>
            <a:ext cx="404948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- Refer to Figure 3-3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 (From Design Data Handbook)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- Refer to </a:t>
            </a: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  <a:hlinkClick r:id="rId5" action="ppaction://hlinksldjump"/>
              </a:rPr>
              <a:t>Figure 12-21</a:t>
            </a:r>
            <a:endParaRPr lang="en-US" sz="2000" dirty="0" smtClean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 (From Shigley’s book)</a:t>
            </a:r>
            <a:endParaRPr lang="en-US" sz="2000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7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4706" y="1190171"/>
            <a:ext cx="10260525" cy="56678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05" y="1"/>
            <a:ext cx="275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Maximum film pressure 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0" y="1729764"/>
                <a:ext cx="2451691" cy="1403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We have,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0.5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=0.18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9764"/>
                <a:ext cx="2451691" cy="1403076"/>
              </a:xfrm>
              <a:prstGeom prst="rect">
                <a:avLst/>
              </a:prstGeom>
              <a:blipFill rotWithShape="0">
                <a:blip r:embed="rId4"/>
                <a:stretch>
                  <a:fillRect l="-1990" t="-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128001" y="4287719"/>
            <a:ext cx="437886" cy="255252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6089" y="4572000"/>
            <a:ext cx="0" cy="141420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196114" y="4572000"/>
            <a:ext cx="3221506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8780" y="42197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0.32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0" y="3442911"/>
                <a:ext cx="2451691" cy="1381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From Chart,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</m:t>
                    </m:r>
                  </m:oMath>
                </a14:m>
                <a:r>
                  <a:rPr lang="en-US" b="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32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42911"/>
                <a:ext cx="2451691" cy="1381660"/>
              </a:xfrm>
              <a:prstGeom prst="rect">
                <a:avLst/>
              </a:prstGeom>
              <a:blipFill rotWithShape="0">
                <a:blip r:embed="rId5"/>
                <a:stretch>
                  <a:fillRect l="-1990" t="-3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hlinkClick r:id="rId6" action="ppaction://hlinksldjump"/>
          </p:cNvPr>
          <p:cNvSpPr/>
          <p:nvPr/>
        </p:nvSpPr>
        <p:spPr>
          <a:xfrm>
            <a:off x="14513" y="6396055"/>
            <a:ext cx="1047805" cy="465691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BACK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16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Journal bearing SOLUTION (CONTD…)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sz="22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i)	Temperature Rise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b="1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  <a:blipFill rotWithShape="0">
                <a:blip r:embed="rId3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2643881"/>
                <a:ext cx="4223658" cy="263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Temperature Rise</a:t>
                </a:r>
                <a:endParaRPr lang="en-US" sz="2000" b="0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8.3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𝐶𝐹𝑉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8.3×3.84×5.4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33.75°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43881"/>
                <a:ext cx="4223658" cy="2639441"/>
              </a:xfrm>
              <a:prstGeom prst="rect">
                <a:avLst/>
              </a:prstGeom>
              <a:blipFill rotWithShape="0">
                <a:blip r:embed="rId4"/>
                <a:stretch>
                  <a:fillRect l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68340" y="2643881"/>
                <a:ext cx="4223658" cy="2104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CFV =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5.4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sz="2800" dirty="0" smtClean="0">
                  <a:solidFill>
                    <a:srgbClr val="C00000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FV 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𝑟𝑐𝑁𝑙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5.1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340" y="2643881"/>
                <a:ext cx="4223658" cy="2104807"/>
              </a:xfrm>
              <a:prstGeom prst="rect">
                <a:avLst/>
              </a:prstGeom>
              <a:blipFill rotWithShape="0">
                <a:blip r:embed="rId5"/>
                <a:stretch>
                  <a:fillRect l="-2886" b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4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Journal bearing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 full journal bearing has a journal diameter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𝑚𝑚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with a unilateral tolerance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−0.03 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𝑚𝑚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 The bushing bore has a diameter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25.03 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and a unilateral tolerance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0.04 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𝑚𝑚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ratio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½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 The load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1.2 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and the journal runs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1100 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𝑟𝑒𝑣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min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 If the average viscosity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55 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𝑚𝑃𝑎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then for minimum clearance assembly, calculate: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a) Clearance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)								b) Coefficient of friction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c) Minimum oil film thickness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) &amp; eccentricity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		d) 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Power lost in friction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𝑙𝑜𝑠𝑠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e) Lubricant flow requirement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)			 		f)  Side leakage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g) Position of minimum film thickness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				h) Maximum film pressure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dirty="0" err="1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) Temperature Rise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  <a:blipFill rotWithShape="0">
                <a:blip r:embed="rId3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8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61"/>
            <a:ext cx="12192000" cy="1609344"/>
          </a:xfrm>
        </p:spPr>
        <p:txBody>
          <a:bodyPr/>
          <a:lstStyle/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121408"/>
                <a:ext cx="12192000" cy="4736592"/>
              </a:xfrm>
            </p:spPr>
            <p:txBody>
              <a:bodyPr/>
              <a:lstStyle/>
              <a:p>
                <a:r>
                  <a:rPr lang="en-US" dirty="0" smtClean="0">
                    <a:latin typeface="Cambria" panose="02040503050406030204" pitchFamily="18" charset="0"/>
                  </a:rPr>
                  <a:t>When sometimes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b="1" dirty="0" smtClean="0">
                    <a:latin typeface="Cambria" panose="02040503050406030204" pitchFamily="18" charset="0"/>
                  </a:rPr>
                  <a:t> </a:t>
                </a:r>
                <a:r>
                  <a:rPr lang="en-US" dirty="0" smtClean="0">
                    <a:latin typeface="Cambria" panose="02040503050406030204" pitchFamily="18" charset="0"/>
                  </a:rPr>
                  <a:t>ratio is other than ones given in the chart, the following interpolation method must be used:</a:t>
                </a:r>
              </a:p>
              <a:p>
                <a:pPr marL="0" indent="0">
                  <a:buNone/>
                </a:pPr>
                <a:endParaRPr lang="en-US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21408"/>
                <a:ext cx="12192000" cy="4736592"/>
              </a:xfrm>
              <a:blipFill rotWithShape="0">
                <a:blip r:embed="rId2"/>
                <a:stretch>
                  <a:fillRect l="-200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3452" y="3025321"/>
            <a:ext cx="8105096" cy="170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4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61"/>
            <a:ext cx="12192000" cy="1609344"/>
          </a:xfrm>
        </p:spPr>
        <p:txBody>
          <a:bodyPr/>
          <a:lstStyle/>
          <a:p>
            <a:pPr algn="ctr"/>
            <a:r>
              <a:rPr lang="en-US" dirty="0" smtClean="0"/>
              <a:t>EXAMPLE OF l/d &gt;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121408"/>
                <a:ext cx="12192000" cy="47365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Cambria" panose="02040503050406030204" pitchFamily="18" charset="0"/>
                  </a:rPr>
                  <a:t>Let us assume the following case and we are to determine minimum film thickness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 &amp;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21408"/>
                <a:ext cx="12192000" cy="4736592"/>
              </a:xfrm>
              <a:blipFill rotWithShape="0">
                <a:blip r:embed="rId2"/>
                <a:stretch>
                  <a:fillRect l="-500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852981"/>
                <a:ext cx="12035474" cy="1623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For</a:t>
                </a:r>
                <a:r>
                  <a:rPr lang="en-US" b="0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sz="15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5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</m:e>
                          </m:d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×2</m:t>
                              </m:r>
                            </m:e>
                          </m:d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1−4×2</m:t>
                              </m:r>
                            </m:e>
                          </m:d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0.98</m:t>
                              </m:r>
                            </m:e>
                          </m:d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1−2×2</m:t>
                              </m:r>
                            </m:e>
                          </m:d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1−4×2</m:t>
                              </m:r>
                            </m:e>
                          </m:d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0.825</m:t>
                              </m:r>
                            </m:e>
                          </m:d>
                          <m:r>
                            <a:rPr lang="en-US" sz="15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</m:e>
                          </m:d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1−4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×2</m:t>
                              </m:r>
                            </m:e>
                          </m:d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0.62</m:t>
                              </m:r>
                            </m:e>
                          </m:d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</m:e>
                          </m:d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1−2×2</m:t>
                              </m:r>
                            </m:e>
                          </m:d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0.36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sz="15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500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0.92</m:t>
                    </m:r>
                  </m:oMath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52981"/>
                <a:ext cx="12035474" cy="1623650"/>
              </a:xfrm>
              <a:prstGeom prst="rect">
                <a:avLst/>
              </a:prstGeom>
              <a:blipFill rotWithShape="0">
                <a:blip r:embed="rId3"/>
                <a:stretch>
                  <a:fillRect l="-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402363"/>
                  </p:ext>
                </p:extLst>
              </p:nvPr>
            </p:nvGraphicFramePr>
            <p:xfrm>
              <a:off x="0" y="3604898"/>
              <a:ext cx="8128001" cy="1224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/>
                    <a:gridCol w="1161143"/>
                    <a:gridCol w="1161143"/>
                    <a:gridCol w="1161143"/>
                    <a:gridCol w="1161143"/>
                    <a:gridCol w="1161143"/>
                    <a:gridCol w="116114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den>
                                    </m:f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den>
                                    </m:f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0.98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0.825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0.62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0.36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???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402363"/>
                  </p:ext>
                </p:extLst>
              </p:nvPr>
            </p:nvGraphicFramePr>
            <p:xfrm>
              <a:off x="0" y="3604898"/>
              <a:ext cx="8128001" cy="1224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/>
                    <a:gridCol w="1161143"/>
                    <a:gridCol w="1161143"/>
                    <a:gridCol w="1161143"/>
                    <a:gridCol w="1161143"/>
                    <a:gridCol w="1161143"/>
                    <a:gridCol w="1161143"/>
                  </a:tblGrid>
                  <a:tr h="612458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1579" t="-990" r="-503684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524" t="-990" r="-401047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2105" t="-990" r="-303158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00000" t="-990" r="-201571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02632" t="-990" r="-102632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99476" t="-990" r="-2094" b="-101980"/>
                          </a:stretch>
                        </a:blipFill>
                      </a:tcPr>
                    </a:tc>
                  </a:tr>
                  <a:tr h="612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47" t="-100990" r="-600524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0.98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0.825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0.62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0.36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???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tangle 11"/>
          <p:cNvSpPr/>
          <p:nvPr/>
        </p:nvSpPr>
        <p:spPr>
          <a:xfrm>
            <a:off x="7194184" y="4331810"/>
            <a:ext cx="753035" cy="3899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0.92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317325" y="3078674"/>
                <a:ext cx="3874675" cy="1403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Minimum film thickness</a:t>
                </a:r>
                <a:endParaRPr lang="en-US" b="0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=0.92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=0.92×0.015=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0.0138 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325" y="3078674"/>
                <a:ext cx="3874675" cy="1403141"/>
              </a:xfrm>
              <a:prstGeom prst="rect">
                <a:avLst/>
              </a:prstGeom>
              <a:blipFill rotWithShape="0">
                <a:blip r:embed="rId5"/>
                <a:stretch>
                  <a:fillRect l="-1258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14647" y="2474259"/>
            <a:ext cx="208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Refer </a:t>
            </a:r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  <a:hlinkClick r:id="rId6" action="ppaction://hlinksldjump"/>
              </a:rPr>
              <a:t>Figure 12-16 </a:t>
            </a:r>
            <a:endParaRPr lang="en-US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21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 animBg="1"/>
      <p:bldP spid="13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0112" y="0"/>
            <a:ext cx="8751888" cy="68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rot="-2340000">
            <a:off x="8810936" y="3342660"/>
            <a:ext cx="309282" cy="201706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9130554" y="3443729"/>
            <a:ext cx="13446" cy="184096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61012" y="3453761"/>
            <a:ext cx="5057464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3667" y="3123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0.36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0" y="614703"/>
                <a:ext cx="3440112" cy="1653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Pick up the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corresponding to S = </a:t>
                </a:r>
                <a:r>
                  <a:rPr lang="en-US" b="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0.8</a:t>
                </a:r>
                <a:r>
                  <a:rPr lang="en-US" b="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b="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¼, ½, 1 </a:t>
                </a:r>
                <a:r>
                  <a:rPr lang="en-US" b="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b="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4703"/>
                <a:ext cx="3440112" cy="1653338"/>
              </a:xfrm>
              <a:prstGeom prst="rect">
                <a:avLst/>
              </a:prstGeom>
              <a:blipFill rotWithShape="0">
                <a:blip r:embed="rId4"/>
                <a:stretch>
                  <a:fillRect l="-1418" r="-1418" b="-4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0" y="2506934"/>
                <a:ext cx="1146629" cy="1633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For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b="0" i="0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0.36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06934"/>
                <a:ext cx="1146629" cy="1633652"/>
              </a:xfrm>
              <a:prstGeom prst="rect">
                <a:avLst/>
              </a:prstGeom>
              <a:blipFill rotWithShape="0">
                <a:blip r:embed="rId5"/>
                <a:stretch>
                  <a:fillRect l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542760" y="2506934"/>
                <a:ext cx="1146629" cy="1633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For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i="0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0.62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760" y="2506934"/>
                <a:ext cx="1146629" cy="1633652"/>
              </a:xfrm>
              <a:prstGeom prst="rect">
                <a:avLst/>
              </a:prstGeom>
              <a:blipFill rotWithShape="0">
                <a:blip r:embed="rId6"/>
                <a:stretch>
                  <a:fillRect l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 rot="-2340000">
            <a:off x="8416333" y="2531560"/>
            <a:ext cx="309282" cy="201706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072808" y="2163686"/>
            <a:ext cx="5057464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150194" y="2163686"/>
            <a:ext cx="0" cy="313639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85724" y="17943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0.62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-2700000">
            <a:off x="8034523" y="1784317"/>
            <a:ext cx="309282" cy="201706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0" y="4721155"/>
                <a:ext cx="1301968" cy="1633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For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b="0" i="0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0.825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21155"/>
                <a:ext cx="1301968" cy="1633652"/>
              </a:xfrm>
              <a:prstGeom prst="rect">
                <a:avLst/>
              </a:prstGeom>
              <a:blipFill rotWithShape="0">
                <a:blip r:embed="rId7"/>
                <a:stretch>
                  <a:fillRect l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1542760" y="4721155"/>
                <a:ext cx="1287526" cy="1443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For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b="0" i="0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98</a:t>
                </a:r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760" y="4721155"/>
                <a:ext cx="1287526" cy="1443087"/>
              </a:xfrm>
              <a:prstGeom prst="rect">
                <a:avLst/>
              </a:prstGeom>
              <a:blipFill rotWithShape="0">
                <a:blip r:embed="rId8"/>
                <a:stretch>
                  <a:fillRect l="-3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 flipV="1">
            <a:off x="9142940" y="1074059"/>
            <a:ext cx="0" cy="422452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072022" y="1075117"/>
            <a:ext cx="5057464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85724" y="71251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0.825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rot="-2700000">
            <a:off x="7012343" y="919516"/>
            <a:ext cx="652652" cy="216799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9149132" y="319317"/>
            <a:ext cx="0" cy="496519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086536" y="320377"/>
            <a:ext cx="5057464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85723" y="-13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0.98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hlinkClick r:id="rId9" action="ppaction://hlinksldjump"/>
          </p:cNvPr>
          <p:cNvSpPr/>
          <p:nvPr/>
        </p:nvSpPr>
        <p:spPr>
          <a:xfrm>
            <a:off x="14513" y="6354807"/>
            <a:ext cx="1140613" cy="506939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BACK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643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8" grpId="0" animBg="1"/>
      <p:bldP spid="26" grpId="0"/>
      <p:bldP spid="27" grpId="0" animBg="1"/>
      <p:bldP spid="33" grpId="0"/>
      <p:bldP spid="34" grpId="0" animBg="1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3081" y="2767281"/>
            <a:ext cx="61058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THANK 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549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TERMS USED IN Journal bearing PROBLEM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images.slideplayer.com/24/7057512/slides/slide_1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85" t="34298" r="12594" b="9820"/>
          <a:stretch/>
        </p:blipFill>
        <p:spPr bwMode="auto">
          <a:xfrm>
            <a:off x="4244787" y="2024858"/>
            <a:ext cx="7938247" cy="42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1458297"/>
                <a:ext cx="5150224" cy="5550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Clearance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Eccentricity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Eccentricity ratio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endParaRPr lang="en-US" sz="2000" b="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Minimum film thickness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Minimum film thickness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Attitude angle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Somerfield number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</m:oMath>
                </a14:m>
                <a:endParaRPr lang="en-US" sz="2000" b="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Bearing Pressure/load carrying capacity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Viscosity of lubricant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Journal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𝑟𝑒𝑣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58297"/>
                <a:ext cx="5150224" cy="5550750"/>
              </a:xfrm>
              <a:prstGeom prst="rect">
                <a:avLst/>
              </a:prstGeom>
              <a:blipFill rotWithShape="0">
                <a:blip r:embed="rId5"/>
                <a:stretch>
                  <a:fillRect l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18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TERMS USED IN Journal bearing PROBLEM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2091895"/>
                <a:ext cx="4881282" cy="309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Coefficient of friction variable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CFV =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Flow variable,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FV =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𝑟𝑐𝑁𝑙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Flow of the lubricant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Side Leakage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91895"/>
                <a:ext cx="4881282" cy="3096360"/>
              </a:xfrm>
              <a:prstGeom prst="rect">
                <a:avLst/>
              </a:prstGeom>
              <a:blipFill rotWithShape="0">
                <a:blip r:embed="rId3"/>
                <a:stretch>
                  <a:fillRect l="-1248" b="-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594" y="2091895"/>
            <a:ext cx="6852406" cy="39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Journal bearing SOLUTION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sz="22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a)	Minimum Clearance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b="1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sz="22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For Journal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sz="22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Maximum diameter,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25 mm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sz="22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Minimum diameter,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	= 25 – 0.03 = 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24.97 mm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sz="22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For Bush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2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Minimum diameter,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	= 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25.03 mm</a:t>
                </a:r>
                <a:endParaRPr lang="en-US" sz="22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2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Maximum </a:t>
                </a:r>
                <a:r>
                  <a:rPr lang="en-US" sz="22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diameter,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US" sz="22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25.03 + 0.04 = 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25.07 </a:t>
                </a:r>
                <a:r>
                  <a:rPr lang="en-US" sz="22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mm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2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endParaRPr lang="en-US" sz="220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endParaRPr lang="en-US" sz="22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  <a:blipFill rotWithShape="0">
                <a:blip r:embed="rId6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807824" y="2369567"/>
                <a:ext cx="3384176" cy="2762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Minimum clearance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0070C0"/>
                  </a:solidFill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b="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25.03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0.015 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824" y="2369567"/>
                <a:ext cx="3384176" cy="2762872"/>
              </a:xfrm>
              <a:prstGeom prst="rect">
                <a:avLst/>
              </a:prstGeom>
              <a:blipFill rotWithShape="0">
                <a:blip r:embed="rId7"/>
                <a:stretch>
                  <a:fillRect l="-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9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Journal bearing SOLUTION (CONTD…)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sz="22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b)	Coefficient of friction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b="1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  <a:blipFill rotWithShape="0">
                <a:blip r:embed="rId5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2388552"/>
                <a:ext cx="3384176" cy="388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Bearing Pressure,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2000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𝑙𝑑</m:t>
                          </m:r>
                        </m:den>
                      </m:f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1200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3.84 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88552"/>
                <a:ext cx="3384176" cy="3883307"/>
              </a:xfrm>
              <a:prstGeom prst="rect">
                <a:avLst/>
              </a:prstGeom>
              <a:blipFill rotWithShape="0">
                <a:blip r:embed="rId6"/>
                <a:stretch>
                  <a:fillRect l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384175" y="2388551"/>
                <a:ext cx="3742765" cy="4400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Sommerfeld Number,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endParaRPr lang="en-US" sz="2000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25/2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0.015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×1100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60×3.84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 =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0.182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75" y="2388551"/>
                <a:ext cx="3742765" cy="4400628"/>
              </a:xfrm>
              <a:prstGeom prst="rect">
                <a:avLst/>
              </a:prstGeom>
              <a:blipFill rotWithShape="0">
                <a:blip r:embed="rId7"/>
                <a:stretch>
                  <a:fillRect l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137293" y="1864471"/>
            <a:ext cx="404948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- Refer to Figure 3-5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 (From Design Data Handbook)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- Refer to </a:t>
            </a: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  <a:hlinkClick r:id="rId8" action="ppaction://hlinksldjump"/>
              </a:rPr>
              <a:t>Figure 12-18</a:t>
            </a:r>
            <a:endParaRPr lang="en-US" sz="2000" dirty="0" smtClean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 (From Shigley’s book)</a:t>
            </a:r>
            <a:endParaRPr lang="en-US" sz="2000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37292" y="4617962"/>
                <a:ext cx="4049487" cy="2074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=5.4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=5.4×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0.015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12.5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0.0065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292" y="4617962"/>
                <a:ext cx="4049487" cy="207447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5899853"/>
                <a:ext cx="4049487" cy="958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=0.5×25=12.5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99853"/>
                <a:ext cx="4049487" cy="9581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9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  <p:bldP spid="9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7256" y="1"/>
            <a:ext cx="8577526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"/>
            <a:ext cx="384836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Coefficient of friction 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variable, CFV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0" y="699248"/>
                <a:ext cx="2451691" cy="1943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We have,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0.5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=0.18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9248"/>
                <a:ext cx="2451691" cy="1943032"/>
              </a:xfrm>
              <a:prstGeom prst="rect">
                <a:avLst/>
              </a:prstGeom>
              <a:blipFill rotWithShape="0">
                <a:blip r:embed="rId4"/>
                <a:stretch>
                  <a:fillRect l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575612" y="3146612"/>
            <a:ext cx="309282" cy="201706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960659" y="3441381"/>
            <a:ext cx="0" cy="204501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88114" y="3441381"/>
            <a:ext cx="3272545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01030" y="308855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5.4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0" y="2711400"/>
                <a:ext cx="2451691" cy="1865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From Chart,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𝐶𝐹𝑉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=5.4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11400"/>
                <a:ext cx="2451691" cy="1865832"/>
              </a:xfrm>
              <a:prstGeom prst="rect">
                <a:avLst/>
              </a:prstGeom>
              <a:blipFill rotWithShape="0">
                <a:blip r:embed="rId5"/>
                <a:stretch>
                  <a:fillRect l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hlinkClick r:id="rId6" action="ppaction://hlinksldjump"/>
          </p:cNvPr>
          <p:cNvSpPr/>
          <p:nvPr/>
        </p:nvSpPr>
        <p:spPr>
          <a:xfrm>
            <a:off x="14514" y="6387353"/>
            <a:ext cx="1067384" cy="47439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BACK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164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Journal bearing SOLUTION (CONTD…)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sz="22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c)	Minimum oil film thickness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b="1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9344"/>
                <a:ext cx="12192000" cy="5248656"/>
              </a:xfrm>
              <a:prstGeom prst="rect">
                <a:avLst/>
              </a:prstGeom>
              <a:blipFill rotWithShape="0">
                <a:blip r:embed="rId3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80150" y="2879455"/>
            <a:ext cx="404948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- Refer to Figure 3-1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 (From Design Data Handbook)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                     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- Refer to </a:t>
            </a: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  <a:hlinkClick r:id="rId4" action="ppaction://hlinksldjump"/>
              </a:rPr>
              <a:t>Figure 12-16</a:t>
            </a:r>
            <a:endParaRPr lang="en-US" sz="2000" dirty="0" smtClean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 (From Shigley’s book)</a:t>
            </a:r>
            <a:endParaRPr lang="en-US" sz="2000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42513" y="2356394"/>
                <a:ext cx="4049487" cy="158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=0.3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=0.3×0.015=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0.0045 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513" y="2356394"/>
                <a:ext cx="4049487" cy="1584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42515" y="4233672"/>
                <a:ext cx="4049487" cy="2037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0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Also,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=0.7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=0.7×0.015=0.0105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515" y="4233672"/>
                <a:ext cx="4049487" cy="2037417"/>
              </a:xfrm>
              <a:prstGeom prst="rect">
                <a:avLst/>
              </a:prstGeom>
              <a:blipFill rotWithShape="0">
                <a:blip r:embed="rId6"/>
                <a:stretch>
                  <a:fillRect l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86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0112" y="0"/>
            <a:ext cx="8751888" cy="68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605" y="1"/>
                <a:ext cx="4146456" cy="1506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Minimum film thickness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</m:sSub>
                          </m:num>
                          <m:den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𝒄</m:t>
                            </m:r>
                          </m:den>
                        </m:f>
                      </m:e>
                    </m:d>
                  </m:oMath>
                </a14:m>
                <a:endParaRPr lang="en-US" b="1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&amp;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Eccentricity ratio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𝒄</m:t>
                            </m:r>
                          </m:den>
                        </m:f>
                      </m:e>
                    </m:d>
                  </m:oMath>
                </a14:m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" y="1"/>
                <a:ext cx="4146456" cy="1506182"/>
              </a:xfrm>
              <a:prstGeom prst="rect">
                <a:avLst/>
              </a:prstGeom>
              <a:blipFill rotWithShape="0">
                <a:blip r:embed="rId4"/>
                <a:stretch>
                  <a:fillRect l="-1324" b="-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0" y="1729764"/>
                <a:ext cx="2451691" cy="1403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We have,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0.5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=0.18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9764"/>
                <a:ext cx="2451691" cy="1403076"/>
              </a:xfrm>
              <a:prstGeom prst="rect">
                <a:avLst/>
              </a:prstGeom>
              <a:blipFill rotWithShape="0">
                <a:blip r:embed="rId5"/>
                <a:stretch>
                  <a:fillRect l="-1990" t="-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 rot="-2880000">
            <a:off x="8404412" y="2541427"/>
            <a:ext cx="309282" cy="201706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55859" y="3773714"/>
            <a:ext cx="0" cy="150948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005943" y="3775209"/>
            <a:ext cx="3649915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40220" y="340338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0.3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0" y="3442911"/>
                <a:ext cx="2451691" cy="1954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From Chart,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0.3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      &amp;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0.7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42911"/>
                <a:ext cx="2451691" cy="1954509"/>
              </a:xfrm>
              <a:prstGeom prst="rect">
                <a:avLst/>
              </a:prstGeom>
              <a:blipFill rotWithShape="0">
                <a:blip r:embed="rId6"/>
                <a:stretch>
                  <a:fillRect l="-1990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hlinkClick r:id="rId7" action="ppaction://hlinksldjump"/>
          </p:cNvPr>
          <p:cNvSpPr/>
          <p:nvPr/>
        </p:nvSpPr>
        <p:spPr>
          <a:xfrm>
            <a:off x="14513" y="6400800"/>
            <a:ext cx="1037129" cy="460946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BACK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46699" y="3774213"/>
            <a:ext cx="3984469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55016" y="340338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0.7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6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2360</TotalTime>
  <Words>603</Words>
  <Application>Microsoft Office PowerPoint</Application>
  <PresentationFormat>Widescreen</PresentationFormat>
  <Paragraphs>249</Paragraphs>
  <Slides>23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Wood Type</vt:lpstr>
      <vt:lpstr>CHAPTER-7 Lubrication &amp; Journal Bearings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</vt:lpstr>
      <vt:lpstr>EXAMPLE OF l/d &gt; 1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CHAPTER-5 DESIGN OF SHAFTS</dc:title>
  <dc:creator>Nipesh Regmi</dc:creator>
  <cp:lastModifiedBy>Nipesh Regmi</cp:lastModifiedBy>
  <cp:revision>263</cp:revision>
  <dcterms:created xsi:type="dcterms:W3CDTF">2016-05-16T06:38:19Z</dcterms:created>
  <dcterms:modified xsi:type="dcterms:W3CDTF">2016-06-07T01:25:57Z</dcterms:modified>
</cp:coreProperties>
</file>