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263" r:id="rId4"/>
    <p:sldId id="274" r:id="rId5"/>
    <p:sldId id="286" r:id="rId6"/>
    <p:sldId id="287" r:id="rId7"/>
    <p:sldId id="288" r:id="rId8"/>
    <p:sldId id="289" r:id="rId9"/>
    <p:sldId id="285" r:id="rId10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222" y="-6"/>
      </p:cViewPr>
      <p:guideLst>
        <p:guide orient="horz" pos="211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-110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lvl="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 indent="0"/>
            <a:r>
              <a:rPr lang="zh-CN" altLang="en-US" dirty="0"/>
              <a:t>Second level</a:t>
            </a:r>
            <a:endParaRPr lang="zh-CN" altLang="en-US" dirty="0"/>
          </a:p>
          <a:p>
            <a:pPr lvl="2" indent="0"/>
            <a:r>
              <a:rPr lang="zh-CN" altLang="en-US" dirty="0"/>
              <a:t>Third level</a:t>
            </a:r>
            <a:endParaRPr lang="zh-CN" altLang="en-US" dirty="0"/>
          </a:p>
          <a:p>
            <a:pPr lvl="3" indent="0"/>
            <a:r>
              <a:rPr lang="zh-CN" altLang="en-US" dirty="0"/>
              <a:t>Fourth level</a:t>
            </a:r>
            <a:endParaRPr lang="zh-CN" altLang="en-US" dirty="0"/>
          </a:p>
          <a:p>
            <a:pPr lvl="4" indent="0"/>
            <a:r>
              <a:rPr lang="zh-CN" altLang="en-US" dirty="0"/>
              <a:t>Fifth level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EF05245-1089-431C-9CB9-1C9E798A99A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 indent="-228600"/>
            <a:r>
              <a:rPr lang="zh-CN" altLang="en-US" dirty="0"/>
              <a:t>Second level</a:t>
            </a:r>
            <a:endParaRPr lang="zh-CN" altLang="en-US" dirty="0"/>
          </a:p>
          <a:p>
            <a:pPr lvl="2" indent="-228600"/>
            <a:r>
              <a:rPr lang="zh-CN" altLang="en-US" dirty="0"/>
              <a:t>Third level</a:t>
            </a:r>
            <a:endParaRPr lang="zh-CN" altLang="en-US" dirty="0"/>
          </a:p>
          <a:p>
            <a:pPr lvl="3" indent="-228600"/>
            <a:r>
              <a:rPr lang="zh-CN" altLang="en-US" dirty="0"/>
              <a:t>Fourth level</a:t>
            </a:r>
            <a:endParaRPr lang="zh-CN" altLang="en-US" dirty="0"/>
          </a:p>
          <a:p>
            <a:pPr lvl="4" indent="-228600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EF05245-1089-431C-9CB9-1C9E798A99A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slow">
    <p:wipe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097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098" name="组合 4"/>
          <p:cNvGrpSpPr/>
          <p:nvPr/>
        </p:nvGrpSpPr>
        <p:grpSpPr>
          <a:xfrm>
            <a:off x="1416050" y="1965325"/>
            <a:ext cx="9198610" cy="3764915"/>
            <a:chOff x="3457574" y="1641515"/>
            <a:chExt cx="5143501" cy="3463816"/>
          </a:xfrm>
        </p:grpSpPr>
        <p:grpSp>
          <p:nvGrpSpPr>
            <p:cNvPr id="4099" name="组合 5"/>
            <p:cNvGrpSpPr/>
            <p:nvPr/>
          </p:nvGrpSpPr>
          <p:grpSpPr>
            <a:xfrm>
              <a:off x="3590925" y="1980069"/>
              <a:ext cx="5010150" cy="679906"/>
              <a:chOff x="4324350" y="2295525"/>
              <a:chExt cx="3733800" cy="679906"/>
            </a:xfrm>
          </p:grpSpPr>
          <p:cxnSp>
            <p:nvCxnSpPr>
              <p:cNvPr id="15" name="直接连接符 14"/>
              <p:cNvCxnSpPr/>
              <p:nvPr/>
            </p:nvCxnSpPr>
            <p:spPr>
              <a:xfrm>
                <a:off x="4325257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4324350" y="2295525"/>
                <a:ext cx="360045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7916182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flipV="1">
                <a:off x="7915275" y="2886075"/>
                <a:ext cx="142875" cy="8935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04" name="组合 6"/>
            <p:cNvGrpSpPr/>
            <p:nvPr/>
          </p:nvGrpSpPr>
          <p:grpSpPr>
            <a:xfrm flipH="1" flipV="1">
              <a:off x="3457574" y="3370824"/>
              <a:ext cx="4951785" cy="726031"/>
              <a:chOff x="4324350" y="2295525"/>
              <a:chExt cx="3733800" cy="679906"/>
            </a:xfrm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4325257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4324350" y="2295525"/>
                <a:ext cx="360045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7916182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flipV="1">
                <a:off x="7915275" y="2886075"/>
                <a:ext cx="142875" cy="8935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10" name="文本框 8"/>
            <p:cNvSpPr txBox="1"/>
            <p:nvPr/>
          </p:nvSpPr>
          <p:spPr>
            <a:xfrm>
              <a:off x="4218180" y="4681774"/>
              <a:ext cx="3318288" cy="42355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ctr" defTabSz="914400"/>
              <a:r>
                <a:rPr lang="en-US" altLang="zh-CN" sz="2400" dirty="0">
                  <a:solidFill>
                    <a:srgbClr val="404040"/>
                  </a:solidFill>
                  <a:ea typeface="Calibri" panose="020F0502020204030204" pitchFamily="34" charset="0"/>
                  <a:sym typeface="Arial" panose="020B0604020202020204" pitchFamily="34" charset="0"/>
                </a:rPr>
                <a:t>Group: VI64Kiit</a:t>
              </a:r>
              <a:endParaRPr lang="en-US" altLang="zh-CN" sz="24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111" name="文本框 9"/>
            <p:cNvSpPr txBox="1"/>
            <p:nvPr/>
          </p:nvSpPr>
          <p:spPr>
            <a:xfrm>
              <a:off x="4495261" y="1641515"/>
              <a:ext cx="3316567" cy="310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defTabSz="914400"/>
              <a:endParaRPr lang="zh-CN" altLang="en-US" sz="16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1923415" y="2828925"/>
            <a:ext cx="815721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IN" sz="4400" b="1" dirty="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Noisetype Classification for Speech Enhancement</a:t>
            </a:r>
            <a:endParaRPr lang="en-US" altLang="en-IN" sz="4400" b="1" dirty="0">
              <a:solidFill>
                <a:schemeClr val="tx1"/>
              </a:solidFill>
              <a:latin typeface="Microsoft YaHei" panose="020B0503020204020204" charset="-122"/>
              <a:ea typeface="Microsoft YaHei" panose="020B0503020204020204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41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242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50" name="文本框 28"/>
          <p:cNvSpPr txBox="1"/>
          <p:nvPr/>
        </p:nvSpPr>
        <p:spPr>
          <a:xfrm>
            <a:off x="290513" y="254000"/>
            <a:ext cx="3744912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404040"/>
                </a:solidFill>
                <a:ea typeface="Calibri" panose="020F0502020204030204" pitchFamily="34" charset="0"/>
              </a:rPr>
              <a:t>Noise type classification</a:t>
            </a:r>
            <a:endParaRPr lang="en-US" altLang="zh-CN" sz="24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28675" y="1729105"/>
            <a:ext cx="10526395" cy="4947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52" name="图片 5"/>
          <p:cNvPicPr>
            <a:picLocks noChangeAspect="1"/>
          </p:cNvPicPr>
          <p:nvPr/>
        </p:nvPicPr>
        <p:blipFill>
          <a:blip r:embed="rId2"/>
          <a:srcRect l="12102" r="15764"/>
          <a:stretch>
            <a:fillRect/>
          </a:stretch>
        </p:blipFill>
        <p:spPr>
          <a:xfrm>
            <a:off x="423863" y="3033713"/>
            <a:ext cx="3448050" cy="2987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53" name="文本框 6"/>
          <p:cNvSpPr txBox="1"/>
          <p:nvPr/>
        </p:nvSpPr>
        <p:spPr>
          <a:xfrm>
            <a:off x="957263" y="1757363"/>
            <a:ext cx="5043487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rgbClr val="404040"/>
                </a:solidFill>
                <a:ea typeface="Calibri" panose="020F0502020204030204" pitchFamily="34" charset="0"/>
              </a:rPr>
              <a:t>What is noise?</a:t>
            </a:r>
            <a:endParaRPr lang="en-US" altLang="zh-CN" sz="28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0255" name="矩形 8"/>
          <p:cNvSpPr/>
          <p:nvPr/>
        </p:nvSpPr>
        <p:spPr>
          <a:xfrm>
            <a:off x="4587875" y="3111500"/>
            <a:ext cx="6040438" cy="343916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ctr" defTabSz="1216025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16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Noise is unwanted sound. Noise can be produced by many sources - man's vocal cord, a running engine, a vibrating loudspeaker diaphragm, an operating machine tool, and so on. </a:t>
            </a:r>
            <a:endParaRPr lang="en-US" altLang="zh-CN" sz="1600" dirty="0">
              <a:solidFill>
                <a:srgbClr val="404040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  <a:p>
            <a:pPr algn="ctr" defTabSz="1216025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</a:pPr>
            <a:endParaRPr lang="en-US" altLang="zh-CN" sz="1600" dirty="0">
              <a:solidFill>
                <a:srgbClr val="404040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  <a:p>
            <a:pPr algn="ctr" defTabSz="1216025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16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In today’s world, with the advancement of technology, filtering out noise is a vital part in digital communication. Without this, the efficiency of communication reduces drastically.</a:t>
            </a:r>
            <a:endParaRPr lang="en-US" altLang="zh-CN" sz="1600" dirty="0">
              <a:solidFill>
                <a:srgbClr val="404040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  <a:p>
            <a:pPr algn="ctr" defTabSz="1216025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</a:pPr>
            <a:endParaRPr lang="en-US" altLang="zh-CN" sz="1600" dirty="0">
              <a:solidFill>
                <a:srgbClr val="404040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  <a:p>
            <a:pPr algn="ctr" defTabSz="1216025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16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In this project we shall be trying to design an algo, which will be able to classify a certain noise into some classes like: Traffic noise, Noise from home appliances, etc.</a:t>
            </a:r>
            <a:endParaRPr lang="en-US" altLang="zh-CN" sz="1600" dirty="0">
              <a:solidFill>
                <a:srgbClr val="404040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90" y="3034030"/>
            <a:ext cx="3908425" cy="298767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2529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2530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538" name="文本框 28"/>
          <p:cNvSpPr txBox="1"/>
          <p:nvPr/>
        </p:nvSpPr>
        <p:spPr>
          <a:xfrm>
            <a:off x="290513" y="254000"/>
            <a:ext cx="3744912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404040"/>
                </a:solidFill>
                <a:ea typeface="Calibri" panose="020F0502020204030204" pitchFamily="34" charset="0"/>
              </a:rPr>
              <a:t>Noise type classification</a:t>
            </a:r>
            <a:endParaRPr lang="en-US" altLang="zh-CN" sz="24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869633" y="2119948"/>
            <a:ext cx="37258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+mn-ea"/>
              </a:rPr>
              <a:t>Sources for data acquisition: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+mn-ea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869950" y="2644775"/>
            <a:ext cx="5419725" cy="71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R="0" lvl="0" algn="l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Youtube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  <a:p>
            <a:pPr marR="0" lvl="0" algn="l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Self recordings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15" name="文本框 6"/>
          <p:cNvSpPr txBox="1">
            <a:spLocks noChangeArrowheads="1"/>
          </p:cNvSpPr>
          <p:nvPr/>
        </p:nvSpPr>
        <p:spPr bwMode="auto">
          <a:xfrm>
            <a:off x="869633" y="3927475"/>
            <a:ext cx="3725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+mn-ea"/>
              </a:rPr>
              <a:t>ADD YOUR TITLE HERE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+mn-ea"/>
            </a:endParaRPr>
          </a:p>
        </p:txBody>
      </p:sp>
      <p:sp>
        <p:nvSpPr>
          <p:cNvPr id="16" name="矩形 13"/>
          <p:cNvSpPr>
            <a:spLocks noChangeArrowheads="1"/>
          </p:cNvSpPr>
          <p:nvPr/>
        </p:nvSpPr>
        <p:spPr bwMode="auto">
          <a:xfrm>
            <a:off x="869950" y="4389438"/>
            <a:ext cx="5419725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 Add your words here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,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According to your need to draw the text box size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.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Please read the instructions and more work at the end of the manual template.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2529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2530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538" name="文本框 28"/>
          <p:cNvSpPr txBox="1"/>
          <p:nvPr/>
        </p:nvSpPr>
        <p:spPr>
          <a:xfrm>
            <a:off x="290513" y="254000"/>
            <a:ext cx="3744912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404040"/>
                </a:solidFill>
                <a:ea typeface="Calibri" panose="020F0502020204030204" pitchFamily="34" charset="0"/>
              </a:rPr>
              <a:t>Noise type classification</a:t>
            </a:r>
            <a:endParaRPr lang="en-US" altLang="zh-CN" sz="24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869950" y="2120265"/>
            <a:ext cx="495427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+mn-ea"/>
              </a:rPr>
              <a:t>Contents of Metadata csv file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+mn-ea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869950" y="2644775"/>
            <a:ext cx="6098540" cy="1880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R="0" lvl="0" algn="l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The following columns regarding the sample clips are present: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  <a:p>
            <a:pPr marR="0" lvl="0" algn="l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Serial Number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  <a:p>
            <a:pPr marR="0" lvl="0" algn="l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File name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  <a:p>
            <a:pPr marR="0" lvl="0" algn="l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Features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  <a:p>
            <a:pPr marR="0" lvl="0" algn="l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2529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2530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538" name="文本框 28"/>
          <p:cNvSpPr txBox="1"/>
          <p:nvPr/>
        </p:nvSpPr>
        <p:spPr>
          <a:xfrm>
            <a:off x="290513" y="254000"/>
            <a:ext cx="3744912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404040"/>
                </a:solidFill>
                <a:ea typeface="Calibri" panose="020F0502020204030204" pitchFamily="34" charset="0"/>
              </a:rPr>
              <a:t>Noise type classification</a:t>
            </a:r>
            <a:endParaRPr lang="en-US" altLang="zh-CN" sz="24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869950" y="2120265"/>
            <a:ext cx="495427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+mn-ea"/>
              </a:rPr>
              <a:t>Background Knowledge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+mn-ea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869950" y="2644775"/>
            <a:ext cx="6098540" cy="33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R="0" lvl="0" algn="l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xxxxxxxxxx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2529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2530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538" name="文本框 28"/>
          <p:cNvSpPr txBox="1"/>
          <p:nvPr/>
        </p:nvSpPr>
        <p:spPr>
          <a:xfrm>
            <a:off x="290513" y="254000"/>
            <a:ext cx="3744912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404040"/>
                </a:solidFill>
                <a:ea typeface="Calibri" panose="020F0502020204030204" pitchFamily="34" charset="0"/>
              </a:rPr>
              <a:t>Noise type classification</a:t>
            </a:r>
            <a:endParaRPr lang="en-US" altLang="zh-CN" sz="24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869950" y="2120265"/>
            <a:ext cx="495427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+mn-ea"/>
              </a:rPr>
              <a:t>Progress till date: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991235" y="2625090"/>
            <a:ext cx="612267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IN" dirty="0">
                <a:solidFill>
                  <a:srgbClr val="7F6000"/>
                </a:solidFill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We</a:t>
            </a:r>
            <a:r>
              <a:rPr lang="en-IN" altLang="zh-CN" dirty="0">
                <a:solidFill>
                  <a:srgbClr val="7F6000"/>
                </a:solidFill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 have been going through various lectures on Machine Learning to get a clear understanding on this topic. </a:t>
            </a:r>
            <a:endParaRPr lang="en-IN" altLang="zh-CN" dirty="0">
              <a:solidFill>
                <a:srgbClr val="7F6000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endParaRPr lang="en-IN" altLang="zh-CN" dirty="0">
              <a:solidFill>
                <a:srgbClr val="7F6000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r>
              <a:rPr lang="en-US" altLang="en-IN" dirty="0">
                <a:solidFill>
                  <a:srgbClr val="7F6000"/>
                </a:solidFill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We</a:t>
            </a:r>
            <a:r>
              <a:rPr lang="en-IN" altLang="zh-CN" dirty="0">
                <a:solidFill>
                  <a:srgbClr val="7F6000"/>
                </a:solidFill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 have also implemented few algorithms like </a:t>
            </a:r>
            <a:endParaRPr lang="en-IN" altLang="zh-CN" dirty="0">
              <a:solidFill>
                <a:srgbClr val="7F6000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r>
              <a:rPr lang="en-US" altLang="en-IN" dirty="0">
                <a:solidFill>
                  <a:srgbClr val="7F6000"/>
                </a:solidFill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(univariate &amp; multivariate) </a:t>
            </a:r>
            <a:r>
              <a:rPr lang="en-IN" altLang="zh-CN" dirty="0">
                <a:solidFill>
                  <a:srgbClr val="7F6000"/>
                </a:solidFill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Linear Regression, etc using Octave and Python.</a:t>
            </a:r>
            <a:endParaRPr lang="en-IN" altLang="zh-CN" dirty="0">
              <a:solidFill>
                <a:srgbClr val="7F6000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2529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2530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538" name="文本框 28"/>
          <p:cNvSpPr txBox="1"/>
          <p:nvPr/>
        </p:nvSpPr>
        <p:spPr>
          <a:xfrm>
            <a:off x="290513" y="254000"/>
            <a:ext cx="3744912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404040"/>
                </a:solidFill>
                <a:ea typeface="Calibri" panose="020F0502020204030204" pitchFamily="34" charset="0"/>
              </a:rPr>
              <a:t>Noise type classification</a:t>
            </a:r>
            <a:endParaRPr lang="en-US" altLang="zh-CN" sz="24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869950" y="2120265"/>
            <a:ext cx="495427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+mn-ea"/>
              </a:rPr>
              <a:t>Sources of Knowledge: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991235" y="2625090"/>
            <a:ext cx="61226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Youtube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Coursera</a:t>
            </a:r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9697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9698" name="组合 4"/>
          <p:cNvGrpSpPr/>
          <p:nvPr/>
        </p:nvGrpSpPr>
        <p:grpSpPr>
          <a:xfrm>
            <a:off x="3302000" y="1849438"/>
            <a:ext cx="5588000" cy="2668587"/>
            <a:chOff x="3457574" y="1641515"/>
            <a:chExt cx="5143501" cy="2455340"/>
          </a:xfrm>
        </p:grpSpPr>
        <p:grpSp>
          <p:nvGrpSpPr>
            <p:cNvPr id="29699" name="组合 5"/>
            <p:cNvGrpSpPr/>
            <p:nvPr/>
          </p:nvGrpSpPr>
          <p:grpSpPr>
            <a:xfrm>
              <a:off x="3590925" y="1980069"/>
              <a:ext cx="5010150" cy="679906"/>
              <a:chOff x="4324350" y="2295525"/>
              <a:chExt cx="3733800" cy="679906"/>
            </a:xfrm>
          </p:grpSpPr>
          <p:cxnSp>
            <p:nvCxnSpPr>
              <p:cNvPr id="15" name="直接连接符 14"/>
              <p:cNvCxnSpPr/>
              <p:nvPr/>
            </p:nvCxnSpPr>
            <p:spPr>
              <a:xfrm>
                <a:off x="4325257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4324350" y="2295525"/>
                <a:ext cx="360045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7916182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flipV="1">
                <a:off x="7915275" y="2886075"/>
                <a:ext cx="142875" cy="8935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704" name="组合 6"/>
            <p:cNvGrpSpPr/>
            <p:nvPr/>
          </p:nvGrpSpPr>
          <p:grpSpPr>
            <a:xfrm flipH="1" flipV="1">
              <a:off x="3457574" y="3370824"/>
              <a:ext cx="4951785" cy="726031"/>
              <a:chOff x="4324350" y="2295525"/>
              <a:chExt cx="3733800" cy="679906"/>
            </a:xfrm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4325257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4324350" y="2295525"/>
                <a:ext cx="360045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7916182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flipV="1">
                <a:off x="7915275" y="2886075"/>
                <a:ext cx="142875" cy="8935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709" name="文本框 7"/>
            <p:cNvSpPr txBox="1"/>
            <p:nvPr/>
          </p:nvSpPr>
          <p:spPr>
            <a:xfrm>
              <a:off x="3646364" y="2020114"/>
              <a:ext cx="4761830" cy="17124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defTabSz="914400"/>
              <a:r>
                <a:rPr lang="en-US" altLang="zh-CN" sz="11500" i="1" dirty="0">
                  <a:solidFill>
                    <a:srgbClr val="404040"/>
                  </a:solidFill>
                  <a:ea typeface="Calibri" panose="020F0502020204030204" pitchFamily="34" charset="0"/>
                </a:rPr>
                <a:t>THANKS</a:t>
              </a:r>
              <a:endParaRPr lang="en-US" altLang="zh-CN" sz="11500" i="1" dirty="0">
                <a:solidFill>
                  <a:srgbClr val="404040"/>
                </a:solidFill>
                <a:ea typeface="Calibri" panose="020F0502020204030204" pitchFamily="34" charset="0"/>
              </a:endParaRPr>
            </a:p>
          </p:txBody>
        </p:sp>
        <p:sp>
          <p:nvSpPr>
            <p:cNvPr id="29710" name="文本框 9"/>
            <p:cNvSpPr txBox="1"/>
            <p:nvPr/>
          </p:nvSpPr>
          <p:spPr>
            <a:xfrm>
              <a:off x="4495261" y="1641515"/>
              <a:ext cx="3316567" cy="3102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defTabSz="914400"/>
              <a:endParaRPr lang="zh-CN" altLang="en-US" sz="16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1410</Words>
  <Application>WPS Presentation</Application>
  <PresentationFormat>宽屏</PresentationFormat>
  <Paragraphs>60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ZhuLong</dc:creator>
  <cp:lastModifiedBy>KIIT</cp:lastModifiedBy>
  <cp:revision>17</cp:revision>
  <dcterms:created xsi:type="dcterms:W3CDTF">2016-01-13T03:02:00Z</dcterms:created>
  <dcterms:modified xsi:type="dcterms:W3CDTF">2021-06-29T06:51:44Z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1033-11.2.0.10176</vt:lpwstr>
  </property>
</Properties>
</file>