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74" r:id="rId7"/>
    <p:sldId id="275" r:id="rId8"/>
    <p:sldId id="263" r:id="rId9"/>
    <p:sldId id="264" r:id="rId10"/>
    <p:sldId id="281" r:id="rId11"/>
    <p:sldId id="276" r:id="rId12"/>
    <p:sldId id="277" r:id="rId13"/>
    <p:sldId id="278" r:id="rId14"/>
    <p:sldId id="279" r:id="rId15"/>
    <p:sldId id="265" r:id="rId16"/>
    <p:sldId id="266" r:id="rId17"/>
  </p:sldIdLst>
  <p:sldSz cx="12192000" cy="6858000"/>
  <p:notesSz cx="6858000" cy="9144000"/>
  <p:defaultTextStyle>
    <a:defPPr>
      <a:defRPr lang="ne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EF0"/>
    <a:srgbClr val="96A0EE"/>
    <a:srgbClr val="9AB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65B3-0139-4E70-B967-49CBF046D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109AF-6169-4520-9F2D-04FE4016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e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BB1A-3751-45A8-913B-FE55093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D8D9-3E2A-49E0-BC0F-F5141749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14A1-A9B2-4DCD-A58B-66ED0802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42792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B526-AE51-4A6B-82F9-295B5BA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D2EF-F246-4955-BAA1-E6E109279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BD61-278F-41B3-9E9D-71D522DD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3C03-82ED-40BF-B817-2C63FA0A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E22B-05B2-42F3-9424-58EC113B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4134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9BB08-09F5-42F5-BDAD-A57C3DA15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5151-E202-41C5-A0D4-1550E5D1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0ADB-6562-4045-B8D4-077171A4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C8EA-6BB0-4C1F-8348-436D50D7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87BB-8128-4534-A311-819FA1B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38597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4F6C-3019-4F9C-ACF0-DF01C7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80C3-24EF-4B2D-ACD1-88CE516B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D672-55F7-4CB7-B082-152120F5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68AA-1A52-44AD-B202-A89BE2EE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1566-BE8D-4676-9F4F-1253635A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34496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2150-F058-4758-A44A-BAF0C94D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0E94-53E4-4241-B54E-17A5183F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1D50-AC36-4586-8ECD-4ED70014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4294-B4DA-4FDF-8341-979FA96D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7215-BDDD-4441-A340-97293A0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9753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3693-7719-48E1-966B-7CE60F29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0821-6C8D-4F34-A418-15E29A9B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2C0AC-11FB-439F-B9AE-F3549A7B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D4E8-7721-4D47-BC0D-DA25F3DC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C48A-E1C1-4594-8CA4-F6CC8E7D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76201-C200-4BE8-A433-743CDBFC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411658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3213-C1F1-4BF0-B356-6C8CA750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1B5C-8368-4044-BB1A-B906CF11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6E18-6762-4542-A2E8-34223848C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BA12C-184B-4F6C-A59E-2E5CE87E5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6B28-6F58-4E48-917A-9DA7A612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C0A77-83B5-4D6A-B4B9-19A9F261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0B283-43B2-4854-8539-C858C65A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0F6C-8DCA-4337-92F2-61E3D0CB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42772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936-F200-4B8E-B4A0-81699F3F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8E088-B44B-4058-9DED-93F3E2A7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55963-AF34-410A-B47E-3D849654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0E5D4-0AB0-42BA-9559-D191DA7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92206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6D01D-19A0-4394-9929-32354D2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7BFC4-4AB9-4033-8D88-A0F90D5F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9462F-5013-417F-B765-4ED20E9A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5581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46DD-71DA-466A-B953-BE1A77D3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2ACF-E037-4AE8-B411-5898949A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3128-7C2C-4E69-A0B3-E5D36598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2A39B-F98A-4EE5-91BF-ED8BD670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A9BE-30A9-41FC-B80A-5022DB0C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1133-2C64-491B-A684-8A3B2DF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28014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F25C-C577-4FF3-8DB0-0570C3CB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38A88-53E8-47FF-A578-1DFCC676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e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9886-109B-497B-8AAC-375DC538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9DC1F-96DC-43FB-85A4-74640502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190F-FDA1-427C-BDE4-25DAE4AD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e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8477-4096-4C20-B68D-9A807A4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0103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71B15-054B-4AE4-A43D-528452CC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e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6715-5741-47D4-816E-8AA6550F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e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BD66-2F56-4E0A-8884-2E06EDF2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341B-9ED2-42FD-A910-1D19C42CEB94}" type="datetimeFigureOut">
              <a:rPr lang="ne-NP" smtClean="0"/>
              <a:t>5/21/2017</a:t>
            </a:fld>
            <a:endParaRPr lang="ne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7AB4-8D1A-429E-AD72-C79ECC0C1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e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86FE-A5B4-4895-9C04-31917B7C3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E281-BA31-476A-9D9E-02B0DE488DED}" type="slidenum">
              <a:rPr lang="ne-NP" smtClean="0"/>
              <a:t>‹#›</a:t>
            </a:fld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4311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e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C48E9-0AE2-4F1E-AC6C-CE1A50349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35" y="993574"/>
            <a:ext cx="2872143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0008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Explorer Recommendation System</a:t>
            </a:r>
            <a:endParaRPr lang="ne-NP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5802" y="4082601"/>
            <a:ext cx="3842197" cy="2215167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Biswas Shrestha 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3270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Maharjan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3283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Shakya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3284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Sanjay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Pokhrel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3285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</a:t>
            </a:r>
            <a:r>
              <a:rPr lang="ne-N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FC99-C151-423A-AD62-8B0986CBA58B}"/>
              </a:ext>
            </a:extLst>
          </p:cNvPr>
          <p:cNvSpPr/>
          <p:nvPr/>
        </p:nvSpPr>
        <p:spPr>
          <a:xfrm>
            <a:off x="5344733" y="3487683"/>
            <a:ext cx="5100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k- mean Clustering Algorithm</a:t>
            </a:r>
            <a:endParaRPr lang="ne-N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9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K-mean Clustering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756" y="1545464"/>
            <a:ext cx="9144000" cy="421139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Let X</a:t>
            </a:r>
            <a:r>
              <a:rPr lang="ne-NP" dirty="0"/>
              <a:t> =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ne-NP" dirty="0"/>
              <a:t>……..</a:t>
            </a:r>
            <a:r>
              <a:rPr lang="en-US" dirty="0"/>
              <a:t>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be the set of data points and V </a:t>
            </a:r>
            <a:r>
              <a:rPr lang="ne-NP" dirty="0"/>
              <a:t>= </a:t>
            </a:r>
            <a:r>
              <a:rPr lang="en-US" dirty="0"/>
              <a:t>{v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ne-NP" dirty="0"/>
              <a:t>…….</a:t>
            </a:r>
            <a:r>
              <a:rPr lang="en-US" dirty="0"/>
              <a:t>,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} be the set of centers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Randomly select </a:t>
            </a:r>
            <a:r>
              <a:rPr lang="ne-NP" i="1" dirty="0"/>
              <a:t>‘</a:t>
            </a:r>
            <a:r>
              <a:rPr lang="en-US" i="1" dirty="0"/>
              <a:t>c</a:t>
            </a:r>
            <a:r>
              <a:rPr lang="ne-NP" i="1" dirty="0"/>
              <a:t>’</a:t>
            </a:r>
            <a:r>
              <a:rPr lang="en-US" dirty="0"/>
              <a:t> cluster centers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Calculate the distance between each data point and cluster centers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Assign the data point to the cluster center whose distance from the cluster center is minimum of all the cluster centers</a:t>
            </a:r>
            <a:r>
              <a:rPr lang="ne-NP" dirty="0"/>
              <a:t>.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Recalculate the new cluster center using</a:t>
            </a:r>
            <a:r>
              <a:rPr lang="ne-NP" dirty="0"/>
              <a:t>: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 </a:t>
            </a:r>
          </a:p>
          <a:p>
            <a:pPr lvl="1" algn="l"/>
            <a:r>
              <a:rPr lang="en-US" dirty="0"/>
              <a:t>where,</a:t>
            </a:r>
            <a:r>
              <a:rPr lang="en-US" i="1" dirty="0"/>
              <a:t> </a:t>
            </a:r>
            <a:r>
              <a:rPr lang="ne-NP" i="1" dirty="0"/>
              <a:t>‘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ne-NP" i="1" dirty="0"/>
              <a:t>’</a:t>
            </a:r>
            <a:r>
              <a:rPr lang="en-US" dirty="0"/>
              <a:t> represents the number of data points in 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 cluster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Recalculate the distance between each data point and new obtained cluster centers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If no data point was reassigned then stop, otherwise repeat from step 3</a:t>
            </a:r>
            <a:r>
              <a:rPr lang="ne-NP" dirty="0"/>
              <a:t>).</a:t>
            </a:r>
            <a:endParaRPr lang="en-US" dirty="0"/>
          </a:p>
        </p:txBody>
      </p:sp>
      <p:pic>
        <p:nvPicPr>
          <p:cNvPr id="17" name="Picture 16" descr="https://sites.google.com/site/dataclusteringalgorithms/_/rsrc/1273048565389/k-means-clustering-algorithm/kmeans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7" y="3540215"/>
            <a:ext cx="2190750" cy="70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7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Tools &amp; Technology Used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Front End: Android</a:t>
            </a:r>
            <a:r>
              <a:rPr lang="en-US" dirty="0"/>
              <a:t>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Back End</a:t>
            </a:r>
            <a:r>
              <a:rPr lang="en-US" dirty="0"/>
              <a:t>: DBMS(MySQL) , Python, </a:t>
            </a:r>
            <a:r>
              <a:rPr lang="en-US" dirty="0" err="1"/>
              <a:t>AzureML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Project schedule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pic>
        <p:nvPicPr>
          <p:cNvPr id="4" name="Content Placeholder 3" descr="E:\7th sem\My Project\Gantt.jpg">
            <a:extLst>
              <a:ext uri="{FF2B5EF4-FFF2-40B4-BE49-F238E27FC236}">
                <a16:creationId xmlns:a16="http://schemas.microsoft.com/office/drawing/2014/main" id="{809FB477-02AD-44D2-A242-2174579C6F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6" y="1609859"/>
            <a:ext cx="67425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069C0-44E6-4220-902B-BB99698A8E0C}"/>
              </a:ext>
            </a:extLst>
          </p:cNvPr>
          <p:cNvSpPr/>
          <p:nvPr/>
        </p:nvSpPr>
        <p:spPr>
          <a:xfrm>
            <a:off x="3862812" y="6093647"/>
            <a:ext cx="37966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</a:t>
            </a:r>
            <a:r>
              <a:rPr lang="ne-NP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Gantt chart for project scheduling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Expected Outcome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Effective 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friendly GUI based Output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Save the time and effort of countless students and parents.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References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 fontScale="70000" lnSpcReduction="20000"/>
          </a:bodyPr>
          <a:lstStyle/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Baker, H</a:t>
            </a:r>
            <a:r>
              <a:rPr lang="ne-NP" dirty="0"/>
              <a:t>. </a:t>
            </a:r>
            <a:r>
              <a:rPr lang="en-US" dirty="0"/>
              <a:t>Kent, and Powell, Gary E</a:t>
            </a:r>
            <a:r>
              <a:rPr lang="ne-NP" dirty="0"/>
              <a:t>.</a:t>
            </a:r>
            <a:r>
              <a:rPr lang="en-US" dirty="0"/>
              <a:t>, Understanding Financial Management</a:t>
            </a:r>
            <a:r>
              <a:rPr lang="ne-NP" dirty="0"/>
              <a:t>: </a:t>
            </a:r>
            <a:r>
              <a:rPr lang="en-US" dirty="0"/>
              <a:t>A Practical Guide</a:t>
            </a:r>
            <a:r>
              <a:rPr lang="ne-NP" dirty="0"/>
              <a:t>.</a:t>
            </a:r>
            <a:r>
              <a:rPr lang="en-US" dirty="0"/>
              <a:t>  Blackwell Publishing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Chen, M</a:t>
            </a:r>
            <a:r>
              <a:rPr lang="ne-NP" dirty="0"/>
              <a:t>.</a:t>
            </a:r>
            <a:r>
              <a:rPr lang="en-US" dirty="0"/>
              <a:t>T</a:t>
            </a:r>
            <a:r>
              <a:rPr lang="ne-NP" dirty="0"/>
              <a:t>.</a:t>
            </a:r>
            <a:r>
              <a:rPr lang="en-US" dirty="0"/>
              <a:t>,  </a:t>
            </a:r>
            <a:r>
              <a:rPr lang="ne-NP" dirty="0"/>
              <a:t>(</a:t>
            </a:r>
            <a:r>
              <a:rPr lang="en-US" dirty="0"/>
              <a:t>1996</a:t>
            </a:r>
            <a:r>
              <a:rPr lang="ne-NP" dirty="0"/>
              <a:t>)</a:t>
            </a:r>
            <a:r>
              <a:rPr lang="en-US" dirty="0"/>
              <a:t>, </a:t>
            </a:r>
            <a:r>
              <a:rPr lang="ne-NP" dirty="0"/>
              <a:t>“ </a:t>
            </a:r>
            <a:r>
              <a:rPr lang="en-US" dirty="0"/>
              <a:t>Simplified project economic evaluation</a:t>
            </a:r>
            <a:r>
              <a:rPr lang="ne-NP" dirty="0"/>
              <a:t>.”</a:t>
            </a:r>
            <a:r>
              <a:rPr lang="en-US" dirty="0"/>
              <a:t>  </a:t>
            </a:r>
            <a:r>
              <a:rPr lang="en-US" i="1" dirty="0"/>
              <a:t>Transactions of AACE International</a:t>
            </a:r>
            <a:r>
              <a:rPr lang="ne-NP" dirty="0"/>
              <a:t>. </a:t>
            </a:r>
            <a:r>
              <a:rPr lang="en-US" dirty="0"/>
              <a:t>ABI</a:t>
            </a:r>
            <a:r>
              <a:rPr lang="ne-NP" dirty="0"/>
              <a:t>/</a:t>
            </a:r>
            <a:r>
              <a:rPr lang="en-US" dirty="0"/>
              <a:t>INFORM Global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Cohan, P</a:t>
            </a:r>
            <a:r>
              <a:rPr lang="ne-NP" dirty="0"/>
              <a:t>.</a:t>
            </a:r>
            <a:r>
              <a:rPr lang="en-US" dirty="0"/>
              <a:t>S</a:t>
            </a:r>
            <a:r>
              <a:rPr lang="ne-NP" dirty="0"/>
              <a:t>.</a:t>
            </a:r>
            <a:r>
              <a:rPr lang="en-US" dirty="0"/>
              <a:t>, </a:t>
            </a:r>
            <a:r>
              <a:rPr lang="ne-NP" dirty="0"/>
              <a:t>(</a:t>
            </a:r>
            <a:r>
              <a:rPr lang="en-US" dirty="0"/>
              <a:t>2005</a:t>
            </a:r>
            <a:r>
              <a:rPr lang="ne-NP" dirty="0"/>
              <a:t>)</a:t>
            </a:r>
            <a:r>
              <a:rPr lang="en-US" dirty="0"/>
              <a:t>, </a:t>
            </a:r>
            <a:r>
              <a:rPr lang="ne-NP" dirty="0"/>
              <a:t>“</a:t>
            </a:r>
            <a:r>
              <a:rPr lang="en-US" dirty="0"/>
              <a:t>CFOs to Tech</a:t>
            </a:r>
            <a:r>
              <a:rPr lang="ne-NP" dirty="0"/>
              <a:t>: ‘</a:t>
            </a:r>
            <a:r>
              <a:rPr lang="en-US" dirty="0"/>
              <a:t>I</a:t>
            </a:r>
            <a:r>
              <a:rPr lang="ne-NP" dirty="0"/>
              <a:t>’</a:t>
            </a:r>
            <a:r>
              <a:rPr lang="en-US" dirty="0" err="1"/>
              <a:t>ll</a:t>
            </a:r>
            <a:r>
              <a:rPr lang="en-US" dirty="0"/>
              <a:t> Spend For The Right Technology</a:t>
            </a:r>
            <a:r>
              <a:rPr lang="ne-NP" dirty="0"/>
              <a:t>’.”</a:t>
            </a:r>
            <a:r>
              <a:rPr lang="en-US" dirty="0"/>
              <a:t> </a:t>
            </a:r>
            <a:r>
              <a:rPr lang="en-US" i="1" dirty="0"/>
              <a:t>Financial Executive</a:t>
            </a:r>
            <a:r>
              <a:rPr lang="en-US" dirty="0"/>
              <a:t> Apr 2005</a:t>
            </a:r>
            <a:r>
              <a:rPr lang="ne-NP" dirty="0"/>
              <a:t>. </a:t>
            </a:r>
            <a:r>
              <a:rPr lang="en-US" dirty="0"/>
              <a:t>ABI</a:t>
            </a:r>
            <a:r>
              <a:rPr lang="ne-NP" dirty="0"/>
              <a:t>/</a:t>
            </a:r>
            <a:r>
              <a:rPr lang="en-US" dirty="0"/>
              <a:t>INFORM Global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 err="1"/>
              <a:t>Demirhan</a:t>
            </a:r>
            <a:r>
              <a:rPr lang="en-US" dirty="0"/>
              <a:t>, D</a:t>
            </a:r>
            <a:r>
              <a:rPr lang="ne-NP" dirty="0"/>
              <a:t>.</a:t>
            </a:r>
            <a:r>
              <a:rPr lang="en-US" dirty="0"/>
              <a:t>,   Jacob, V</a:t>
            </a:r>
            <a:r>
              <a:rPr lang="ne-NP" dirty="0"/>
              <a:t>.</a:t>
            </a:r>
            <a:r>
              <a:rPr lang="en-US" dirty="0"/>
              <a:t>S</a:t>
            </a:r>
            <a:r>
              <a:rPr lang="ne-NP" dirty="0"/>
              <a:t>.</a:t>
            </a:r>
            <a:r>
              <a:rPr lang="en-US" dirty="0"/>
              <a:t>, and Raghunathan, S</a:t>
            </a:r>
            <a:r>
              <a:rPr lang="ne-NP" dirty="0"/>
              <a:t>.</a:t>
            </a:r>
            <a:r>
              <a:rPr lang="en-US" dirty="0"/>
              <a:t>, </a:t>
            </a:r>
            <a:r>
              <a:rPr lang="ne-NP" dirty="0"/>
              <a:t>(</a:t>
            </a:r>
            <a:r>
              <a:rPr lang="en-US" dirty="0"/>
              <a:t>2006</a:t>
            </a:r>
            <a:r>
              <a:rPr lang="ne-NP" dirty="0"/>
              <a:t>)</a:t>
            </a:r>
            <a:r>
              <a:rPr lang="en-US" dirty="0"/>
              <a:t>, </a:t>
            </a:r>
            <a:r>
              <a:rPr lang="ne-NP" dirty="0"/>
              <a:t>“</a:t>
            </a:r>
            <a:r>
              <a:rPr lang="en-US" dirty="0"/>
              <a:t>Information Technology Investment Strategies Under Declining Technology Cost</a:t>
            </a:r>
            <a:r>
              <a:rPr lang="ne-NP" dirty="0"/>
              <a:t>.”</a:t>
            </a:r>
            <a:r>
              <a:rPr lang="en-US" dirty="0"/>
              <a:t> </a:t>
            </a:r>
            <a:r>
              <a:rPr lang="en-US" i="1" dirty="0"/>
              <a:t>Journal of Management Information Systems</a:t>
            </a:r>
            <a:r>
              <a:rPr lang="ne-NP" i="1" dirty="0"/>
              <a:t>.  </a:t>
            </a:r>
            <a:r>
              <a:rPr lang="en-US" dirty="0"/>
              <a:t>Vol</a:t>
            </a:r>
            <a:r>
              <a:rPr lang="ne-NP" dirty="0"/>
              <a:t>. </a:t>
            </a:r>
            <a:r>
              <a:rPr lang="en-US" dirty="0"/>
              <a:t>22 No</a:t>
            </a:r>
            <a:r>
              <a:rPr lang="ne-NP" dirty="0"/>
              <a:t>. </a:t>
            </a:r>
            <a:r>
              <a:rPr lang="en-US" dirty="0"/>
              <a:t>3, Winter 2006</a:t>
            </a:r>
            <a:r>
              <a:rPr lang="ne-NP" dirty="0"/>
              <a:t>. </a:t>
            </a:r>
            <a:r>
              <a:rPr lang="en-US" dirty="0"/>
              <a:t>pp</a:t>
            </a:r>
            <a:r>
              <a:rPr lang="ne-NP" dirty="0"/>
              <a:t>. </a:t>
            </a:r>
            <a:r>
              <a:rPr lang="en-US" dirty="0"/>
              <a:t>321</a:t>
            </a:r>
            <a:r>
              <a:rPr lang="ne-NP" dirty="0"/>
              <a:t> – </a:t>
            </a:r>
            <a:r>
              <a:rPr lang="en-US" dirty="0"/>
              <a:t>350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 err="1"/>
              <a:t>Willbanks</a:t>
            </a:r>
            <a:r>
              <a:rPr lang="ne-NP" dirty="0"/>
              <a:t>.</a:t>
            </a:r>
            <a:r>
              <a:rPr lang="en-US" dirty="0"/>
              <a:t>, Linda </a:t>
            </a:r>
            <a:r>
              <a:rPr lang="ne-NP" dirty="0"/>
              <a:t>(</a:t>
            </a:r>
            <a:r>
              <a:rPr lang="en-US" dirty="0"/>
              <a:t>2007</a:t>
            </a:r>
            <a:r>
              <a:rPr lang="ne-NP" dirty="0"/>
              <a:t>)</a:t>
            </a:r>
            <a:r>
              <a:rPr lang="en-US" dirty="0"/>
              <a:t>, </a:t>
            </a:r>
            <a:r>
              <a:rPr lang="ne-NP" dirty="0"/>
              <a:t>"</a:t>
            </a:r>
            <a:r>
              <a:rPr lang="en-US" dirty="0"/>
              <a:t>Passing out IT Toys</a:t>
            </a:r>
            <a:r>
              <a:rPr lang="ne-NP" dirty="0"/>
              <a:t>." </a:t>
            </a:r>
            <a:r>
              <a:rPr lang="en-US" dirty="0"/>
              <a:t>CIO Corner, IT Pro</a:t>
            </a:r>
            <a:r>
              <a:rPr lang="ne-NP" dirty="0"/>
              <a:t>. </a:t>
            </a:r>
            <a:r>
              <a:rPr lang="en-US" dirty="0"/>
              <a:t>November</a:t>
            </a:r>
            <a:r>
              <a:rPr lang="ne-NP" dirty="0"/>
              <a:t>/</a:t>
            </a:r>
            <a:r>
              <a:rPr lang="en-US" dirty="0"/>
              <a:t>December 2007</a:t>
            </a:r>
            <a:r>
              <a:rPr lang="ne-NP" dirty="0"/>
              <a:t>.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https</a:t>
            </a:r>
            <a:r>
              <a:rPr lang="ne-NP" dirty="0"/>
              <a:t>://</a:t>
            </a:r>
            <a:r>
              <a:rPr lang="en-US" dirty="0"/>
              <a:t>developer</a:t>
            </a:r>
            <a:r>
              <a:rPr lang="ne-NP" dirty="0"/>
              <a:t>.</a:t>
            </a:r>
            <a:r>
              <a:rPr lang="en-US" dirty="0"/>
              <a:t>android</a:t>
            </a:r>
            <a:r>
              <a:rPr lang="ne-NP" dirty="0"/>
              <a:t>.</a:t>
            </a:r>
            <a:r>
              <a:rPr lang="en-US" dirty="0"/>
              <a:t>com</a:t>
            </a:r>
            <a:r>
              <a:rPr lang="ne-NP" dirty="0"/>
              <a:t>/</a:t>
            </a:r>
            <a:r>
              <a:rPr lang="en-US" dirty="0"/>
              <a:t>index</a:t>
            </a:r>
            <a:r>
              <a:rPr lang="ne-NP" dirty="0"/>
              <a:t>.</a:t>
            </a:r>
            <a:r>
              <a:rPr lang="en-US" dirty="0"/>
              <a:t>html 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https</a:t>
            </a:r>
            <a:r>
              <a:rPr lang="ne-NP" dirty="0"/>
              <a:t>://</a:t>
            </a:r>
            <a:r>
              <a:rPr lang="en-US" dirty="0"/>
              <a:t>www</a:t>
            </a:r>
            <a:r>
              <a:rPr lang="ne-NP" dirty="0"/>
              <a:t>.</a:t>
            </a:r>
            <a:r>
              <a:rPr lang="en-US" dirty="0" err="1"/>
              <a:t>ed</a:t>
            </a:r>
            <a:r>
              <a:rPr lang="ne-NP" dirty="0"/>
              <a:t>-</a:t>
            </a:r>
            <a:r>
              <a:rPr lang="en-US" dirty="0"/>
              <a:t>finder</a:t>
            </a:r>
            <a:r>
              <a:rPr lang="ne-NP" dirty="0"/>
              <a:t>.</a:t>
            </a:r>
            <a:r>
              <a:rPr lang="en-US" dirty="0"/>
              <a:t>com</a:t>
            </a:r>
            <a:r>
              <a:rPr lang="ne-NP" dirty="0"/>
              <a:t>/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https</a:t>
            </a:r>
            <a:r>
              <a:rPr lang="ne-NP" dirty="0"/>
              <a:t>://</a:t>
            </a:r>
            <a:r>
              <a:rPr lang="en-US" dirty="0"/>
              <a:t>www</a:t>
            </a:r>
            <a:r>
              <a:rPr lang="ne-NP" dirty="0"/>
              <a:t>.</a:t>
            </a:r>
            <a:r>
              <a:rPr lang="en-US" dirty="0"/>
              <a:t>python</a:t>
            </a:r>
            <a:r>
              <a:rPr lang="ne-NP" dirty="0"/>
              <a:t>.</a:t>
            </a:r>
            <a:r>
              <a:rPr lang="en-US" dirty="0"/>
              <a:t>org</a:t>
            </a:r>
            <a:r>
              <a:rPr lang="ne-NP" dirty="0"/>
              <a:t>/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https</a:t>
            </a:r>
            <a:r>
              <a:rPr lang="ne-NP" dirty="0"/>
              <a:t>://</a:t>
            </a:r>
            <a:r>
              <a:rPr lang="en-US" dirty="0"/>
              <a:t>www</a:t>
            </a:r>
            <a:r>
              <a:rPr lang="ne-NP" dirty="0"/>
              <a:t>.</a:t>
            </a:r>
            <a:r>
              <a:rPr lang="en-US" dirty="0"/>
              <a:t>w3schools</a:t>
            </a:r>
            <a:r>
              <a:rPr lang="ne-NP" dirty="0"/>
              <a:t>.</a:t>
            </a:r>
            <a:r>
              <a:rPr lang="en-US" dirty="0"/>
              <a:t>com</a:t>
            </a:r>
            <a:r>
              <a:rPr lang="ne-NP" dirty="0"/>
              <a:t>/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http</a:t>
            </a:r>
            <a:r>
              <a:rPr lang="ne-NP" dirty="0"/>
              <a:t>://</a:t>
            </a:r>
            <a:r>
              <a:rPr lang="en-US" dirty="0"/>
              <a:t>www</a:t>
            </a:r>
            <a:r>
              <a:rPr lang="ne-NP" dirty="0"/>
              <a:t>.</a:t>
            </a:r>
            <a:r>
              <a:rPr lang="en-US" dirty="0" err="1"/>
              <a:t>saedsayad</a:t>
            </a:r>
            <a:r>
              <a:rPr lang="ne-NP" dirty="0"/>
              <a:t>.</a:t>
            </a:r>
            <a:r>
              <a:rPr lang="en-US" dirty="0"/>
              <a:t>com</a:t>
            </a:r>
            <a:r>
              <a:rPr lang="ne-NP" dirty="0"/>
              <a:t>/</a:t>
            </a:r>
            <a:r>
              <a:rPr lang="en-US" dirty="0" err="1"/>
              <a:t>clustering_kmeans</a:t>
            </a:r>
            <a:r>
              <a:rPr lang="ne-NP" dirty="0"/>
              <a:t>.</a:t>
            </a:r>
            <a:r>
              <a:rPr lang="en-US" dirty="0" err="1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3270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4BF2F-0AD1-4DFB-B9E2-8440E3D7C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22" y="2518356"/>
            <a:ext cx="2420155" cy="24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1AE-3C45-4CBD-B368-96FDCE2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8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  <a:endParaRPr lang="ne-NP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37B0-C8FC-432C-AB68-D3B60502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ne-NP" i="1" dirty="0"/>
              <a:t>“</a:t>
            </a:r>
            <a:r>
              <a:rPr lang="en-US" i="1" dirty="0"/>
              <a:t>Education Explorer</a:t>
            </a:r>
            <a:r>
              <a:rPr lang="ne-NP" i="1" dirty="0"/>
              <a:t>” </a:t>
            </a:r>
            <a:r>
              <a:rPr lang="en-US" i="1" dirty="0"/>
              <a:t>is one</a:t>
            </a:r>
            <a:r>
              <a:rPr lang="ne-NP" i="1" dirty="0"/>
              <a:t>-</a:t>
            </a:r>
            <a:r>
              <a:rPr lang="en-US" i="1" dirty="0"/>
              <a:t>stop</a:t>
            </a:r>
            <a:r>
              <a:rPr lang="ne-NP" i="1" dirty="0"/>
              <a:t>-</a:t>
            </a:r>
            <a:r>
              <a:rPr lang="en-US" i="1" dirty="0"/>
              <a:t>shop for </a:t>
            </a:r>
            <a:r>
              <a:rPr lang="ne-NP" i="1" dirty="0"/>
              <a:t>“</a:t>
            </a:r>
            <a:r>
              <a:rPr lang="en-US" i="1" dirty="0"/>
              <a:t>Inspiring students to make an informed choice</a:t>
            </a:r>
            <a:r>
              <a:rPr lang="ne-NP" i="1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890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Contents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System Objective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Requirement Specification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 Level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Implementation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Tools and technology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Schedule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Expected Outcome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491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Introduction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Education Explorer is a recommendation engine that finds the right college for the users(student)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Uses recommendation algorithm(by category) and data mining techniques(K mean clustering)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Helps for choosing the right from hundreds of colleges</a:t>
            </a:r>
            <a:r>
              <a:rPr lang="ne-NP" dirty="0"/>
              <a:t> </a:t>
            </a:r>
            <a:r>
              <a:rPr lang="en-US" dirty="0"/>
              <a:t>and universities according to their major subjects, programs, scholarships.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Finds the right college according to location, fee and affiliation.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Provide notification about upcoming educational, technical events happening around Kathmandu valley on android device</a:t>
            </a:r>
            <a:r>
              <a:rPr lang="ne-NP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Problem Definition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is difficult to find and visit each and every college </a:t>
            </a:r>
            <a:r>
              <a:rPr lang="en-US"/>
              <a:t>in busy </a:t>
            </a:r>
            <a:r>
              <a:rPr lang="en-US" dirty="0"/>
              <a:t>cities like Kathmandu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Student can</a:t>
            </a:r>
            <a:r>
              <a:rPr lang="ne-NP" dirty="0"/>
              <a:t>’</a:t>
            </a:r>
            <a:r>
              <a:rPr lang="en-US" dirty="0"/>
              <a:t>t get enough information or proper enrollment according to requirement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Student are even found to be in dilemma to get best course for their future or the best institute for them to enroll</a:t>
            </a: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2286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Objective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To provide recommending according to the selected course by the category</a:t>
            </a:r>
            <a:r>
              <a:rPr lang="ne-NP" dirty="0"/>
              <a:t>.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To provide detail information about</a:t>
            </a:r>
            <a:r>
              <a:rPr lang="ne-NP" dirty="0"/>
              <a:t> </a:t>
            </a:r>
            <a:r>
              <a:rPr lang="en-US" dirty="0"/>
              <a:t>course including trending course</a:t>
            </a:r>
            <a:r>
              <a:rPr lang="ne-NP" dirty="0"/>
              <a:t>.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To find information about financial aid statistics such as average amount, percent of student received, total amount received for university of your</a:t>
            </a:r>
            <a:r>
              <a:rPr lang="ne-NP" dirty="0"/>
              <a:t> </a:t>
            </a:r>
            <a:r>
              <a:rPr lang="en-US" dirty="0"/>
              <a:t>choice</a:t>
            </a:r>
            <a:r>
              <a:rPr lang="ne-NP" dirty="0"/>
              <a:t>.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To save time and effort,</a:t>
            </a:r>
            <a:r>
              <a:rPr lang="ne-NP" dirty="0"/>
              <a:t> </a:t>
            </a:r>
            <a:r>
              <a:rPr lang="en-US" dirty="0"/>
              <a:t>you can compare schools of your choice and find best that fits your</a:t>
            </a:r>
            <a:r>
              <a:rPr lang="ne-NP" dirty="0"/>
              <a:t> </a:t>
            </a:r>
            <a:r>
              <a:rPr lang="en-US" dirty="0"/>
              <a:t>criteria</a:t>
            </a:r>
            <a:r>
              <a:rPr lang="ne-NP" dirty="0"/>
              <a:t>.</a:t>
            </a:r>
            <a:endParaRPr lang="en-US" dirty="0"/>
          </a:p>
          <a:p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42267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Study of Existing system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8"/>
            <a:ext cx="9144000" cy="4584879"/>
          </a:xfrm>
        </p:spPr>
        <p:txBody>
          <a:bodyPr>
            <a:normAutofit/>
          </a:bodyPr>
          <a:lstStyle/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application name </a:t>
            </a:r>
            <a:r>
              <a:rPr lang="ne-NP" dirty="0">
                <a:ea typeface="Calibri" panose="020F0502020204030204" pitchFamily="34" charset="0"/>
                <a:cs typeface="Mangal"/>
              </a:rPr>
              <a:t>“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Education Finder College Search</a:t>
            </a:r>
            <a:r>
              <a:rPr lang="ne-NP" dirty="0">
                <a:ea typeface="Calibri" panose="020F0502020204030204" pitchFamily="34" charset="0"/>
                <a:cs typeface="Mangal"/>
              </a:rPr>
              <a:t>” </a:t>
            </a:r>
            <a:endParaRPr lang="en-US" dirty="0">
              <a:ea typeface="Calibri" panose="020F0502020204030204" pitchFamily="34" charset="0"/>
              <a:cs typeface="Mangal"/>
            </a:endParaRP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mainly focusing the students of United States, France and other European countries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find and choose from more than 25 thousand colleges</a:t>
            </a:r>
            <a:r>
              <a:rPr lang="en-US" dirty="0">
                <a:ea typeface="Calibri" panose="020F0502020204030204" pitchFamily="34" charset="0"/>
                <a:cs typeface="Mangal"/>
              </a:rPr>
              <a:t> from following features: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Scholarships</a:t>
            </a:r>
            <a:r>
              <a:rPr lang="ne-NP" dirty="0">
                <a:ea typeface="Times New Roman" panose="02020603050405020304" pitchFamily="18" charset="0"/>
                <a:cs typeface="Mangal"/>
              </a:rPr>
              <a:t>/</a:t>
            </a:r>
            <a:r>
              <a:rPr lang="en-US" dirty="0">
                <a:ea typeface="Times New Roman" panose="02020603050405020304" pitchFamily="18" charset="0"/>
              </a:rPr>
              <a:t>bursaries</a:t>
            </a:r>
            <a:r>
              <a:rPr lang="ne-NP" dirty="0">
                <a:ea typeface="Times New Roman" panose="02020603050405020304" pitchFamily="18" charset="0"/>
                <a:cs typeface="Mangal"/>
              </a:rPr>
              <a:t>/</a:t>
            </a:r>
            <a:r>
              <a:rPr lang="en-US" dirty="0">
                <a:ea typeface="Times New Roman" panose="02020603050405020304" pitchFamily="18" charset="0"/>
              </a:rPr>
              <a:t>fellowships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Financial aid &amp; stats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Check out reviews &amp; find alumni</a:t>
            </a:r>
            <a:r>
              <a:rPr lang="ne-NP" dirty="0">
                <a:ea typeface="Times New Roman" panose="02020603050405020304" pitchFamily="18" charset="0"/>
                <a:cs typeface="Mangal"/>
              </a:rPr>
              <a:t>’</a:t>
            </a:r>
            <a:r>
              <a:rPr lang="en-US" dirty="0">
                <a:ea typeface="Times New Roman" panose="02020603050405020304" pitchFamily="18" charset="0"/>
              </a:rPr>
              <a:t>s</a:t>
            </a:r>
            <a:r>
              <a:rPr lang="ne-NP" dirty="0">
                <a:ea typeface="Times New Roman" panose="02020603050405020304" pitchFamily="18" charset="0"/>
                <a:cs typeface="Mangal"/>
              </a:rPr>
              <a:t>.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Stay tuned &amp; get involved in schools with get social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Compare schools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Track university application &amp; get notifications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Visa information</a:t>
            </a:r>
            <a:endParaRPr lang="en-US" dirty="0"/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</a:rPr>
              <a:t>News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05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eal"/>
              </a:rPr>
              <a:t>Requirement Specification</a:t>
            </a:r>
            <a:endParaRPr lang="ne-N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e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EA9A-D9CA-4A93-BAAC-2DD16D41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859"/>
            <a:ext cx="9144000" cy="42113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Searching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Recommendation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D23EB-FFCB-4251-AAE8-54CF5EBA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00"/>
            <a:ext cx="12192000" cy="579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028" y="322703"/>
            <a:ext cx="3817416" cy="61745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</a:t>
            </a:r>
            <a:endParaRPr lang="ne-N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9B26E-3BBD-4394-A009-AC273F2C8579}"/>
              </a:ext>
            </a:extLst>
          </p:cNvPr>
          <p:cNvSpPr/>
          <p:nvPr/>
        </p:nvSpPr>
        <p:spPr>
          <a:xfrm>
            <a:off x="3777540" y="6242744"/>
            <a:ext cx="45143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ne-NP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Education Explorer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53061-1A54-488D-B65C-56F7D694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7" y="357055"/>
            <a:ext cx="5215944" cy="6385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A7239-D1A3-4802-A27C-21847EE9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603" y="357055"/>
            <a:ext cx="3485882" cy="70643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Diagram</a:t>
            </a:r>
            <a:endParaRPr lang="ne-N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37088-916D-4EE1-806D-5E44C13A9FAF}"/>
              </a:ext>
            </a:extLst>
          </p:cNvPr>
          <p:cNvSpPr/>
          <p:nvPr/>
        </p:nvSpPr>
        <p:spPr>
          <a:xfrm>
            <a:off x="2062937" y="6234259"/>
            <a:ext cx="44256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</a:t>
            </a:r>
            <a:r>
              <a:rPr lang="ne-NP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 Flow Chart of Education Explorer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Areal</vt:lpstr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Education Explorer Recommendation System</vt:lpstr>
      <vt:lpstr>Contents</vt:lpstr>
      <vt:lpstr>Introduction</vt:lpstr>
      <vt:lpstr>Problem Definition</vt:lpstr>
      <vt:lpstr>Objective</vt:lpstr>
      <vt:lpstr>Study of Existing system</vt:lpstr>
      <vt:lpstr>Requirement Specification</vt:lpstr>
      <vt:lpstr>Use Case diagram</vt:lpstr>
      <vt:lpstr>System Diagram</vt:lpstr>
      <vt:lpstr>K-mean Clustering</vt:lpstr>
      <vt:lpstr>Tools &amp; Technology Used</vt:lpstr>
      <vt:lpstr>Project schedule</vt:lpstr>
      <vt:lpstr>Expected Outcome</vt:lpstr>
      <vt:lpstr>References</vt:lpstr>
      <vt:lpstr>Queries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shrestha</dc:creator>
  <cp:lastModifiedBy>biswas shrestha</cp:lastModifiedBy>
  <cp:revision>79</cp:revision>
  <dcterms:created xsi:type="dcterms:W3CDTF">2017-05-04T02:41:15Z</dcterms:created>
  <dcterms:modified xsi:type="dcterms:W3CDTF">2017-05-21T01:30:33Z</dcterms:modified>
  <cp:contentStatus/>
</cp:coreProperties>
</file>