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1" r:id="rId3"/>
    <p:sldId id="268" r:id="rId4"/>
    <p:sldId id="269" r:id="rId5"/>
    <p:sldId id="264" r:id="rId6"/>
    <p:sldId id="258" r:id="rId7"/>
    <p:sldId id="260" r:id="rId8"/>
    <p:sldId id="267" r:id="rId9"/>
    <p:sldId id="259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5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8D3A5-4941-471F-9F13-FBC53AB4CE53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d</a:t>
            </a:r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8CAD-CAA0-457E-A53A-72EBB811D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44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9A9FF-B4FA-3A59-6E04-F85AC58F5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A0927A-FE9E-7361-0166-8E78EA370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9D91BC-6B7B-ECF7-4929-9F3E646B2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770EE-909D-4C58-E4C0-622900AA7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58CAD-CAA0-457E-A53A-72EBB811D57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41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5CC11-C431-90D9-4306-E832DD32A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BD976-A232-8E6E-65D3-B090344A9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5B1C5-3B0D-49F7-C360-C60638D5E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F8F7B-2EBC-A457-C6BF-ACE94AE18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58CAD-CAA0-457E-A53A-72EBB811D57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29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CBE1A-06DF-61E5-C514-1145229A0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21EF7-BA25-4007-6E78-EFE9426DC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ED27DB-7E0D-F429-03E8-2E0EAD20C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86102-9529-A8EA-B996-31A9EDEDD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58CAD-CAA0-457E-A53A-72EBB811D57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7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73BB6-A9E2-55B1-C5FD-F3BCD445A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9B9BB-09CB-6008-ECA7-7D522EE2B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87541-0339-80B0-F110-C71FB960A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2649C-5863-B38D-7791-58F1C3182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58CAD-CAA0-457E-A53A-72EBB811D57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71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58CAD-CAA0-457E-A53A-72EBB811D57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22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FDEE-1A66-7F75-5D4C-F7601CB8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A3D2-D2B2-AA6F-E570-3F202912D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6BD9-290C-DB78-1CF9-43AEC785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EE92-C599-E684-429C-EF571F29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B4B4-8499-6175-C2C5-E7BF9F55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91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EE79-1A69-5E38-1EBA-246378E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8204A-529E-4ED4-DB5C-8AC208346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0C12-6E9E-D942-E7F7-3FF7F873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CD04-28AC-8031-307E-3CB78DCC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DA76-337B-987E-A31B-DFC62F91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8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674F0-24DA-60C0-5369-A72281313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8D56-37BF-E853-9F39-44BB2FAD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2CDE-E810-0890-1C38-2E3F425F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2962-5E9F-C5A4-5F30-85C6F1C2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149B-A1D7-85D9-40CD-525904BE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22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4E54-3A2A-2F37-D34E-DCC1D49A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5A18-99EE-B829-B129-C69C4007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41E51-22C7-C6C7-3416-EB67B45A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1FB4-1AB9-6ED1-7EF8-4DFEE241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2150-4DC3-D4F0-5674-91C2CAE5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26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B81-E0A8-D908-EEFE-D78637C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FE41-05F8-9662-3C70-ED8CB4851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C571-266B-C552-73FE-119BB804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9C24-C34C-0CF9-FE21-CE398EB2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75-775D-1D03-D764-321E093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95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A076-FD5C-96CA-DED2-6781AD2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90B1-F204-71C1-324D-4A9FCF3B9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6D720-C6A6-F788-20C2-14F59F955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BC00C-FF51-B862-A719-70297D56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C09B-A562-44F6-CF09-43CCEEF3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07C9-9E11-8CAB-55F3-903D6E28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23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0042-D298-8CAF-F233-6FC85AE5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11B7A-DFD2-168D-D782-92F245A5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BEB8-B27B-1800-B97E-3D2D061B1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70CF7-73E4-3177-4E22-4F4BA4151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82D50-006A-B91E-0923-3D6A05C56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FF62C-AD3B-0702-C724-06BF65A0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ECECF-1CB7-3FF8-21E9-FA406B4E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5A69B-B1AD-876A-EC71-94ACFA83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5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1F78-A40E-B0D0-F7B1-C14B3ABB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97BB2-1851-AE8F-E105-9393ACCC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2D828-CF42-5A30-2936-9FC352B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2D13A-E9A5-AB6F-5F34-BC23118C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11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6CA1-F60B-B728-3846-29E81F9F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F85F6-F445-6C55-C0BB-A48FB988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58C59-90C3-0C1F-4FD4-9B9018F8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89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E93F-269A-04F7-5993-680ED380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5F3D-F5F9-AA80-106F-9A335BEA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6B7B1-4A01-D297-CC81-015A05099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0FB89-5765-17F6-18D1-8E8602A6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435E4-0975-B7C8-2214-B5D6B3C0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CDACD-452E-1CBA-8082-CEBC0C62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8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6D37-0CE6-6300-4CE6-2199BDEB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DBD94-B480-CC20-6B96-1AD555BE8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DE6A6-938C-EB56-FC27-C4DFB631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4F681-BCC5-CC23-8EF0-BF770BB9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7F032-75AE-686E-2B34-1FF42D63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D455A-7F84-0012-C7C6-D7CD8947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51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4A7B9-F668-E33B-1185-E286213D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53390-F1E1-8F9F-2C1C-AE3244F34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1403F-79BD-D34A-2515-56C7510B0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27481-1F54-4015-AD9B-100F2AF8AD85}" type="datetimeFigureOut">
              <a:rPr lang="en-CA" smtClean="0"/>
              <a:t>2025-07-10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97AA-2B0A-2B0D-15A5-60A087560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B6B9-990A-0875-BA64-E67B98515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E5A71-1B54-4709-AEA8-1ACD0009B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4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nwoolee94.atlassian.net/wiki/x/GADeA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4D136-E1B5-7575-505D-A6993CE5D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A1F2-792C-DA1B-B2C1-D8D25E73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3" y="363649"/>
            <a:ext cx="10151378" cy="595521"/>
          </a:xfrm>
        </p:spPr>
        <p:txBody>
          <a:bodyPr>
            <a:noAutofit/>
          </a:bodyPr>
          <a:lstStyle/>
          <a:p>
            <a:r>
              <a:rPr lang="en-CA" altLang="ko-KR" sz="3200" b="1" dirty="0"/>
              <a:t>0. </a:t>
            </a:r>
            <a:r>
              <a:rPr lang="ko-KR" altLang="en-US" sz="3200" b="1" dirty="0"/>
              <a:t>개발 환경 </a:t>
            </a:r>
            <a:r>
              <a:rPr lang="en-CA" altLang="ko-KR" sz="3200" b="1" dirty="0"/>
              <a:t>Overview</a:t>
            </a:r>
            <a:endParaRPr lang="en-CA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A1449-9C2C-8FF8-C740-F17330D06460}"/>
              </a:ext>
            </a:extLst>
          </p:cNvPr>
          <p:cNvCxnSpPr>
            <a:cxnSpLocks/>
          </p:cNvCxnSpPr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E94B05B-BF91-9923-E963-9EAD24B73312}"/>
              </a:ext>
            </a:extLst>
          </p:cNvPr>
          <p:cNvSpPr txBox="1">
            <a:spLocks/>
          </p:cNvSpPr>
          <p:nvPr/>
        </p:nvSpPr>
        <p:spPr>
          <a:xfrm>
            <a:off x="578143" y="978496"/>
            <a:ext cx="11434892" cy="39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dirty="0"/>
              <a:t>Wrapper </a:t>
            </a:r>
            <a:r>
              <a:rPr lang="ko-KR" altLang="en-US" sz="2000" dirty="0"/>
              <a:t>개발 환경과</a:t>
            </a:r>
            <a:r>
              <a:rPr lang="en-CA" altLang="ko-KR" sz="2000" dirty="0"/>
              <a:t>, Library </a:t>
            </a:r>
            <a:r>
              <a:rPr lang="ko-KR" altLang="en-US" sz="2000" dirty="0"/>
              <a:t>개발 환경을 병행 사용 중</a:t>
            </a:r>
            <a:endParaRPr lang="en-CA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5603708-1951-5AEB-E005-39CD61254EA8}"/>
              </a:ext>
            </a:extLst>
          </p:cNvPr>
          <p:cNvSpPr/>
          <p:nvPr/>
        </p:nvSpPr>
        <p:spPr>
          <a:xfrm>
            <a:off x="1073562" y="1777190"/>
            <a:ext cx="4702984" cy="29574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58DC83-A799-1FFA-D874-CEA63FF5187E}"/>
              </a:ext>
            </a:extLst>
          </p:cNvPr>
          <p:cNvSpPr/>
          <p:nvPr/>
        </p:nvSpPr>
        <p:spPr>
          <a:xfrm>
            <a:off x="622105" y="1621501"/>
            <a:ext cx="1247615" cy="479135"/>
          </a:xfrm>
          <a:prstGeom prst="roundRect">
            <a:avLst/>
          </a:prstGeom>
          <a:solidFill>
            <a:srgbClr val="2559F6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/>
              <a:t>Visual Studio</a:t>
            </a:r>
          </a:p>
          <a:p>
            <a:pPr algn="ctr"/>
            <a:r>
              <a:rPr kumimoji="1" lang="en-CA" sz="1400" dirty="0"/>
              <a:t>Code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408B83-F365-FABE-660A-EA6C82B70165}"/>
              </a:ext>
            </a:extLst>
          </p:cNvPr>
          <p:cNvSpPr/>
          <p:nvPr/>
        </p:nvSpPr>
        <p:spPr>
          <a:xfrm>
            <a:off x="1393581" y="3482931"/>
            <a:ext cx="3965331" cy="1124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953A33-3D95-ED79-7BA3-DE8C67A0BCB8}"/>
              </a:ext>
            </a:extLst>
          </p:cNvPr>
          <p:cNvSpPr/>
          <p:nvPr/>
        </p:nvSpPr>
        <p:spPr>
          <a:xfrm>
            <a:off x="2457659" y="3285929"/>
            <a:ext cx="1629408" cy="349881"/>
          </a:xfrm>
          <a:prstGeom prst="roundRect">
            <a:avLst/>
          </a:prstGeom>
          <a:solidFill>
            <a:srgbClr val="2559F6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/>
              <a:t>Docker Image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8F43C78-5BC4-955E-C073-0CBD1A13E974}"/>
              </a:ext>
            </a:extLst>
          </p:cNvPr>
          <p:cNvSpPr/>
          <p:nvPr/>
        </p:nvSpPr>
        <p:spPr>
          <a:xfrm>
            <a:off x="1601686" y="3723757"/>
            <a:ext cx="1528377" cy="349881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OS: Linux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15AA5AF-B419-31F3-751A-D0E9A4A427B7}"/>
              </a:ext>
            </a:extLst>
          </p:cNvPr>
          <p:cNvSpPr/>
          <p:nvPr/>
        </p:nvSpPr>
        <p:spPr>
          <a:xfrm>
            <a:off x="3272363" y="3723757"/>
            <a:ext cx="1847692" cy="349881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Build – boost Lib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E3FE26-4FFA-455C-CF0F-794E587C7215}"/>
              </a:ext>
            </a:extLst>
          </p:cNvPr>
          <p:cNvSpPr/>
          <p:nvPr/>
        </p:nvSpPr>
        <p:spPr>
          <a:xfrm>
            <a:off x="1601686" y="4161585"/>
            <a:ext cx="1528377" cy="349881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 err="1"/>
              <a:t>gcc</a:t>
            </a:r>
            <a:r>
              <a:rPr kumimoji="1" lang="en-CA" dirty="0"/>
              <a:t> compiler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1C761E4-E8D9-AE33-A0ED-0087326A6E8F}"/>
              </a:ext>
            </a:extLst>
          </p:cNvPr>
          <p:cNvSpPr/>
          <p:nvPr/>
        </p:nvSpPr>
        <p:spPr>
          <a:xfrm>
            <a:off x="3272363" y="4161393"/>
            <a:ext cx="1847692" cy="349881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Build – </a:t>
            </a:r>
            <a:r>
              <a:rPr kumimoji="1" lang="en-CA" dirty="0" err="1"/>
              <a:t>quantLib</a:t>
            </a:r>
            <a:endParaRPr kumimoji="1" lang="en-CA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9F9F130-9D41-B13A-74B2-B1C190293C25}"/>
              </a:ext>
            </a:extLst>
          </p:cNvPr>
          <p:cNvSpPr/>
          <p:nvPr/>
        </p:nvSpPr>
        <p:spPr>
          <a:xfrm>
            <a:off x="2080165" y="2746152"/>
            <a:ext cx="2384396" cy="349881"/>
          </a:xfrm>
          <a:prstGeom prst="roundRect">
            <a:avLst/>
          </a:prstGeom>
          <a:solidFill>
            <a:srgbClr val="FF000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 err="1"/>
              <a:t>quantLib</a:t>
            </a:r>
            <a:r>
              <a:rPr kumimoji="1" lang="en-CA" dirty="0"/>
              <a:t> Extension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6BD2461-15F4-26ED-D1D6-74BF454A7F65}"/>
              </a:ext>
            </a:extLst>
          </p:cNvPr>
          <p:cNvSpPr/>
          <p:nvPr/>
        </p:nvSpPr>
        <p:spPr>
          <a:xfrm>
            <a:off x="2078541" y="1855216"/>
            <a:ext cx="2384396" cy="349881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Wrapper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8890993-D14D-0D8B-1619-EF9DCA8D3022}"/>
              </a:ext>
            </a:extLst>
          </p:cNvPr>
          <p:cNvSpPr/>
          <p:nvPr/>
        </p:nvSpPr>
        <p:spPr>
          <a:xfrm>
            <a:off x="6767384" y="1777190"/>
            <a:ext cx="4702984" cy="29574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BAE26B9-B74F-3574-6BAE-55DF2E1CD5A9}"/>
              </a:ext>
            </a:extLst>
          </p:cNvPr>
          <p:cNvSpPr/>
          <p:nvPr/>
        </p:nvSpPr>
        <p:spPr>
          <a:xfrm>
            <a:off x="6271965" y="1621501"/>
            <a:ext cx="1247615" cy="479135"/>
          </a:xfrm>
          <a:prstGeom prst="roundRect">
            <a:avLst/>
          </a:prstGeom>
          <a:solidFill>
            <a:srgbClr val="2559F6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 err="1"/>
              <a:t>CLion</a:t>
            </a:r>
            <a:endParaRPr kumimoji="1" lang="en-CA" sz="1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3C2AD70-D10B-93CA-F4EB-C4F023E5A7E3}"/>
              </a:ext>
            </a:extLst>
          </p:cNvPr>
          <p:cNvSpPr/>
          <p:nvPr/>
        </p:nvSpPr>
        <p:spPr>
          <a:xfrm>
            <a:off x="7087403" y="3537019"/>
            <a:ext cx="3965331" cy="885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CD2CF22-8C26-763B-55E6-5DF704CB7C4E}"/>
              </a:ext>
            </a:extLst>
          </p:cNvPr>
          <p:cNvSpPr/>
          <p:nvPr/>
        </p:nvSpPr>
        <p:spPr>
          <a:xfrm>
            <a:off x="8151481" y="3340016"/>
            <a:ext cx="1629408" cy="349881"/>
          </a:xfrm>
          <a:prstGeom prst="roundRect">
            <a:avLst/>
          </a:prstGeom>
          <a:solidFill>
            <a:srgbClr val="2559F6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/>
              <a:t>OS: Linux – WSL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B1A4E0-3815-1B0B-AB1C-8BF7EDBFC214}"/>
              </a:ext>
            </a:extLst>
          </p:cNvPr>
          <p:cNvSpPr/>
          <p:nvPr/>
        </p:nvSpPr>
        <p:spPr>
          <a:xfrm>
            <a:off x="9016661" y="3860464"/>
            <a:ext cx="1847692" cy="349881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Build – boost Lib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22E37F5-4FA9-B0F0-1A80-411265730937}"/>
              </a:ext>
            </a:extLst>
          </p:cNvPr>
          <p:cNvSpPr/>
          <p:nvPr/>
        </p:nvSpPr>
        <p:spPr>
          <a:xfrm>
            <a:off x="7299904" y="3860464"/>
            <a:ext cx="1528377" cy="349881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 err="1"/>
              <a:t>gcc</a:t>
            </a:r>
            <a:r>
              <a:rPr kumimoji="1" lang="en-CA" dirty="0"/>
              <a:t> compiler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E64EA1-646C-7F9C-DF66-2AB8DED259E5}"/>
              </a:ext>
            </a:extLst>
          </p:cNvPr>
          <p:cNvSpPr/>
          <p:nvPr/>
        </p:nvSpPr>
        <p:spPr>
          <a:xfrm>
            <a:off x="7877870" y="2819568"/>
            <a:ext cx="2158549" cy="349881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 err="1"/>
              <a:t>quantLib</a:t>
            </a:r>
            <a:endParaRPr kumimoji="1" lang="en-CA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4AA022E-44C9-5871-224F-523658443FCD}"/>
              </a:ext>
            </a:extLst>
          </p:cNvPr>
          <p:cNvSpPr/>
          <p:nvPr/>
        </p:nvSpPr>
        <p:spPr>
          <a:xfrm>
            <a:off x="7877870" y="2372233"/>
            <a:ext cx="2158549" cy="349881"/>
          </a:xfrm>
          <a:prstGeom prst="roundRect">
            <a:avLst/>
          </a:prstGeom>
          <a:solidFill>
            <a:srgbClr val="FF000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 err="1"/>
              <a:t>quantLib</a:t>
            </a:r>
            <a:r>
              <a:rPr kumimoji="1" lang="en-CA" dirty="0"/>
              <a:t> Extension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F479865-BB2B-DA0F-5961-17BF08BE1553}"/>
              </a:ext>
            </a:extLst>
          </p:cNvPr>
          <p:cNvCxnSpPr>
            <a:cxnSpLocks/>
          </p:cNvCxnSpPr>
          <p:nvPr/>
        </p:nvCxnSpPr>
        <p:spPr>
          <a:xfrm flipH="1">
            <a:off x="4615543" y="2547174"/>
            <a:ext cx="3121688" cy="350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A16BE7-F0D9-4C20-954E-A200DE28806B}"/>
              </a:ext>
            </a:extLst>
          </p:cNvPr>
          <p:cNvSpPr txBox="1"/>
          <p:nvPr/>
        </p:nvSpPr>
        <p:spPr>
          <a:xfrm>
            <a:off x="1346788" y="4875025"/>
            <a:ext cx="1849316" cy="37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Shell Script </a:t>
            </a:r>
            <a:r>
              <a:rPr lang="ko-KR" altLang="en-US" dirty="0"/>
              <a:t>실행</a:t>
            </a:r>
            <a:endParaRPr lang="en-CA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8B682C3-32D7-1ADA-CBE4-5A3ABE886A13}"/>
              </a:ext>
            </a:extLst>
          </p:cNvPr>
          <p:cNvSpPr/>
          <p:nvPr/>
        </p:nvSpPr>
        <p:spPr>
          <a:xfrm>
            <a:off x="1641331" y="5620855"/>
            <a:ext cx="1629408" cy="504263"/>
          </a:xfrm>
          <a:prstGeom prst="roundRect">
            <a:avLst/>
          </a:prstGeom>
          <a:solidFill>
            <a:srgbClr val="2559F6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/>
              <a:t>Shared object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D64AA20-DAF6-A210-7772-C910786D85E8}"/>
              </a:ext>
            </a:extLst>
          </p:cNvPr>
          <p:cNvSpPr/>
          <p:nvPr/>
        </p:nvSpPr>
        <p:spPr>
          <a:xfrm>
            <a:off x="3490647" y="5618305"/>
            <a:ext cx="1629408" cy="506813"/>
          </a:xfrm>
          <a:prstGeom prst="roundRect">
            <a:avLst/>
          </a:prstGeom>
          <a:solidFill>
            <a:srgbClr val="2559F6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/>
              <a:t>Dynamic Linked Library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95455266-EB26-D814-3A44-0790C71EFFC5}"/>
              </a:ext>
            </a:extLst>
          </p:cNvPr>
          <p:cNvSpPr/>
          <p:nvPr/>
        </p:nvSpPr>
        <p:spPr>
          <a:xfrm>
            <a:off x="3126117" y="4851840"/>
            <a:ext cx="495141" cy="5960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3F32BB8-588A-20D5-72DE-FCB51F6EFF2F}"/>
              </a:ext>
            </a:extLst>
          </p:cNvPr>
          <p:cNvSpPr/>
          <p:nvPr/>
        </p:nvSpPr>
        <p:spPr>
          <a:xfrm>
            <a:off x="2080477" y="2297039"/>
            <a:ext cx="2384396" cy="349881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Pricer</a:t>
            </a:r>
          </a:p>
        </p:txBody>
      </p:sp>
    </p:spTree>
    <p:extLst>
      <p:ext uri="{BB962C8B-B14F-4D97-AF65-F5344CB8AC3E}">
        <p14:creationId xmlns:p14="http://schemas.microsoft.com/office/powerpoint/2010/main" val="25642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3E7AC-CDC2-D103-F276-B9C97E29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79FF244-416C-4354-94F4-E916289DB693}"/>
              </a:ext>
            </a:extLst>
          </p:cNvPr>
          <p:cNvSpPr txBox="1">
            <a:spLocks/>
          </p:cNvSpPr>
          <p:nvPr/>
        </p:nvSpPr>
        <p:spPr>
          <a:xfrm>
            <a:off x="578143" y="363649"/>
            <a:ext cx="10151378" cy="595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ko-KR" sz="3200" b="1" dirty="0"/>
              <a:t>1. </a:t>
            </a:r>
            <a:r>
              <a:rPr lang="ko-KR" altLang="en-US" sz="3200" b="1" dirty="0"/>
              <a:t>평가함수 호출 프로세스</a:t>
            </a:r>
            <a:endParaRPr lang="en-CA" sz="3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96A14-306A-CE93-2605-ADE1D35FCA3F}"/>
              </a:ext>
            </a:extLst>
          </p:cNvPr>
          <p:cNvCxnSpPr/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6195C5C-FA96-9A33-0CC5-8E952C80E5AA}"/>
              </a:ext>
            </a:extLst>
          </p:cNvPr>
          <p:cNvSpPr txBox="1">
            <a:spLocks/>
          </p:cNvSpPr>
          <p:nvPr/>
        </p:nvSpPr>
        <p:spPr>
          <a:xfrm>
            <a:off x="578143" y="978496"/>
            <a:ext cx="10096151" cy="39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계층별 역할을 구분하여</a:t>
            </a:r>
            <a:r>
              <a:rPr lang="en-US" altLang="ko-KR" sz="2000" dirty="0"/>
              <a:t>, </a:t>
            </a:r>
            <a:r>
              <a:rPr lang="ko-KR" altLang="en-US" sz="2000" dirty="0"/>
              <a:t>체계적인 </a:t>
            </a:r>
            <a:r>
              <a:rPr lang="ko-KR" altLang="en-US" sz="2000" dirty="0" err="1"/>
              <a:t>위험량</a:t>
            </a:r>
            <a:r>
              <a:rPr lang="ko-KR" altLang="en-US" sz="2000" dirty="0"/>
              <a:t> 산출</a:t>
            </a:r>
            <a:r>
              <a:rPr lang="en-US" altLang="ko-KR" sz="2000" dirty="0"/>
              <a:t>(Global </a:t>
            </a:r>
            <a:r>
              <a:rPr lang="ko-KR" altLang="en-US" sz="2000" dirty="0"/>
              <a:t>사례기반</a:t>
            </a:r>
            <a:r>
              <a:rPr lang="en-US" altLang="ko-KR" sz="2000" dirty="0"/>
              <a:t>)</a:t>
            </a:r>
            <a:endParaRPr lang="en-CA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DC46FB-761A-86E0-4D79-240D3966F827}"/>
              </a:ext>
            </a:extLst>
          </p:cNvPr>
          <p:cNvCxnSpPr/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3B292FE-6475-879C-B0C7-3631DFB1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25" y="1904573"/>
            <a:ext cx="3648584" cy="4345307"/>
          </a:xfrm>
          <a:prstGeom prst="rect">
            <a:avLst/>
          </a:prstGeom>
        </p:spPr>
      </p:pic>
      <p:sp>
        <p:nvSpPr>
          <p:cNvPr id="19" name="Rectangle: Rounded Corners 13">
            <a:extLst>
              <a:ext uri="{FF2B5EF4-FFF2-40B4-BE49-F238E27FC236}">
                <a16:creationId xmlns:a16="http://schemas.microsoft.com/office/drawing/2014/main" id="{69B05ED9-E5C4-6B4D-0310-52BC09D99ED6}"/>
              </a:ext>
            </a:extLst>
          </p:cNvPr>
          <p:cNvSpPr/>
          <p:nvPr/>
        </p:nvSpPr>
        <p:spPr>
          <a:xfrm>
            <a:off x="7668025" y="1535247"/>
            <a:ext cx="3648584" cy="3693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사례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Quantlib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확장 프로젝트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D762FBAC-1FC6-BC3D-134D-1C0169262728}"/>
              </a:ext>
            </a:extLst>
          </p:cNvPr>
          <p:cNvSpPr/>
          <p:nvPr/>
        </p:nvSpPr>
        <p:spPr>
          <a:xfrm>
            <a:off x="411061" y="5498234"/>
            <a:ext cx="3777096" cy="6740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Boost Libraries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3">
            <a:extLst>
              <a:ext uri="{FF2B5EF4-FFF2-40B4-BE49-F238E27FC236}">
                <a16:creationId xmlns:a16="http://schemas.microsoft.com/office/drawing/2014/main" id="{88BD2F40-4772-7E67-9032-2C82C585D46D}"/>
              </a:ext>
            </a:extLst>
          </p:cNvPr>
          <p:cNvSpPr/>
          <p:nvPr/>
        </p:nvSpPr>
        <p:spPr>
          <a:xfrm>
            <a:off x="411060" y="4742574"/>
            <a:ext cx="2108095" cy="6740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QuantLib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DB6B25C6-8A5E-9FF0-5678-D1A867C90D9C}"/>
              </a:ext>
            </a:extLst>
          </p:cNvPr>
          <p:cNvSpPr/>
          <p:nvPr/>
        </p:nvSpPr>
        <p:spPr>
          <a:xfrm>
            <a:off x="2585523" y="4742573"/>
            <a:ext cx="1602634" cy="6740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MARSLib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13">
            <a:extLst>
              <a:ext uri="{FF2B5EF4-FFF2-40B4-BE49-F238E27FC236}">
                <a16:creationId xmlns:a16="http://schemas.microsoft.com/office/drawing/2014/main" id="{7BB9911F-AA44-695D-4854-0A97D757DCBB}"/>
              </a:ext>
            </a:extLst>
          </p:cNvPr>
          <p:cNvSpPr/>
          <p:nvPr/>
        </p:nvSpPr>
        <p:spPr>
          <a:xfrm>
            <a:off x="411060" y="3986912"/>
            <a:ext cx="3777097" cy="6740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Interfaces and Data Management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13">
            <a:extLst>
              <a:ext uri="{FF2B5EF4-FFF2-40B4-BE49-F238E27FC236}">
                <a16:creationId xmlns:a16="http://schemas.microsoft.com/office/drawing/2014/main" id="{A45EE1F1-15B3-6A23-0345-4A5D48519C1A}"/>
              </a:ext>
            </a:extLst>
          </p:cNvPr>
          <p:cNvSpPr/>
          <p:nvPr/>
        </p:nvSpPr>
        <p:spPr>
          <a:xfrm>
            <a:off x="411061" y="3231247"/>
            <a:ext cx="3777097" cy="674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DLM(SS&amp;C)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13">
            <a:extLst>
              <a:ext uri="{FF2B5EF4-FFF2-40B4-BE49-F238E27FC236}">
                <a16:creationId xmlns:a16="http://schemas.microsoft.com/office/drawing/2014/main" id="{A092E52B-83AD-039E-9F8F-9A8DBC8104B2}"/>
              </a:ext>
            </a:extLst>
          </p:cNvPr>
          <p:cNvSpPr/>
          <p:nvPr/>
        </p:nvSpPr>
        <p:spPr>
          <a:xfrm>
            <a:off x="411062" y="2475580"/>
            <a:ext cx="3777097" cy="674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RiskWatch</a:t>
            </a:r>
            <a:r>
              <a:rPr lang="en-US" dirty="0">
                <a:solidFill>
                  <a:schemeClr val="bg1"/>
                </a:solidFill>
              </a:rPr>
              <a:t>(Algo, SS&amp;C)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13">
            <a:extLst>
              <a:ext uri="{FF2B5EF4-FFF2-40B4-BE49-F238E27FC236}">
                <a16:creationId xmlns:a16="http://schemas.microsoft.com/office/drawing/2014/main" id="{B575AD88-1E60-542F-B42B-43F9CC5D0FFC}"/>
              </a:ext>
            </a:extLst>
          </p:cNvPr>
          <p:cNvSpPr/>
          <p:nvPr/>
        </p:nvSpPr>
        <p:spPr>
          <a:xfrm>
            <a:off x="411061" y="1719909"/>
            <a:ext cx="3777097" cy="674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DataMart – MARS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13">
            <a:extLst>
              <a:ext uri="{FF2B5EF4-FFF2-40B4-BE49-F238E27FC236}">
                <a16:creationId xmlns:a16="http://schemas.microsoft.com/office/drawing/2014/main" id="{FD08DFD2-1D3E-7339-FD38-8CB3B9FE0CA6}"/>
              </a:ext>
            </a:extLst>
          </p:cNvPr>
          <p:cNvSpPr/>
          <p:nvPr/>
        </p:nvSpPr>
        <p:spPr>
          <a:xfrm>
            <a:off x="4300961" y="1729183"/>
            <a:ext cx="3165160" cy="674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SHB</a:t>
            </a:r>
            <a:r>
              <a:rPr lang="ko-KR" altLang="en-US" b="1" dirty="0">
                <a:solidFill>
                  <a:srgbClr val="FF0000"/>
                </a:solidFill>
              </a:rPr>
              <a:t>기준</a:t>
            </a:r>
            <a:r>
              <a:rPr lang="ko-KR" altLang="en-US" dirty="0">
                <a:solidFill>
                  <a:schemeClr val="tx1"/>
                </a:solidFill>
              </a:rPr>
              <a:t> 데이터 관리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13">
            <a:extLst>
              <a:ext uri="{FF2B5EF4-FFF2-40B4-BE49-F238E27FC236}">
                <a16:creationId xmlns:a16="http://schemas.microsoft.com/office/drawing/2014/main" id="{0D8ADB1E-D62F-6624-3E1F-FEECBECE3C43}"/>
              </a:ext>
            </a:extLst>
          </p:cNvPr>
          <p:cNvSpPr/>
          <p:nvPr/>
        </p:nvSpPr>
        <p:spPr>
          <a:xfrm>
            <a:off x="4300961" y="2475580"/>
            <a:ext cx="3165160" cy="674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RiskWatch</a:t>
            </a:r>
            <a:r>
              <a:rPr lang="ko-KR" altLang="en-US" b="1" dirty="0">
                <a:solidFill>
                  <a:srgbClr val="FF0000"/>
                </a:solidFill>
              </a:rPr>
              <a:t>기준</a:t>
            </a:r>
            <a:r>
              <a:rPr lang="ko-KR" altLang="en-US" dirty="0">
                <a:solidFill>
                  <a:schemeClr val="tx1"/>
                </a:solidFill>
              </a:rPr>
              <a:t> 데이터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 조회 및 평가 수행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13">
            <a:extLst>
              <a:ext uri="{FF2B5EF4-FFF2-40B4-BE49-F238E27FC236}">
                <a16:creationId xmlns:a16="http://schemas.microsoft.com/office/drawing/2014/main" id="{9AFD9DFC-5630-4637-6A9C-679A1122F50D}"/>
              </a:ext>
            </a:extLst>
          </p:cNvPr>
          <p:cNvSpPr/>
          <p:nvPr/>
        </p:nvSpPr>
        <p:spPr>
          <a:xfrm>
            <a:off x="4300961" y="3231247"/>
            <a:ext cx="3165160" cy="674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RiskWatch</a:t>
            </a:r>
            <a:r>
              <a:rPr lang="ko-KR" altLang="en-US" dirty="0">
                <a:solidFill>
                  <a:schemeClr val="tx1"/>
                </a:solidFill>
              </a:rPr>
              <a:t> 데이터를 사용하여 평가 함수 호출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구조화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: Rounded Corners 13">
            <a:extLst>
              <a:ext uri="{FF2B5EF4-FFF2-40B4-BE49-F238E27FC236}">
                <a16:creationId xmlns:a16="http://schemas.microsoft.com/office/drawing/2014/main" id="{8E718C15-452C-3439-3437-D556B932EE31}"/>
              </a:ext>
            </a:extLst>
          </p:cNvPr>
          <p:cNvSpPr/>
          <p:nvPr/>
        </p:nvSpPr>
        <p:spPr>
          <a:xfrm>
            <a:off x="4292539" y="3986912"/>
            <a:ext cx="3165160" cy="674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RiskWatch</a:t>
            </a:r>
            <a:r>
              <a:rPr lang="ko-KR" altLang="en-US" dirty="0">
                <a:solidFill>
                  <a:schemeClr val="tx1"/>
                </a:solidFill>
              </a:rPr>
              <a:t> 데이터를 수신하여 </a:t>
            </a:r>
            <a:r>
              <a:rPr lang="ko-KR" altLang="en-US" b="1" dirty="0">
                <a:solidFill>
                  <a:srgbClr val="FF0000"/>
                </a:solidFill>
              </a:rPr>
              <a:t>평가 프로세스</a:t>
            </a:r>
            <a:r>
              <a:rPr lang="ko-KR" altLang="en-US" dirty="0">
                <a:solidFill>
                  <a:schemeClr val="tx1"/>
                </a:solidFill>
              </a:rPr>
              <a:t> 수행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13">
            <a:extLst>
              <a:ext uri="{FF2B5EF4-FFF2-40B4-BE49-F238E27FC236}">
                <a16:creationId xmlns:a16="http://schemas.microsoft.com/office/drawing/2014/main" id="{A06F1B4B-F897-458A-0C5A-77C293C4013D}"/>
              </a:ext>
            </a:extLst>
          </p:cNvPr>
          <p:cNvSpPr/>
          <p:nvPr/>
        </p:nvSpPr>
        <p:spPr>
          <a:xfrm>
            <a:off x="4292539" y="4733309"/>
            <a:ext cx="3165160" cy="674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 프로세스에 필요한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Tool </a:t>
            </a:r>
            <a:r>
              <a:rPr lang="ko-KR" altLang="en-US" dirty="0">
                <a:solidFill>
                  <a:schemeClr val="tx1"/>
                </a:solidFill>
              </a:rPr>
              <a:t>제공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13">
            <a:extLst>
              <a:ext uri="{FF2B5EF4-FFF2-40B4-BE49-F238E27FC236}">
                <a16:creationId xmlns:a16="http://schemas.microsoft.com/office/drawing/2014/main" id="{11FAAA07-A1AE-5431-FBF4-664904D20FE7}"/>
              </a:ext>
            </a:extLst>
          </p:cNvPr>
          <p:cNvSpPr/>
          <p:nvPr/>
        </p:nvSpPr>
        <p:spPr>
          <a:xfrm>
            <a:off x="4300961" y="5498234"/>
            <a:ext cx="3165160" cy="674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C++ </a:t>
            </a:r>
            <a:r>
              <a:rPr lang="ko-KR" altLang="en-US" dirty="0">
                <a:solidFill>
                  <a:schemeClr val="tx1"/>
                </a:solidFill>
              </a:rPr>
              <a:t>개발에 필요한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Tool </a:t>
            </a:r>
            <a:r>
              <a:rPr lang="ko-KR" altLang="en-US" dirty="0">
                <a:solidFill>
                  <a:schemeClr val="tx1"/>
                </a:solidFill>
              </a:rPr>
              <a:t>제공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7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3254-6107-9FBF-8B48-706B397B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EBF1-D30A-729D-80FE-CACC5266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3" y="363649"/>
            <a:ext cx="10151378" cy="595521"/>
          </a:xfrm>
        </p:spPr>
        <p:txBody>
          <a:bodyPr>
            <a:noAutofit/>
          </a:bodyPr>
          <a:lstStyle/>
          <a:p>
            <a:r>
              <a:rPr lang="en-CA" altLang="ko-KR" sz="3200" b="1" dirty="0"/>
              <a:t>2. </a:t>
            </a:r>
            <a:r>
              <a:rPr lang="ko-KR" altLang="en-US" sz="3200" b="1" dirty="0"/>
              <a:t>평가함수 구조 </a:t>
            </a:r>
            <a:r>
              <a:rPr lang="en-US" altLang="ko-KR" sz="3200" b="1" dirty="0"/>
              <a:t>– Library(1/3)</a:t>
            </a:r>
            <a:endParaRPr lang="en-CA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52B2F4-19F5-CDFD-804E-A337E6DC11A3}"/>
              </a:ext>
            </a:extLst>
          </p:cNvPr>
          <p:cNvCxnSpPr>
            <a:cxnSpLocks/>
          </p:cNvCxnSpPr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684B6CD-F40D-C1AC-236A-B8442A690C52}"/>
              </a:ext>
            </a:extLst>
          </p:cNvPr>
          <p:cNvSpPr txBox="1">
            <a:spLocks/>
          </p:cNvSpPr>
          <p:nvPr/>
        </p:nvSpPr>
        <p:spPr>
          <a:xfrm>
            <a:off x="578143" y="978496"/>
            <a:ext cx="11434892" cy="39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Library</a:t>
            </a:r>
            <a:r>
              <a:rPr lang="ko-KR" altLang="en-US" sz="2000" dirty="0"/>
              <a:t> 기능을 재사용하여</a:t>
            </a:r>
            <a:r>
              <a:rPr lang="en-US" altLang="ko-KR" sz="2000" dirty="0"/>
              <a:t>, </a:t>
            </a:r>
            <a:r>
              <a:rPr lang="ko-KR" altLang="en-US" sz="2000" dirty="0"/>
              <a:t>체계적이고 안정적인 평가함수 개발</a:t>
            </a:r>
            <a:endParaRPr lang="en-CA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6A2FF8-96F3-A2F8-C597-EAF303493CA4}"/>
              </a:ext>
            </a:extLst>
          </p:cNvPr>
          <p:cNvSpPr/>
          <p:nvPr/>
        </p:nvSpPr>
        <p:spPr>
          <a:xfrm>
            <a:off x="1144793" y="2056377"/>
            <a:ext cx="4419600" cy="4260377"/>
          </a:xfrm>
          <a:prstGeom prst="rect">
            <a:avLst/>
          </a:prstGeom>
          <a:noFill/>
          <a:ln w="57150">
            <a:solidFill>
              <a:srgbClr val="92D050"/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kumimoji="1" lang="en-CA" altLang="ko-KR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722B3DE-6B89-C058-B858-6005A888FC62}"/>
              </a:ext>
            </a:extLst>
          </p:cNvPr>
          <p:cNvSpPr/>
          <p:nvPr/>
        </p:nvSpPr>
        <p:spPr>
          <a:xfrm>
            <a:off x="750839" y="1744953"/>
            <a:ext cx="1424190" cy="622851"/>
          </a:xfrm>
          <a:prstGeom prst="roundRect">
            <a:avLst/>
          </a:prstGeom>
          <a:solidFill>
            <a:srgbClr val="00B05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sz="1400" dirty="0"/>
              <a:t>Callable Swap Pricing(</a:t>
            </a:r>
            <a:r>
              <a:rPr kumimoji="1" lang="en-US" altLang="ko-KR" sz="1400" dirty="0"/>
              <a:t>MC)</a:t>
            </a:r>
            <a:endParaRPr kumimoji="1" lang="en-CA" sz="1400" dirty="0"/>
          </a:p>
        </p:txBody>
      </p:sp>
      <p:sp>
        <p:nvSpPr>
          <p:cNvPr id="3" name="Rectangle: Rounded Corners 34">
            <a:extLst>
              <a:ext uri="{FF2B5EF4-FFF2-40B4-BE49-F238E27FC236}">
                <a16:creationId xmlns:a16="http://schemas.microsoft.com/office/drawing/2014/main" id="{DE546F00-36D2-4F87-4F21-B186AE79C1EA}"/>
              </a:ext>
            </a:extLst>
          </p:cNvPr>
          <p:cNvSpPr/>
          <p:nvPr/>
        </p:nvSpPr>
        <p:spPr>
          <a:xfrm>
            <a:off x="1379336" y="2507327"/>
            <a:ext cx="1591386" cy="5158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/>
              <a:t>Random Number Generator</a:t>
            </a:r>
            <a:endParaRPr kumimoji="1" lang="en-CA" sz="1400" dirty="0"/>
          </a:p>
        </p:txBody>
      </p:sp>
      <p:sp>
        <p:nvSpPr>
          <p:cNvPr id="6" name="Rectangle: Rounded Corners 34">
            <a:extLst>
              <a:ext uri="{FF2B5EF4-FFF2-40B4-BE49-F238E27FC236}">
                <a16:creationId xmlns:a16="http://schemas.microsoft.com/office/drawing/2014/main" id="{BD474CF1-6C18-19BF-1BFE-8243C78C1EA0}"/>
              </a:ext>
            </a:extLst>
          </p:cNvPr>
          <p:cNvSpPr/>
          <p:nvPr/>
        </p:nvSpPr>
        <p:spPr>
          <a:xfrm>
            <a:off x="3072095" y="2507326"/>
            <a:ext cx="2334406" cy="515819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난수 생성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34">
            <a:extLst>
              <a:ext uri="{FF2B5EF4-FFF2-40B4-BE49-F238E27FC236}">
                <a16:creationId xmlns:a16="http://schemas.microsoft.com/office/drawing/2014/main" id="{2EAA25B3-7D33-C1CD-8EE5-3A7D16B1508A}"/>
              </a:ext>
            </a:extLst>
          </p:cNvPr>
          <p:cNvSpPr/>
          <p:nvPr/>
        </p:nvSpPr>
        <p:spPr>
          <a:xfrm>
            <a:off x="1379336" y="3108491"/>
            <a:ext cx="1591386" cy="5158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/>
              <a:t>Hull-White</a:t>
            </a:r>
          </a:p>
          <a:p>
            <a:pPr algn="ctr"/>
            <a:r>
              <a:rPr kumimoji="1" lang="en-CA" sz="1400" dirty="0"/>
              <a:t>Process</a:t>
            </a:r>
          </a:p>
        </p:txBody>
      </p:sp>
      <p:sp>
        <p:nvSpPr>
          <p:cNvPr id="13" name="Rectangle: Rounded Corners 34">
            <a:extLst>
              <a:ext uri="{FF2B5EF4-FFF2-40B4-BE49-F238E27FC236}">
                <a16:creationId xmlns:a16="http://schemas.microsoft.com/office/drawing/2014/main" id="{69E7F254-952F-45CB-C3E1-EA92E930F8B8}"/>
              </a:ext>
            </a:extLst>
          </p:cNvPr>
          <p:cNvSpPr/>
          <p:nvPr/>
        </p:nvSpPr>
        <p:spPr>
          <a:xfrm>
            <a:off x="3072095" y="3108490"/>
            <a:ext cx="2334406" cy="515819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Hull-White </a:t>
            </a:r>
            <a:r>
              <a:rPr kumimoji="1" lang="ko-KR" altLang="en-US" sz="1400" dirty="0">
                <a:solidFill>
                  <a:schemeClr val="tx1"/>
                </a:solidFill>
              </a:rPr>
              <a:t>모형의 시뮬레이션 </a:t>
            </a:r>
            <a:r>
              <a:rPr kumimoji="1" lang="en-US" altLang="ko-KR" sz="1400" dirty="0">
                <a:solidFill>
                  <a:schemeClr val="tx1"/>
                </a:solidFill>
              </a:rPr>
              <a:t>Path </a:t>
            </a:r>
            <a:r>
              <a:rPr kumimoji="1" lang="ko-KR" altLang="en-US" sz="1400" dirty="0">
                <a:solidFill>
                  <a:schemeClr val="tx1"/>
                </a:solidFill>
              </a:rPr>
              <a:t>생성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34">
            <a:extLst>
              <a:ext uri="{FF2B5EF4-FFF2-40B4-BE49-F238E27FC236}">
                <a16:creationId xmlns:a16="http://schemas.microsoft.com/office/drawing/2014/main" id="{C8C97B98-4BCD-A1A5-5A90-E92D8ECF439E}"/>
              </a:ext>
            </a:extLst>
          </p:cNvPr>
          <p:cNvSpPr/>
          <p:nvPr/>
        </p:nvSpPr>
        <p:spPr>
          <a:xfrm>
            <a:off x="1379336" y="3709656"/>
            <a:ext cx="1591386" cy="5158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/>
              <a:t>Hull-White</a:t>
            </a:r>
          </a:p>
          <a:p>
            <a:pPr algn="ctr"/>
            <a:r>
              <a:rPr kumimoji="1" lang="en-CA" sz="1400" dirty="0"/>
              <a:t>Model</a:t>
            </a:r>
          </a:p>
        </p:txBody>
      </p:sp>
      <p:sp>
        <p:nvSpPr>
          <p:cNvPr id="19" name="Rectangle: Rounded Corners 34">
            <a:extLst>
              <a:ext uri="{FF2B5EF4-FFF2-40B4-BE49-F238E27FC236}">
                <a16:creationId xmlns:a16="http://schemas.microsoft.com/office/drawing/2014/main" id="{AC7FB58A-8746-DCB6-7C5D-81373F291314}"/>
              </a:ext>
            </a:extLst>
          </p:cNvPr>
          <p:cNvSpPr/>
          <p:nvPr/>
        </p:nvSpPr>
        <p:spPr>
          <a:xfrm>
            <a:off x="3072095" y="3709655"/>
            <a:ext cx="2334406" cy="515819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>
                <a:solidFill>
                  <a:schemeClr val="tx1"/>
                </a:solidFill>
              </a:rPr>
              <a:t>Path</a:t>
            </a:r>
            <a:r>
              <a:rPr kumimoji="1" lang="ko-KR" altLang="en-US" sz="1400" dirty="0">
                <a:solidFill>
                  <a:schemeClr val="tx1"/>
                </a:solidFill>
              </a:rPr>
              <a:t>별 금리 생성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34">
            <a:extLst>
              <a:ext uri="{FF2B5EF4-FFF2-40B4-BE49-F238E27FC236}">
                <a16:creationId xmlns:a16="http://schemas.microsoft.com/office/drawing/2014/main" id="{A2702E4A-5860-3DE8-85D4-ADCA45A6B3D3}"/>
              </a:ext>
            </a:extLst>
          </p:cNvPr>
          <p:cNvSpPr/>
          <p:nvPr/>
        </p:nvSpPr>
        <p:spPr>
          <a:xfrm>
            <a:off x="1379336" y="5047670"/>
            <a:ext cx="1591386" cy="51581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/>
              <a:t>Callable Swap</a:t>
            </a:r>
          </a:p>
          <a:p>
            <a:pPr algn="ctr"/>
            <a:r>
              <a:rPr kumimoji="1" lang="en-US" sz="1400" dirty="0" err="1"/>
              <a:t>PathPricer</a:t>
            </a:r>
            <a:endParaRPr kumimoji="1" lang="en-CA" sz="1400" dirty="0"/>
          </a:p>
        </p:txBody>
      </p:sp>
      <p:sp>
        <p:nvSpPr>
          <p:cNvPr id="26" name="Rectangle: Rounded Corners 34">
            <a:extLst>
              <a:ext uri="{FF2B5EF4-FFF2-40B4-BE49-F238E27FC236}">
                <a16:creationId xmlns:a16="http://schemas.microsoft.com/office/drawing/2014/main" id="{91755D11-42BF-1D85-2DF3-818AB394F9B2}"/>
              </a:ext>
            </a:extLst>
          </p:cNvPr>
          <p:cNvSpPr/>
          <p:nvPr/>
        </p:nvSpPr>
        <p:spPr>
          <a:xfrm>
            <a:off x="3072095" y="5047669"/>
            <a:ext cx="2334406" cy="515819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생성된 금리에 현금흐름 조건 적용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34">
            <a:extLst>
              <a:ext uri="{FF2B5EF4-FFF2-40B4-BE49-F238E27FC236}">
                <a16:creationId xmlns:a16="http://schemas.microsoft.com/office/drawing/2014/main" id="{B50B87D1-D94D-4235-1EE0-22FF4246EDF9}"/>
              </a:ext>
            </a:extLst>
          </p:cNvPr>
          <p:cNvSpPr/>
          <p:nvPr/>
        </p:nvSpPr>
        <p:spPr>
          <a:xfrm>
            <a:off x="1606858" y="4269566"/>
            <a:ext cx="1363864" cy="2673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/>
              <a:t>Yield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Curve</a:t>
            </a:r>
            <a:endParaRPr kumimoji="1" lang="en-CA" sz="1400" dirty="0"/>
          </a:p>
        </p:txBody>
      </p:sp>
      <p:sp>
        <p:nvSpPr>
          <p:cNvPr id="32" name="Rectangle: Rounded Corners 34">
            <a:extLst>
              <a:ext uri="{FF2B5EF4-FFF2-40B4-BE49-F238E27FC236}">
                <a16:creationId xmlns:a16="http://schemas.microsoft.com/office/drawing/2014/main" id="{7C95833F-B2BF-9D7F-4736-1F5510D4540A}"/>
              </a:ext>
            </a:extLst>
          </p:cNvPr>
          <p:cNvSpPr/>
          <p:nvPr/>
        </p:nvSpPr>
        <p:spPr>
          <a:xfrm>
            <a:off x="3072095" y="4269565"/>
            <a:ext cx="2334406" cy="267334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chemeClr val="tx1"/>
                </a:solidFill>
              </a:rPr>
              <a:t>Discount Factor </a:t>
            </a:r>
            <a:r>
              <a:rPr kumimoji="1" lang="ko-KR" altLang="en-US" sz="1400" dirty="0">
                <a:solidFill>
                  <a:schemeClr val="tx1"/>
                </a:solidFill>
              </a:rPr>
              <a:t>생성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4">
            <a:extLst>
              <a:ext uri="{FF2B5EF4-FFF2-40B4-BE49-F238E27FC236}">
                <a16:creationId xmlns:a16="http://schemas.microsoft.com/office/drawing/2014/main" id="{5A21DD9C-B7C2-6721-E4F6-D0A533C0AF47}"/>
              </a:ext>
            </a:extLst>
          </p:cNvPr>
          <p:cNvSpPr/>
          <p:nvPr/>
        </p:nvSpPr>
        <p:spPr>
          <a:xfrm>
            <a:off x="1606858" y="4602577"/>
            <a:ext cx="1363864" cy="2673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Volatility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Curve</a:t>
            </a:r>
            <a:endParaRPr kumimoji="1" lang="en-CA" sz="1400" dirty="0"/>
          </a:p>
        </p:txBody>
      </p:sp>
      <p:sp>
        <p:nvSpPr>
          <p:cNvPr id="34" name="Rectangle: Rounded Corners 34">
            <a:extLst>
              <a:ext uri="{FF2B5EF4-FFF2-40B4-BE49-F238E27FC236}">
                <a16:creationId xmlns:a16="http://schemas.microsoft.com/office/drawing/2014/main" id="{59D6F4ED-A6DF-2FF4-17F5-ABA5CFA6FD78}"/>
              </a:ext>
            </a:extLst>
          </p:cNvPr>
          <p:cNvSpPr/>
          <p:nvPr/>
        </p:nvSpPr>
        <p:spPr>
          <a:xfrm>
            <a:off x="3072095" y="4602576"/>
            <a:ext cx="2334406" cy="267334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>
                <a:solidFill>
                  <a:schemeClr val="tx1"/>
                </a:solidFill>
              </a:rPr>
              <a:t>Hull-White </a:t>
            </a:r>
            <a:r>
              <a:rPr kumimoji="1" lang="ko-KR" altLang="en-US" sz="1400" dirty="0">
                <a:solidFill>
                  <a:schemeClr val="tx1"/>
                </a:solidFill>
              </a:rPr>
              <a:t>변동성 생성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4">
            <a:extLst>
              <a:ext uri="{FF2B5EF4-FFF2-40B4-BE49-F238E27FC236}">
                <a16:creationId xmlns:a16="http://schemas.microsoft.com/office/drawing/2014/main" id="{860CED83-7636-577E-477A-24990611E2A2}"/>
              </a:ext>
            </a:extLst>
          </p:cNvPr>
          <p:cNvSpPr/>
          <p:nvPr/>
        </p:nvSpPr>
        <p:spPr>
          <a:xfrm>
            <a:off x="1379336" y="5631905"/>
            <a:ext cx="1591386" cy="51581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/>
              <a:t>Callable Swap</a:t>
            </a:r>
          </a:p>
          <a:p>
            <a:pPr algn="ctr"/>
            <a:r>
              <a:rPr kumimoji="1" lang="en-US" sz="1400" dirty="0"/>
              <a:t>(Instrument)</a:t>
            </a:r>
            <a:endParaRPr kumimoji="1" lang="en-CA" sz="1400" dirty="0"/>
          </a:p>
        </p:txBody>
      </p:sp>
      <p:sp>
        <p:nvSpPr>
          <p:cNvPr id="37" name="Rectangle: Rounded Corners 34">
            <a:extLst>
              <a:ext uri="{FF2B5EF4-FFF2-40B4-BE49-F238E27FC236}">
                <a16:creationId xmlns:a16="http://schemas.microsoft.com/office/drawing/2014/main" id="{831D73E3-E02D-5143-847E-4290B1BF7647}"/>
              </a:ext>
            </a:extLst>
          </p:cNvPr>
          <p:cNvSpPr/>
          <p:nvPr/>
        </p:nvSpPr>
        <p:spPr>
          <a:xfrm>
            <a:off x="3072095" y="5631904"/>
            <a:ext cx="2334406" cy="515819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상품 조건에 맞는 결과 값 취합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CCEB3D97-44BD-63EE-6AF3-6A7B22490A70}"/>
              </a:ext>
            </a:extLst>
          </p:cNvPr>
          <p:cNvSpPr/>
          <p:nvPr/>
        </p:nvSpPr>
        <p:spPr>
          <a:xfrm>
            <a:off x="6673046" y="2056377"/>
            <a:ext cx="4419600" cy="4260377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kumimoji="1" lang="en-CA" altLang="ko-KR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Rectangle: Rounded Corners 34">
            <a:extLst>
              <a:ext uri="{FF2B5EF4-FFF2-40B4-BE49-F238E27FC236}">
                <a16:creationId xmlns:a16="http://schemas.microsoft.com/office/drawing/2014/main" id="{6F27D918-70FB-B8AF-0FA8-A267561D4C65}"/>
              </a:ext>
            </a:extLst>
          </p:cNvPr>
          <p:cNvSpPr/>
          <p:nvPr/>
        </p:nvSpPr>
        <p:spPr>
          <a:xfrm>
            <a:off x="6907589" y="2507327"/>
            <a:ext cx="1591386" cy="5158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/>
              <a:t>Random Number Generator</a:t>
            </a:r>
            <a:endParaRPr kumimoji="1" lang="en-CA" sz="1400" dirty="0"/>
          </a:p>
        </p:txBody>
      </p:sp>
      <p:sp>
        <p:nvSpPr>
          <p:cNvPr id="41" name="Rectangle: Rounded Corners 34">
            <a:extLst>
              <a:ext uri="{FF2B5EF4-FFF2-40B4-BE49-F238E27FC236}">
                <a16:creationId xmlns:a16="http://schemas.microsoft.com/office/drawing/2014/main" id="{71061929-6A26-703E-FD70-5DB9D4E00311}"/>
              </a:ext>
            </a:extLst>
          </p:cNvPr>
          <p:cNvSpPr/>
          <p:nvPr/>
        </p:nvSpPr>
        <p:spPr>
          <a:xfrm>
            <a:off x="8600348" y="2507326"/>
            <a:ext cx="2334406" cy="515819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난수 생성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34">
            <a:extLst>
              <a:ext uri="{FF2B5EF4-FFF2-40B4-BE49-F238E27FC236}">
                <a16:creationId xmlns:a16="http://schemas.microsoft.com/office/drawing/2014/main" id="{57CF6377-293F-1431-7047-8BAA49AB71DB}"/>
              </a:ext>
            </a:extLst>
          </p:cNvPr>
          <p:cNvSpPr/>
          <p:nvPr/>
        </p:nvSpPr>
        <p:spPr>
          <a:xfrm>
            <a:off x="6907589" y="3108491"/>
            <a:ext cx="1591386" cy="5158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/>
              <a:t>Hull-White</a:t>
            </a:r>
          </a:p>
          <a:p>
            <a:pPr algn="ctr"/>
            <a:r>
              <a:rPr kumimoji="1" lang="en-CA" sz="1400" dirty="0"/>
              <a:t>Process</a:t>
            </a:r>
          </a:p>
        </p:txBody>
      </p:sp>
      <p:sp>
        <p:nvSpPr>
          <p:cNvPr id="44" name="Rectangle: Rounded Corners 34">
            <a:extLst>
              <a:ext uri="{FF2B5EF4-FFF2-40B4-BE49-F238E27FC236}">
                <a16:creationId xmlns:a16="http://schemas.microsoft.com/office/drawing/2014/main" id="{EECC2044-3BE2-1EFE-31F5-7F19960667EB}"/>
              </a:ext>
            </a:extLst>
          </p:cNvPr>
          <p:cNvSpPr/>
          <p:nvPr/>
        </p:nvSpPr>
        <p:spPr>
          <a:xfrm>
            <a:off x="8600348" y="3108490"/>
            <a:ext cx="2334406" cy="515819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Hull-White </a:t>
            </a:r>
            <a:r>
              <a:rPr kumimoji="1" lang="ko-KR" altLang="en-US" sz="1400" dirty="0">
                <a:solidFill>
                  <a:schemeClr val="tx1"/>
                </a:solidFill>
              </a:rPr>
              <a:t>모형의 시뮬레이션 </a:t>
            </a:r>
            <a:r>
              <a:rPr kumimoji="1" lang="en-US" altLang="ko-KR" sz="1400" dirty="0">
                <a:solidFill>
                  <a:schemeClr val="tx1"/>
                </a:solidFill>
              </a:rPr>
              <a:t>Path </a:t>
            </a:r>
            <a:r>
              <a:rPr kumimoji="1" lang="ko-KR" altLang="en-US" sz="1400" dirty="0">
                <a:solidFill>
                  <a:schemeClr val="tx1"/>
                </a:solidFill>
              </a:rPr>
              <a:t>생성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34">
            <a:extLst>
              <a:ext uri="{FF2B5EF4-FFF2-40B4-BE49-F238E27FC236}">
                <a16:creationId xmlns:a16="http://schemas.microsoft.com/office/drawing/2014/main" id="{8E8BD686-846B-9380-C3FA-18F55546A0C0}"/>
              </a:ext>
            </a:extLst>
          </p:cNvPr>
          <p:cNvSpPr/>
          <p:nvPr/>
        </p:nvSpPr>
        <p:spPr>
          <a:xfrm>
            <a:off x="6907589" y="3709656"/>
            <a:ext cx="1591386" cy="5158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/>
              <a:t>Hull-White</a:t>
            </a:r>
          </a:p>
          <a:p>
            <a:pPr algn="ctr"/>
            <a:r>
              <a:rPr kumimoji="1" lang="en-CA" sz="1400" dirty="0"/>
              <a:t>Model</a:t>
            </a:r>
          </a:p>
        </p:txBody>
      </p:sp>
      <p:sp>
        <p:nvSpPr>
          <p:cNvPr id="46" name="Rectangle: Rounded Corners 34">
            <a:extLst>
              <a:ext uri="{FF2B5EF4-FFF2-40B4-BE49-F238E27FC236}">
                <a16:creationId xmlns:a16="http://schemas.microsoft.com/office/drawing/2014/main" id="{A7B6E27E-64B3-85CD-CBA0-BD15B50DF7F5}"/>
              </a:ext>
            </a:extLst>
          </p:cNvPr>
          <p:cNvSpPr/>
          <p:nvPr/>
        </p:nvSpPr>
        <p:spPr>
          <a:xfrm>
            <a:off x="8600348" y="3709655"/>
            <a:ext cx="2334406" cy="515819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>
                <a:solidFill>
                  <a:schemeClr val="tx1"/>
                </a:solidFill>
              </a:rPr>
              <a:t>Path</a:t>
            </a:r>
            <a:r>
              <a:rPr kumimoji="1" lang="ko-KR" altLang="en-US" sz="1400" dirty="0">
                <a:solidFill>
                  <a:schemeClr val="tx1"/>
                </a:solidFill>
              </a:rPr>
              <a:t>별 금리 생성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34">
            <a:extLst>
              <a:ext uri="{FF2B5EF4-FFF2-40B4-BE49-F238E27FC236}">
                <a16:creationId xmlns:a16="http://schemas.microsoft.com/office/drawing/2014/main" id="{E21A2CBF-E73D-4661-832B-C41022798FC7}"/>
              </a:ext>
            </a:extLst>
          </p:cNvPr>
          <p:cNvSpPr/>
          <p:nvPr/>
        </p:nvSpPr>
        <p:spPr>
          <a:xfrm>
            <a:off x="6792470" y="5047670"/>
            <a:ext cx="1759773" cy="515819"/>
          </a:xfrm>
          <a:prstGeom prst="rect">
            <a:avLst/>
          </a:prstGeom>
          <a:solidFill>
            <a:srgbClr val="FFC00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/>
              <a:t>Range Accrual Swap</a:t>
            </a:r>
          </a:p>
          <a:p>
            <a:pPr algn="ctr"/>
            <a:r>
              <a:rPr kumimoji="1" lang="en-US" sz="1400" dirty="0" err="1"/>
              <a:t>PathPricer</a:t>
            </a:r>
            <a:endParaRPr kumimoji="1" lang="en-CA" sz="1400" dirty="0"/>
          </a:p>
        </p:txBody>
      </p:sp>
      <p:sp>
        <p:nvSpPr>
          <p:cNvPr id="49" name="Rectangle: Rounded Corners 34">
            <a:extLst>
              <a:ext uri="{FF2B5EF4-FFF2-40B4-BE49-F238E27FC236}">
                <a16:creationId xmlns:a16="http://schemas.microsoft.com/office/drawing/2014/main" id="{F0CB3796-D505-1032-7F44-147D2CC00D56}"/>
              </a:ext>
            </a:extLst>
          </p:cNvPr>
          <p:cNvSpPr/>
          <p:nvPr/>
        </p:nvSpPr>
        <p:spPr>
          <a:xfrm>
            <a:off x="8600348" y="5047669"/>
            <a:ext cx="2334406" cy="51581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생성된 금리에 현금흐름 조건 적용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34">
            <a:extLst>
              <a:ext uri="{FF2B5EF4-FFF2-40B4-BE49-F238E27FC236}">
                <a16:creationId xmlns:a16="http://schemas.microsoft.com/office/drawing/2014/main" id="{57E086BF-A96A-4631-E18E-8D386CA4DF63}"/>
              </a:ext>
            </a:extLst>
          </p:cNvPr>
          <p:cNvSpPr/>
          <p:nvPr/>
        </p:nvSpPr>
        <p:spPr>
          <a:xfrm>
            <a:off x="7135111" y="4269566"/>
            <a:ext cx="1363864" cy="2673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/>
              <a:t>Yield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Curve</a:t>
            </a:r>
            <a:endParaRPr kumimoji="1" lang="en-CA" sz="1400" dirty="0"/>
          </a:p>
        </p:txBody>
      </p:sp>
      <p:sp>
        <p:nvSpPr>
          <p:cNvPr id="51" name="Rectangle: Rounded Corners 34">
            <a:extLst>
              <a:ext uri="{FF2B5EF4-FFF2-40B4-BE49-F238E27FC236}">
                <a16:creationId xmlns:a16="http://schemas.microsoft.com/office/drawing/2014/main" id="{2D0EBEF9-9437-DE10-44AB-9255EAA6A58A}"/>
              </a:ext>
            </a:extLst>
          </p:cNvPr>
          <p:cNvSpPr/>
          <p:nvPr/>
        </p:nvSpPr>
        <p:spPr>
          <a:xfrm>
            <a:off x="8600348" y="4269565"/>
            <a:ext cx="2334406" cy="267334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chemeClr val="tx1"/>
                </a:solidFill>
              </a:rPr>
              <a:t>Discount Factor </a:t>
            </a:r>
            <a:r>
              <a:rPr kumimoji="1" lang="ko-KR" altLang="en-US" sz="1400" dirty="0">
                <a:solidFill>
                  <a:schemeClr val="tx1"/>
                </a:solidFill>
              </a:rPr>
              <a:t>생성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34">
            <a:extLst>
              <a:ext uri="{FF2B5EF4-FFF2-40B4-BE49-F238E27FC236}">
                <a16:creationId xmlns:a16="http://schemas.microsoft.com/office/drawing/2014/main" id="{D173961A-1A60-85EE-1533-866740117500}"/>
              </a:ext>
            </a:extLst>
          </p:cNvPr>
          <p:cNvSpPr/>
          <p:nvPr/>
        </p:nvSpPr>
        <p:spPr>
          <a:xfrm>
            <a:off x="7135111" y="4602577"/>
            <a:ext cx="1363864" cy="2673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Volatility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Curve</a:t>
            </a:r>
            <a:endParaRPr kumimoji="1" lang="en-CA" sz="1400" dirty="0"/>
          </a:p>
        </p:txBody>
      </p:sp>
      <p:sp>
        <p:nvSpPr>
          <p:cNvPr id="53" name="Rectangle: Rounded Corners 34">
            <a:extLst>
              <a:ext uri="{FF2B5EF4-FFF2-40B4-BE49-F238E27FC236}">
                <a16:creationId xmlns:a16="http://schemas.microsoft.com/office/drawing/2014/main" id="{BF48056E-624A-7BFE-3AB2-A58CB205745E}"/>
              </a:ext>
            </a:extLst>
          </p:cNvPr>
          <p:cNvSpPr/>
          <p:nvPr/>
        </p:nvSpPr>
        <p:spPr>
          <a:xfrm>
            <a:off x="8600348" y="4602576"/>
            <a:ext cx="2334406" cy="267334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sz="1400" dirty="0">
                <a:solidFill>
                  <a:schemeClr val="tx1"/>
                </a:solidFill>
              </a:rPr>
              <a:t>Hull-White </a:t>
            </a:r>
            <a:r>
              <a:rPr kumimoji="1" lang="ko-KR" altLang="en-US" sz="1400" dirty="0">
                <a:solidFill>
                  <a:schemeClr val="tx1"/>
                </a:solidFill>
              </a:rPr>
              <a:t>변동성 생성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34">
            <a:extLst>
              <a:ext uri="{FF2B5EF4-FFF2-40B4-BE49-F238E27FC236}">
                <a16:creationId xmlns:a16="http://schemas.microsoft.com/office/drawing/2014/main" id="{F9DE4D88-0317-3E36-FB3D-3C5B3A4C46F6}"/>
              </a:ext>
            </a:extLst>
          </p:cNvPr>
          <p:cNvSpPr/>
          <p:nvPr/>
        </p:nvSpPr>
        <p:spPr>
          <a:xfrm>
            <a:off x="6792470" y="5631905"/>
            <a:ext cx="1759773" cy="515819"/>
          </a:xfrm>
          <a:prstGeom prst="rect">
            <a:avLst/>
          </a:prstGeom>
          <a:solidFill>
            <a:srgbClr val="FFC00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Range Accrual Swap</a:t>
            </a:r>
            <a:endParaRPr kumimoji="1" lang="en-US" sz="1400" dirty="0"/>
          </a:p>
          <a:p>
            <a:pPr algn="ctr"/>
            <a:r>
              <a:rPr kumimoji="1" lang="en-US" sz="1400" dirty="0"/>
              <a:t>(Instrument)</a:t>
            </a:r>
            <a:endParaRPr kumimoji="1" lang="en-CA" sz="1400" dirty="0"/>
          </a:p>
        </p:txBody>
      </p:sp>
      <p:sp>
        <p:nvSpPr>
          <p:cNvPr id="55" name="Rectangle: Rounded Corners 34">
            <a:extLst>
              <a:ext uri="{FF2B5EF4-FFF2-40B4-BE49-F238E27FC236}">
                <a16:creationId xmlns:a16="http://schemas.microsoft.com/office/drawing/2014/main" id="{6AF3D037-4E80-5077-0C40-3FE348C70E73}"/>
              </a:ext>
            </a:extLst>
          </p:cNvPr>
          <p:cNvSpPr/>
          <p:nvPr/>
        </p:nvSpPr>
        <p:spPr>
          <a:xfrm>
            <a:off x="8600348" y="5631904"/>
            <a:ext cx="2334406" cy="51581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상품 조건에 맞는 결과 값 취합</a:t>
            </a:r>
            <a:endParaRPr kumimoji="1" lang="en-CA" sz="1400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34">
            <a:extLst>
              <a:ext uri="{FF2B5EF4-FFF2-40B4-BE49-F238E27FC236}">
                <a16:creationId xmlns:a16="http://schemas.microsoft.com/office/drawing/2014/main" id="{6EF0C0C0-C317-2813-F45E-4B83DC9C8365}"/>
              </a:ext>
            </a:extLst>
          </p:cNvPr>
          <p:cNvSpPr/>
          <p:nvPr/>
        </p:nvSpPr>
        <p:spPr>
          <a:xfrm>
            <a:off x="6120984" y="1710454"/>
            <a:ext cx="1561842" cy="622851"/>
          </a:xfrm>
          <a:prstGeom prst="roundRect">
            <a:avLst/>
          </a:prstGeom>
          <a:solidFill>
            <a:srgbClr val="FFC00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Range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Accrual</a:t>
            </a:r>
            <a:r>
              <a:rPr kumimoji="1" lang="en-CA" altLang="ko-KR" sz="1400" dirty="0"/>
              <a:t> Swap Pricing(</a:t>
            </a:r>
            <a:r>
              <a:rPr kumimoji="1" lang="en-US" altLang="ko-KR" sz="1400" dirty="0"/>
              <a:t>MC)</a:t>
            </a:r>
            <a:endParaRPr kumimoji="1" lang="en-CA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354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58526-9476-7758-DD3A-6534818D6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F644-FA1D-FB43-E0B7-56325D2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3" y="363649"/>
            <a:ext cx="10151378" cy="595521"/>
          </a:xfrm>
        </p:spPr>
        <p:txBody>
          <a:bodyPr>
            <a:noAutofit/>
          </a:bodyPr>
          <a:lstStyle/>
          <a:p>
            <a:r>
              <a:rPr lang="en-CA" altLang="ko-KR" sz="3200" b="1" dirty="0"/>
              <a:t>2. </a:t>
            </a:r>
            <a:r>
              <a:rPr lang="ko-KR" altLang="en-US" sz="3200" b="1" dirty="0"/>
              <a:t>평가함수 구조 </a:t>
            </a:r>
            <a:r>
              <a:rPr lang="en-US" altLang="ko-KR" sz="3200" b="1" dirty="0"/>
              <a:t>– Library(2/3)</a:t>
            </a:r>
            <a:endParaRPr lang="en-CA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320C5C-54CB-B28D-D00A-D1D7616963A2}"/>
              </a:ext>
            </a:extLst>
          </p:cNvPr>
          <p:cNvCxnSpPr>
            <a:cxnSpLocks/>
          </p:cNvCxnSpPr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836B0B15-7890-9494-8938-E9A5C404951F}"/>
              </a:ext>
            </a:extLst>
          </p:cNvPr>
          <p:cNvSpPr txBox="1">
            <a:spLocks/>
          </p:cNvSpPr>
          <p:nvPr/>
        </p:nvSpPr>
        <p:spPr>
          <a:xfrm>
            <a:off x="578143" y="978496"/>
            <a:ext cx="11434892" cy="39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평가방법의 차이에 국한된 소스코드 변경으로 코드 재사용성 및 안정성 확보</a:t>
            </a:r>
            <a:endParaRPr lang="en-CA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B34BC-92E0-5AEB-995E-D1B6AE84BCB9}"/>
              </a:ext>
            </a:extLst>
          </p:cNvPr>
          <p:cNvSpPr/>
          <p:nvPr/>
        </p:nvSpPr>
        <p:spPr>
          <a:xfrm>
            <a:off x="1144792" y="1834081"/>
            <a:ext cx="6090713" cy="1670690"/>
          </a:xfrm>
          <a:prstGeom prst="rect">
            <a:avLst/>
          </a:prstGeom>
          <a:noFill/>
          <a:ln w="57150">
            <a:solidFill>
              <a:srgbClr val="92D050"/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kumimoji="1" lang="en-CA" altLang="ko-KR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BA00C93-0DE0-2526-7E1B-FD306D752F55}"/>
              </a:ext>
            </a:extLst>
          </p:cNvPr>
          <p:cNvSpPr/>
          <p:nvPr/>
        </p:nvSpPr>
        <p:spPr>
          <a:xfrm>
            <a:off x="750839" y="1522655"/>
            <a:ext cx="1424190" cy="622851"/>
          </a:xfrm>
          <a:prstGeom prst="roundRect">
            <a:avLst/>
          </a:prstGeom>
          <a:solidFill>
            <a:srgbClr val="00B05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sz="1400" dirty="0"/>
              <a:t>Callable Swap</a:t>
            </a:r>
          </a:p>
          <a:p>
            <a:pPr algn="ctr"/>
            <a:r>
              <a:rPr kumimoji="1" lang="en-CA" sz="1400" dirty="0" err="1"/>
              <a:t>PathPricer</a:t>
            </a:r>
            <a:endParaRPr kumimoji="1" lang="en-CA" sz="1400" dirty="0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6B498F86-0494-7687-BE13-D57CF2734D92}"/>
              </a:ext>
            </a:extLst>
          </p:cNvPr>
          <p:cNvSpPr/>
          <p:nvPr/>
        </p:nvSpPr>
        <p:spPr>
          <a:xfrm>
            <a:off x="1144793" y="3955721"/>
            <a:ext cx="6090712" cy="2808445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kumimoji="1" lang="en-CA" altLang="ko-KR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6" name="Rectangle: Rounded Corners 34">
            <a:extLst>
              <a:ext uri="{FF2B5EF4-FFF2-40B4-BE49-F238E27FC236}">
                <a16:creationId xmlns:a16="http://schemas.microsoft.com/office/drawing/2014/main" id="{4AFD762B-341B-E3DD-CD15-ED423CF47D21}"/>
              </a:ext>
            </a:extLst>
          </p:cNvPr>
          <p:cNvSpPr/>
          <p:nvPr/>
        </p:nvSpPr>
        <p:spPr>
          <a:xfrm>
            <a:off x="750839" y="3618250"/>
            <a:ext cx="1561842" cy="622851"/>
          </a:xfrm>
          <a:prstGeom prst="roundRect">
            <a:avLst/>
          </a:prstGeom>
          <a:solidFill>
            <a:srgbClr val="FFC00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Range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Accrual</a:t>
            </a:r>
            <a:r>
              <a:rPr kumimoji="1" lang="en-CA" altLang="ko-KR" sz="1400" dirty="0"/>
              <a:t> </a:t>
            </a:r>
            <a:r>
              <a:rPr kumimoji="1" lang="en-CA" altLang="ko-KR" sz="1400" dirty="0" err="1"/>
              <a:t>PathPricer</a:t>
            </a:r>
            <a:endParaRPr kumimoji="1" lang="en-CA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5FACD-446F-8594-D16C-3A2B4D45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2" y="2176685"/>
            <a:ext cx="5451874" cy="1225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1E28DB-D54D-04EA-2803-612AA0EBA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72" y="4274191"/>
            <a:ext cx="5511567" cy="23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5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01FC5-EAB1-FE84-D573-7A9BD3CBA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0836-A536-6957-166D-40CD25C9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3" y="363649"/>
            <a:ext cx="10151378" cy="595521"/>
          </a:xfrm>
        </p:spPr>
        <p:txBody>
          <a:bodyPr>
            <a:noAutofit/>
          </a:bodyPr>
          <a:lstStyle/>
          <a:p>
            <a:r>
              <a:rPr lang="en-CA" altLang="ko-KR" sz="3200" b="1" dirty="0"/>
              <a:t>2. </a:t>
            </a:r>
            <a:r>
              <a:rPr lang="ko-KR" altLang="en-US" sz="3200" b="1" dirty="0"/>
              <a:t>평가함수 구조 </a:t>
            </a:r>
            <a:r>
              <a:rPr lang="en-US" altLang="ko-KR" sz="3200" b="1" dirty="0"/>
              <a:t>– Library(2/2)</a:t>
            </a:r>
            <a:endParaRPr lang="en-CA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DDA9C7-67E7-7C64-2B23-7ED1F41357B5}"/>
              </a:ext>
            </a:extLst>
          </p:cNvPr>
          <p:cNvCxnSpPr>
            <a:cxnSpLocks/>
          </p:cNvCxnSpPr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A73F759-15D7-A2A1-CE0D-F2681130879C}"/>
              </a:ext>
            </a:extLst>
          </p:cNvPr>
          <p:cNvSpPr txBox="1">
            <a:spLocks/>
          </p:cNvSpPr>
          <p:nvPr/>
        </p:nvSpPr>
        <p:spPr>
          <a:xfrm>
            <a:off x="578143" y="978496"/>
            <a:ext cx="11434892" cy="39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가치평가에 재사용되는 기능을 </a:t>
            </a:r>
            <a:r>
              <a:rPr lang="en-US" altLang="ko-KR" sz="2000" dirty="0"/>
              <a:t>Library</a:t>
            </a:r>
            <a:r>
              <a:rPr lang="ko-KR" altLang="en-US" sz="2000" dirty="0"/>
              <a:t> 형태로 관리하여</a:t>
            </a:r>
            <a:r>
              <a:rPr lang="en-US" altLang="ko-KR" sz="2000" dirty="0"/>
              <a:t>, </a:t>
            </a:r>
            <a:r>
              <a:rPr lang="ko-KR" altLang="en-US" sz="2000" dirty="0"/>
              <a:t>평가함수의 일관성 및 신뢰성 확보</a:t>
            </a:r>
            <a:endParaRPr lang="en-CA" sz="2000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F31AE340-CC2B-CF23-2596-8E6583930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21950"/>
              </p:ext>
            </p:extLst>
          </p:nvPr>
        </p:nvGraphicFramePr>
        <p:xfrm>
          <a:off x="578143" y="2055384"/>
          <a:ext cx="9745735" cy="334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0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286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 err="1"/>
                        <a:t>구분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Library </a:t>
                      </a:r>
                      <a:r>
                        <a:rPr dirty="0" err="1"/>
                        <a:t>사용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Library </a:t>
                      </a:r>
                      <a:r>
                        <a:rPr lang="ko-KR" altLang="en-US" dirty="0"/>
                        <a:t>미</a:t>
                      </a:r>
                      <a:r>
                        <a:rPr dirty="0" err="1"/>
                        <a:t>사용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86"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구현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방식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필요한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기능을</a:t>
                      </a:r>
                      <a:r>
                        <a:rPr dirty="0"/>
                        <a:t> </a:t>
                      </a:r>
                      <a:r>
                        <a:rPr lang="ko-KR" altLang="en-US" dirty="0"/>
                        <a:t>재</a:t>
                      </a:r>
                      <a:r>
                        <a:rPr dirty="0" err="1"/>
                        <a:t>사용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기능을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매번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새로</a:t>
                      </a:r>
                      <a:r>
                        <a:rPr dirty="0"/>
                        <a:t> </a:t>
                      </a:r>
                      <a:r>
                        <a:rPr lang="ko-KR" altLang="en-US" dirty="0"/>
                        <a:t>구현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2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(Application)</a:t>
                      </a:r>
                      <a:r>
                        <a:rPr dirty="0" err="1"/>
                        <a:t>개발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속도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기존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기능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재사용으로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빠름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새 </a:t>
                      </a:r>
                      <a:r>
                        <a:rPr dirty="0" err="1"/>
                        <a:t>상품마다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처음부터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구현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28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기능 재사용 방법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검증된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기능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반복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사용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소스코드를 복사하여 재사용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286"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유지보수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Library만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수정하면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전체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반영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모든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곳을</a:t>
                      </a:r>
                      <a:r>
                        <a:rPr dirty="0"/>
                        <a:t> </a:t>
                      </a:r>
                      <a:r>
                        <a:rPr lang="ko-KR" altLang="en-US" dirty="0"/>
                        <a:t>물리적으로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수정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286"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일관성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모든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평가에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동일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기준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적용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상품</a:t>
                      </a:r>
                      <a:r>
                        <a:rPr dirty="0" err="1"/>
                        <a:t>마다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구현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기준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상이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286"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확장성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필요한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기능만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추가하면</a:t>
                      </a:r>
                      <a:r>
                        <a:rPr dirty="0"/>
                        <a:t>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기능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추가</a:t>
                      </a:r>
                      <a:r>
                        <a:rPr dirty="0"/>
                        <a:t> 시 </a:t>
                      </a:r>
                      <a:r>
                        <a:rPr dirty="0" err="1"/>
                        <a:t>전체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수정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및 검토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B34980C5-A159-987B-D8B8-822C5D488036}"/>
              </a:ext>
            </a:extLst>
          </p:cNvPr>
          <p:cNvSpPr txBox="1">
            <a:spLocks/>
          </p:cNvSpPr>
          <p:nvPr/>
        </p:nvSpPr>
        <p:spPr>
          <a:xfrm>
            <a:off x="578143" y="1570492"/>
            <a:ext cx="11434892" cy="39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 * Library </a:t>
            </a:r>
            <a:r>
              <a:rPr lang="ko-KR" altLang="en-US" sz="2000" b="1" dirty="0"/>
              <a:t>활용 여부에 따른 개발 방법 비교</a:t>
            </a:r>
            <a:endParaRPr lang="en-CA" sz="20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DDAA25E-D0F5-DE15-194F-51CBFDE9F650}"/>
              </a:ext>
            </a:extLst>
          </p:cNvPr>
          <p:cNvSpPr txBox="1">
            <a:spLocks/>
          </p:cNvSpPr>
          <p:nvPr/>
        </p:nvSpPr>
        <p:spPr>
          <a:xfrm>
            <a:off x="746818" y="5484385"/>
            <a:ext cx="10430167" cy="100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 ※ Library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기능을 추가하는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소요시간 소모 多</a:t>
            </a:r>
            <a:r>
              <a:rPr lang="en-US" altLang="ko-KR" sz="1800" dirty="0"/>
              <a:t>(</a:t>
            </a:r>
            <a:r>
              <a:rPr lang="ko-KR" altLang="en-US" sz="1800" dirty="0"/>
              <a:t>안정성 검증을 위한 테스트 다수 진행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CA" sz="1800" dirty="0"/>
              <a:t>      Ex. </a:t>
            </a:r>
            <a:r>
              <a:rPr lang="ko-KR" altLang="en-US" sz="1800" dirty="0"/>
              <a:t>신규 모형</a:t>
            </a:r>
            <a:r>
              <a:rPr lang="en-US" altLang="ko-KR" sz="1800" dirty="0"/>
              <a:t>(CIR)</a:t>
            </a:r>
            <a:r>
              <a:rPr lang="ko-KR" altLang="en-US" sz="1800" dirty="0"/>
              <a:t>적용</a:t>
            </a:r>
            <a:r>
              <a:rPr lang="en-US" altLang="ko-KR" sz="1800" dirty="0"/>
              <a:t>, </a:t>
            </a:r>
            <a:r>
              <a:rPr lang="ko-KR" altLang="en-US" sz="1800" dirty="0"/>
              <a:t>난수 </a:t>
            </a:r>
            <a:r>
              <a:rPr lang="en-CA" sz="1800" dirty="0"/>
              <a:t> </a:t>
            </a:r>
            <a:r>
              <a:rPr lang="ko-KR" altLang="en-US" sz="1800" dirty="0"/>
              <a:t>생성 방법론 추가 등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1088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F08E7-BE88-7349-B1E7-BC44A5AF7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E38A100-70A8-9643-01DB-FEB157152224}"/>
              </a:ext>
            </a:extLst>
          </p:cNvPr>
          <p:cNvSpPr/>
          <p:nvPr/>
        </p:nvSpPr>
        <p:spPr>
          <a:xfrm>
            <a:off x="4292783" y="4533757"/>
            <a:ext cx="1940268" cy="1494129"/>
          </a:xfrm>
          <a:prstGeom prst="roundRect">
            <a:avLst/>
          </a:prstGeom>
          <a:solidFill>
            <a:srgbClr val="FF000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/>
              <a:t>Pricing Engine</a:t>
            </a:r>
          </a:p>
          <a:p>
            <a:pPr algn="ctr"/>
            <a:endParaRPr kumimoji="1" lang="en-CA" altLang="ko-KR" dirty="0"/>
          </a:p>
          <a:p>
            <a:pPr algn="ctr"/>
            <a:endParaRPr kumimoji="1" lang="en-CA" altLang="ko-KR" dirty="0"/>
          </a:p>
          <a:p>
            <a:pPr algn="ctr"/>
            <a:endParaRPr kumimoji="1" lang="en-CA" altLang="ko-KR" dirty="0"/>
          </a:p>
          <a:p>
            <a:pPr algn="ctr"/>
            <a:endParaRPr kumimoji="1" lang="en-CA" altLang="ko-KR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269617-9B06-9D26-D46D-AB504EC73BFB}"/>
              </a:ext>
            </a:extLst>
          </p:cNvPr>
          <p:cNvSpPr/>
          <p:nvPr/>
        </p:nvSpPr>
        <p:spPr>
          <a:xfrm>
            <a:off x="537318" y="2470707"/>
            <a:ext cx="2543798" cy="42996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50967-4BF8-F696-C158-160B95DC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3" y="363649"/>
            <a:ext cx="10151378" cy="595521"/>
          </a:xfrm>
        </p:spPr>
        <p:txBody>
          <a:bodyPr>
            <a:noAutofit/>
          </a:bodyPr>
          <a:lstStyle/>
          <a:p>
            <a:r>
              <a:rPr lang="en-CA" altLang="ko-KR" sz="3200" b="1" dirty="0"/>
              <a:t>2. </a:t>
            </a:r>
            <a:r>
              <a:rPr lang="ko-KR" altLang="en-US" sz="3200" b="1" dirty="0"/>
              <a:t>평가함수 구조 </a:t>
            </a:r>
            <a:r>
              <a:rPr lang="en-US" altLang="ko-KR" sz="3200" b="1" dirty="0"/>
              <a:t>– Application</a:t>
            </a:r>
            <a:endParaRPr lang="en-CA" sz="32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D860FA-C3CE-750A-B347-2D7ED4DD1C7A}"/>
              </a:ext>
            </a:extLst>
          </p:cNvPr>
          <p:cNvSpPr/>
          <p:nvPr/>
        </p:nvSpPr>
        <p:spPr>
          <a:xfrm>
            <a:off x="4062701" y="2521196"/>
            <a:ext cx="2493169" cy="4249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E7FE028-8BE4-6CD7-A338-84E1E0D85C7D}"/>
              </a:ext>
            </a:extLst>
          </p:cNvPr>
          <p:cNvSpPr/>
          <p:nvPr/>
        </p:nvSpPr>
        <p:spPr>
          <a:xfrm>
            <a:off x="220899" y="2274774"/>
            <a:ext cx="1247615" cy="479135"/>
          </a:xfrm>
          <a:prstGeom prst="roundRect">
            <a:avLst/>
          </a:prstGeom>
          <a:solidFill>
            <a:srgbClr val="2559F6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Wrapper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83C543-47B5-2E18-39B6-60517D1C259F}"/>
              </a:ext>
            </a:extLst>
          </p:cNvPr>
          <p:cNvSpPr/>
          <p:nvPr/>
        </p:nvSpPr>
        <p:spPr>
          <a:xfrm>
            <a:off x="1209489" y="4204760"/>
            <a:ext cx="1307862" cy="479135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Index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E7668C-824A-6F79-7785-83717B1D51F8}"/>
              </a:ext>
            </a:extLst>
          </p:cNvPr>
          <p:cNvSpPr/>
          <p:nvPr/>
        </p:nvSpPr>
        <p:spPr>
          <a:xfrm>
            <a:off x="873939" y="2872878"/>
            <a:ext cx="1944235" cy="751694"/>
          </a:xfrm>
          <a:prstGeom prst="roundRect">
            <a:avLst/>
          </a:prstGeom>
          <a:solidFill>
            <a:srgbClr val="0000FF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/>
              <a:t>Instrument</a:t>
            </a:r>
          </a:p>
          <a:p>
            <a:pPr algn="ctr"/>
            <a:r>
              <a:rPr kumimoji="1" lang="en-CA" altLang="ko-KR" dirty="0"/>
              <a:t>(callable Swap)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ED7AB8C-D3A9-3D88-55F8-D4BB790380C1}"/>
              </a:ext>
            </a:extLst>
          </p:cNvPr>
          <p:cNvSpPr/>
          <p:nvPr/>
        </p:nvSpPr>
        <p:spPr>
          <a:xfrm>
            <a:off x="4288810" y="2888046"/>
            <a:ext cx="1940265" cy="751694"/>
          </a:xfrm>
          <a:prstGeom prst="roundRect">
            <a:avLst/>
          </a:prstGeom>
          <a:solidFill>
            <a:srgbClr val="7E9BFC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/>
              <a:t>Instrument</a:t>
            </a:r>
          </a:p>
          <a:p>
            <a:pPr algn="ctr"/>
            <a:r>
              <a:rPr kumimoji="1" lang="en-CA" altLang="ko-KR" dirty="0"/>
              <a:t>(callable Swap)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E97B73A-CB25-DDD8-E366-6ABB52F33DFE}"/>
              </a:ext>
            </a:extLst>
          </p:cNvPr>
          <p:cNvSpPr/>
          <p:nvPr/>
        </p:nvSpPr>
        <p:spPr>
          <a:xfrm>
            <a:off x="7729775" y="2850055"/>
            <a:ext cx="1792922" cy="6038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 err="1"/>
              <a:t>HullWhite</a:t>
            </a:r>
            <a:r>
              <a:rPr kumimoji="1" lang="en-CA" altLang="ko-KR" dirty="0"/>
              <a:t> Process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AFF0713-EA00-35A6-8FB6-01574B88B275}"/>
              </a:ext>
            </a:extLst>
          </p:cNvPr>
          <p:cNvSpPr/>
          <p:nvPr/>
        </p:nvSpPr>
        <p:spPr>
          <a:xfrm>
            <a:off x="4480330" y="4923618"/>
            <a:ext cx="1565174" cy="945608"/>
          </a:xfrm>
          <a:prstGeom prst="roundRect">
            <a:avLst/>
          </a:prstGeom>
          <a:solidFill>
            <a:srgbClr val="0000FF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 err="1"/>
              <a:t>HullWhite</a:t>
            </a:r>
            <a:endParaRPr kumimoji="1" lang="en-CA" altLang="ko-KR" dirty="0"/>
          </a:p>
          <a:p>
            <a:pPr algn="ctr"/>
            <a:r>
              <a:rPr kumimoji="1" lang="en-CA" altLang="ko-KR" dirty="0"/>
              <a:t>Monte Carlo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66C0A3-526E-19F3-ABC8-A1551E6ADBE0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233051" y="3151973"/>
            <a:ext cx="1496724" cy="212884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49CB5B-9DB0-C6A9-EA30-A93430CDEDBE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2517351" y="4444328"/>
            <a:ext cx="1775432" cy="836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157B06-684F-D188-77D0-AD88405730F1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2521323" y="5020188"/>
            <a:ext cx="1771460" cy="260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A850301-CE2C-AEF1-8C59-7884EC3F7CCB}"/>
              </a:ext>
            </a:extLst>
          </p:cNvPr>
          <p:cNvSpPr txBox="1"/>
          <p:nvPr/>
        </p:nvSpPr>
        <p:spPr>
          <a:xfrm>
            <a:off x="3073423" y="4566901"/>
            <a:ext cx="10056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altLang="ko-KR" sz="1200" dirty="0">
                <a:solidFill>
                  <a:schemeClr val="tx1"/>
                </a:solidFill>
              </a:rPr>
              <a:t>Calibration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327523-3F98-4F93-594A-5181222F9DD7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2818174" y="3248725"/>
            <a:ext cx="1470636" cy="15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ACCB484-6DF7-5DE3-68BD-4D8F3ECFA89D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517351" y="3263893"/>
            <a:ext cx="1771459" cy="1180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F63629-4199-2265-5EF5-468ABFBDF481}"/>
              </a:ext>
            </a:extLst>
          </p:cNvPr>
          <p:cNvSpPr txBox="1"/>
          <p:nvPr/>
        </p:nvSpPr>
        <p:spPr>
          <a:xfrm>
            <a:off x="8357204" y="2558752"/>
            <a:ext cx="2844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altLang="ko-KR" sz="1200" dirty="0" err="1">
                <a:solidFill>
                  <a:schemeClr val="tx1"/>
                </a:solidFill>
              </a:rPr>
              <a:t>Quantlib</a:t>
            </a:r>
            <a:r>
              <a:rPr lang="ko-KR" altLang="en-US" sz="1200" dirty="0">
                <a:solidFill>
                  <a:schemeClr val="tx1"/>
                </a:solidFill>
              </a:rPr>
              <a:t>과 </a:t>
            </a:r>
            <a:r>
              <a:rPr lang="en-CA" altLang="ko-KR" sz="1200" dirty="0">
                <a:solidFill>
                  <a:schemeClr val="tx1"/>
                </a:solidFill>
              </a:rPr>
              <a:t>Extension Pack Class</a:t>
            </a:r>
            <a:r>
              <a:rPr lang="ko-KR" altLang="en-US" sz="1200" dirty="0">
                <a:solidFill>
                  <a:schemeClr val="tx1"/>
                </a:solidFill>
              </a:rPr>
              <a:t>를 활용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FB52E1-9B07-2A4F-11E1-204B7F7BED37}"/>
              </a:ext>
            </a:extLst>
          </p:cNvPr>
          <p:cNvCxnSpPr>
            <a:cxnSpLocks/>
          </p:cNvCxnSpPr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AD9137A9-EEF3-0A52-7D0E-D5C7965DCB21}"/>
              </a:ext>
            </a:extLst>
          </p:cNvPr>
          <p:cNvSpPr txBox="1">
            <a:spLocks/>
          </p:cNvSpPr>
          <p:nvPr/>
        </p:nvSpPr>
        <p:spPr>
          <a:xfrm>
            <a:off x="578143" y="978496"/>
            <a:ext cx="11434892" cy="39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데이터 인터페이스와 가치평가 </a:t>
            </a:r>
            <a:r>
              <a:rPr lang="en-US" altLang="ko-KR" sz="2000" dirty="0"/>
              <a:t>Layer</a:t>
            </a:r>
            <a:r>
              <a:rPr lang="ko-KR" altLang="en-US" sz="2000" dirty="0"/>
              <a:t>를 분리하여</a:t>
            </a:r>
            <a:r>
              <a:rPr lang="en-US" altLang="ko-KR" sz="2000" dirty="0"/>
              <a:t>, </a:t>
            </a:r>
            <a:r>
              <a:rPr lang="ko-KR" altLang="en-US" sz="2000" dirty="0"/>
              <a:t>인터페이스 유연성을 극대화</a:t>
            </a:r>
            <a:endParaRPr lang="en-CA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BA53F-1CB0-4A4E-99F4-5432BB25E8BE}"/>
              </a:ext>
            </a:extLst>
          </p:cNvPr>
          <p:cNvSpPr txBox="1"/>
          <p:nvPr/>
        </p:nvSpPr>
        <p:spPr>
          <a:xfrm>
            <a:off x="275418" y="1409940"/>
            <a:ext cx="423549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Wrapper</a:t>
            </a:r>
            <a:endParaRPr lang="en-CA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err="1">
                <a:solidFill>
                  <a:srgbClr val="FF0000"/>
                </a:solidFill>
              </a:rPr>
              <a:t>RiskWatch</a:t>
            </a:r>
            <a:r>
              <a:rPr lang="ko-KR" altLang="en-US" sz="1400" b="1" dirty="0">
                <a:solidFill>
                  <a:srgbClr val="FF0000"/>
                </a:solidFill>
              </a:rPr>
              <a:t> 기준 데이터를 </a:t>
            </a:r>
            <a:r>
              <a:rPr lang="en-US" altLang="ko-KR" sz="1400" b="1" dirty="0">
                <a:solidFill>
                  <a:srgbClr val="FF0000"/>
                </a:solidFill>
              </a:rPr>
              <a:t>Library </a:t>
            </a:r>
            <a:r>
              <a:rPr lang="ko-KR" altLang="en-US" sz="1400" b="1" dirty="0">
                <a:solidFill>
                  <a:srgbClr val="FF0000"/>
                </a:solidFill>
              </a:rPr>
              <a:t>기준으로 변환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FF0000"/>
                </a:solidFill>
              </a:rPr>
              <a:t>Pricing </a:t>
            </a:r>
            <a:r>
              <a:rPr lang="ko-KR" altLang="en-US" sz="1400" b="1" dirty="0">
                <a:solidFill>
                  <a:srgbClr val="FF0000"/>
                </a:solidFill>
              </a:rPr>
              <a:t>시 평가데이터 변경 용이</a:t>
            </a:r>
            <a:r>
              <a:rPr lang="en-US" altLang="ko-KR" sz="1400" b="1" dirty="0">
                <a:solidFill>
                  <a:srgbClr val="FF0000"/>
                </a:solidFill>
              </a:rPr>
              <a:t>(Ex. Greeks)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2981F3-55D5-CC89-B67E-23FDB77A8252}"/>
              </a:ext>
            </a:extLst>
          </p:cNvPr>
          <p:cNvSpPr/>
          <p:nvPr/>
        </p:nvSpPr>
        <p:spPr>
          <a:xfrm>
            <a:off x="1213461" y="4780620"/>
            <a:ext cx="1307862" cy="479135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 err="1"/>
              <a:t>ZeroCurve</a:t>
            </a:r>
            <a:endParaRPr kumimoji="1"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D005BC-D72B-6760-A87D-FEC3FB0B1CD3}"/>
              </a:ext>
            </a:extLst>
          </p:cNvPr>
          <p:cNvSpPr/>
          <p:nvPr/>
        </p:nvSpPr>
        <p:spPr>
          <a:xfrm>
            <a:off x="1209489" y="5361726"/>
            <a:ext cx="1307862" cy="479135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Swaption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9B35A4-93FA-C05B-02E4-7A532E46EDDC}"/>
              </a:ext>
            </a:extLst>
          </p:cNvPr>
          <p:cNvSpPr/>
          <p:nvPr/>
        </p:nvSpPr>
        <p:spPr>
          <a:xfrm>
            <a:off x="1209489" y="5941914"/>
            <a:ext cx="1307862" cy="479135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Cap/Floor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B452F0-5843-8C78-BF6C-031E4795CE31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 flipV="1">
            <a:off x="2517351" y="5280822"/>
            <a:ext cx="1775432" cy="320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0B8D3-341A-6B19-1A38-B4B98BC7A306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2517351" y="5280822"/>
            <a:ext cx="1775432" cy="900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646C5AC-CB52-9E40-DBC0-B67877FBA82F}"/>
              </a:ext>
            </a:extLst>
          </p:cNvPr>
          <p:cNvSpPr txBox="1"/>
          <p:nvPr/>
        </p:nvSpPr>
        <p:spPr>
          <a:xfrm>
            <a:off x="3148444" y="3338689"/>
            <a:ext cx="751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altLang="ko-KR" sz="1200" dirty="0">
                <a:solidFill>
                  <a:schemeClr val="tx1"/>
                </a:solidFill>
              </a:rPr>
              <a:t>Mapping 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6A16C5-DA71-B84F-0C4E-F14ABBC50C8B}"/>
              </a:ext>
            </a:extLst>
          </p:cNvPr>
          <p:cNvSpPr/>
          <p:nvPr/>
        </p:nvSpPr>
        <p:spPr>
          <a:xfrm>
            <a:off x="3763740" y="2271073"/>
            <a:ext cx="1247615" cy="479135"/>
          </a:xfrm>
          <a:prstGeom prst="roundRect">
            <a:avLst/>
          </a:prstGeom>
          <a:solidFill>
            <a:srgbClr val="2559F6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Pricer</a:t>
            </a:r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6BC810F8-01A5-2379-1D4F-29292EF746B8}"/>
              </a:ext>
            </a:extLst>
          </p:cNvPr>
          <p:cNvSpPr/>
          <p:nvPr/>
        </p:nvSpPr>
        <p:spPr>
          <a:xfrm>
            <a:off x="5103947" y="3777578"/>
            <a:ext cx="337730" cy="579060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DBF3DE9-B9C3-F0CE-F329-D430791C5171}"/>
              </a:ext>
            </a:extLst>
          </p:cNvPr>
          <p:cNvSpPr/>
          <p:nvPr/>
        </p:nvSpPr>
        <p:spPr>
          <a:xfrm>
            <a:off x="7236780" y="2511140"/>
            <a:ext cx="4605564" cy="4249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969A9EF-30B2-D452-2CC8-8A647F352EB5}"/>
              </a:ext>
            </a:extLst>
          </p:cNvPr>
          <p:cNvSpPr/>
          <p:nvPr/>
        </p:nvSpPr>
        <p:spPr>
          <a:xfrm>
            <a:off x="6975337" y="2270035"/>
            <a:ext cx="1247615" cy="479135"/>
          </a:xfrm>
          <a:prstGeom prst="roundRect">
            <a:avLst/>
          </a:prstGeom>
          <a:solidFill>
            <a:srgbClr val="2559F6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Library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D1AD37C-3BE7-9616-8A06-0228F1529EE7}"/>
              </a:ext>
            </a:extLst>
          </p:cNvPr>
          <p:cNvSpPr/>
          <p:nvPr/>
        </p:nvSpPr>
        <p:spPr>
          <a:xfrm>
            <a:off x="7743586" y="3621640"/>
            <a:ext cx="1792922" cy="6038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 err="1"/>
              <a:t>HullWhite</a:t>
            </a:r>
            <a:r>
              <a:rPr kumimoji="1" lang="en-CA" altLang="ko-KR" dirty="0"/>
              <a:t> Model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2EE3403-D80D-FD25-CDD9-75EC2B5C308B}"/>
              </a:ext>
            </a:extLst>
          </p:cNvPr>
          <p:cNvSpPr/>
          <p:nvPr/>
        </p:nvSpPr>
        <p:spPr>
          <a:xfrm>
            <a:off x="7743586" y="4395507"/>
            <a:ext cx="1792922" cy="599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 err="1"/>
              <a:t>AffineIndex</a:t>
            </a:r>
            <a:endParaRPr kumimoji="1" lang="en-CA" altLang="ko-KR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9587B66-4096-9521-EF4B-938B46D08975}"/>
              </a:ext>
            </a:extLst>
          </p:cNvPr>
          <p:cNvSpPr/>
          <p:nvPr/>
        </p:nvSpPr>
        <p:spPr>
          <a:xfrm>
            <a:off x="7755996" y="5164084"/>
            <a:ext cx="1792922" cy="599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 err="1"/>
              <a:t>AffineCoupon</a:t>
            </a:r>
            <a:endParaRPr kumimoji="1" lang="en-CA" altLang="ko-KR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BA8B51-6508-30D1-7543-6661A58F2317}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 flipV="1">
            <a:off x="6233051" y="3923558"/>
            <a:ext cx="1510535" cy="135726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3E48DD9-9B59-5255-98DC-EB7B563FE7C3}"/>
              </a:ext>
            </a:extLst>
          </p:cNvPr>
          <p:cNvCxnSpPr>
            <a:cxnSpLocks/>
            <a:stCxn id="41" idx="3"/>
            <a:endCxn id="68" idx="1"/>
          </p:cNvCxnSpPr>
          <p:nvPr/>
        </p:nvCxnSpPr>
        <p:spPr>
          <a:xfrm flipV="1">
            <a:off x="6233051" y="4695141"/>
            <a:ext cx="1510535" cy="58568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79D1B76-7A22-EC77-0DC2-CB9FA74323BC}"/>
              </a:ext>
            </a:extLst>
          </p:cNvPr>
          <p:cNvCxnSpPr>
            <a:cxnSpLocks/>
            <a:stCxn id="41" idx="3"/>
            <a:endCxn id="69" idx="1"/>
          </p:cNvCxnSpPr>
          <p:nvPr/>
        </p:nvCxnSpPr>
        <p:spPr>
          <a:xfrm>
            <a:off x="6233051" y="5280822"/>
            <a:ext cx="1522945" cy="18289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68E9975-4989-6EDD-A6D4-D522FB5C5C03}"/>
              </a:ext>
            </a:extLst>
          </p:cNvPr>
          <p:cNvSpPr/>
          <p:nvPr/>
        </p:nvSpPr>
        <p:spPr>
          <a:xfrm>
            <a:off x="7755996" y="5932661"/>
            <a:ext cx="1792922" cy="599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 err="1"/>
              <a:t>MCCallableSwapEngine</a:t>
            </a:r>
            <a:endParaRPr kumimoji="1" lang="en-CA" altLang="ko-KR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5357D1-6062-041B-72E2-4EE0086BC4C2}"/>
              </a:ext>
            </a:extLst>
          </p:cNvPr>
          <p:cNvCxnSpPr>
            <a:cxnSpLocks/>
            <a:stCxn id="41" idx="3"/>
            <a:endCxn id="79" idx="1"/>
          </p:cNvCxnSpPr>
          <p:nvPr/>
        </p:nvCxnSpPr>
        <p:spPr>
          <a:xfrm>
            <a:off x="6233051" y="5280822"/>
            <a:ext cx="1522945" cy="9514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03C532-1B85-A250-E80F-05C63A8F5A93}"/>
              </a:ext>
            </a:extLst>
          </p:cNvPr>
          <p:cNvSpPr/>
          <p:nvPr/>
        </p:nvSpPr>
        <p:spPr>
          <a:xfrm>
            <a:off x="9766922" y="2852338"/>
            <a:ext cx="1792922" cy="5992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 err="1"/>
              <a:t>MCSimulation</a:t>
            </a:r>
            <a:endParaRPr kumimoji="1" lang="en-CA" altLang="ko-KR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FF8E161-38E1-9A32-6147-07499CAEDB1C}"/>
              </a:ext>
            </a:extLst>
          </p:cNvPr>
          <p:cNvSpPr/>
          <p:nvPr/>
        </p:nvSpPr>
        <p:spPr>
          <a:xfrm>
            <a:off x="9766922" y="3617130"/>
            <a:ext cx="1792922" cy="599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 err="1"/>
              <a:t>CallableSwap</a:t>
            </a:r>
            <a:br>
              <a:rPr kumimoji="1" lang="en-CA" altLang="ko-KR" dirty="0"/>
            </a:br>
            <a:r>
              <a:rPr kumimoji="1" lang="en-CA" altLang="ko-KR" dirty="0" err="1"/>
              <a:t>PathPricer</a:t>
            </a:r>
            <a:endParaRPr kumimoji="1" lang="en-CA" altLang="ko-KR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DC3D599-59FF-1D74-4C56-95EC8661779F}"/>
              </a:ext>
            </a:extLst>
          </p:cNvPr>
          <p:cNvSpPr/>
          <p:nvPr/>
        </p:nvSpPr>
        <p:spPr>
          <a:xfrm>
            <a:off x="9766922" y="4389451"/>
            <a:ext cx="1792922" cy="5992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 err="1"/>
              <a:t>PathGenerator</a:t>
            </a:r>
            <a:endParaRPr kumimoji="1" lang="en-CA" altLang="ko-KR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FF9990D-3826-BA1B-7720-3194FF2C9F16}"/>
              </a:ext>
            </a:extLst>
          </p:cNvPr>
          <p:cNvSpPr/>
          <p:nvPr/>
        </p:nvSpPr>
        <p:spPr>
          <a:xfrm>
            <a:off x="9784140" y="5164083"/>
            <a:ext cx="1792922" cy="599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/>
              <a:t>Volatility Interpolator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E869A10-0AE1-5D4E-1A30-A6E1000E3DB7}"/>
              </a:ext>
            </a:extLst>
          </p:cNvPr>
          <p:cNvSpPr/>
          <p:nvPr/>
        </p:nvSpPr>
        <p:spPr>
          <a:xfrm>
            <a:off x="9784140" y="5932661"/>
            <a:ext cx="1792922" cy="599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dirty="0"/>
              <a:t>LSMC</a:t>
            </a:r>
          </a:p>
          <a:p>
            <a:pPr algn="ctr"/>
            <a:r>
              <a:rPr kumimoji="1" lang="en-CA" altLang="ko-KR" dirty="0"/>
              <a:t>Calculator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6247AAA-D1FF-AB9E-8019-FE5AB7BAA5F1}"/>
              </a:ext>
            </a:extLst>
          </p:cNvPr>
          <p:cNvCxnSpPr>
            <a:cxnSpLocks/>
          </p:cNvCxnSpPr>
          <p:nvPr/>
        </p:nvCxnSpPr>
        <p:spPr>
          <a:xfrm>
            <a:off x="6908225" y="2201869"/>
            <a:ext cx="0" cy="472369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E95FA64-8366-A3A2-9229-AEC0EFE5DB05}"/>
              </a:ext>
            </a:extLst>
          </p:cNvPr>
          <p:cNvSpPr txBox="1"/>
          <p:nvPr/>
        </p:nvSpPr>
        <p:spPr>
          <a:xfrm>
            <a:off x="6988318" y="1480475"/>
            <a:ext cx="472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Library</a:t>
            </a:r>
            <a:endParaRPr lang="en-CA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F0000"/>
                </a:solidFill>
              </a:rPr>
              <a:t>평가모형 로직을 재사용 가능하도록 구현</a:t>
            </a:r>
            <a:endParaRPr lang="en-CA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6A73B-57B3-0476-A51E-1FF5F78E4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F1A557-7291-6D3A-0F25-37F7640EE9F6}"/>
              </a:ext>
            </a:extLst>
          </p:cNvPr>
          <p:cNvSpPr/>
          <p:nvPr/>
        </p:nvSpPr>
        <p:spPr>
          <a:xfrm>
            <a:off x="994310" y="1712342"/>
            <a:ext cx="10792222" cy="2436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D15700D-E225-3C97-6375-BFE403399DC8}"/>
              </a:ext>
            </a:extLst>
          </p:cNvPr>
          <p:cNvSpPr/>
          <p:nvPr/>
        </p:nvSpPr>
        <p:spPr>
          <a:xfrm>
            <a:off x="513115" y="1541137"/>
            <a:ext cx="1247615" cy="479135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To-Be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AF465DE-4812-A769-C890-8E46ED3F46AB}"/>
              </a:ext>
            </a:extLst>
          </p:cNvPr>
          <p:cNvSpPr/>
          <p:nvPr/>
        </p:nvSpPr>
        <p:spPr>
          <a:xfrm>
            <a:off x="1200492" y="2771031"/>
            <a:ext cx="1281564" cy="539762"/>
          </a:xfrm>
          <a:prstGeom prst="roundRect">
            <a:avLst/>
          </a:prstGeom>
          <a:solidFill>
            <a:srgbClr val="00B0F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ko-KR" sz="1400" dirty="0" err="1"/>
              <a:t>RiskWatch</a:t>
            </a:r>
            <a:br>
              <a:rPr kumimoji="1" lang="en-CA" altLang="ko-KR" sz="1400" dirty="0"/>
            </a:br>
            <a:r>
              <a:rPr kumimoji="1" lang="en-CA" altLang="ko-KR" sz="1400" dirty="0"/>
              <a:t>(DLM)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D77A0A-5946-9796-F7B6-DF61691E070E}"/>
              </a:ext>
            </a:extLst>
          </p:cNvPr>
          <p:cNvSpPr/>
          <p:nvPr/>
        </p:nvSpPr>
        <p:spPr>
          <a:xfrm>
            <a:off x="3721335" y="2032426"/>
            <a:ext cx="3217869" cy="1792948"/>
          </a:xfrm>
          <a:prstGeom prst="rect">
            <a:avLst/>
          </a:prstGeom>
          <a:solidFill>
            <a:srgbClr val="FF000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CA" altLang="ko-KR" dirty="0"/>
              <a:t>    Adapter(ICIS)</a:t>
            </a:r>
          </a:p>
          <a:p>
            <a:endParaRPr kumimoji="1" lang="en-CA" altLang="ko-KR" dirty="0"/>
          </a:p>
          <a:p>
            <a:endParaRPr kumimoji="1" lang="en-CA" altLang="ko-KR" dirty="0"/>
          </a:p>
          <a:p>
            <a:endParaRPr kumimoji="1" lang="en-CA" altLang="ko-KR" dirty="0"/>
          </a:p>
          <a:p>
            <a:endParaRPr kumimoji="1" lang="en-CA" altLang="ko-KR" dirty="0"/>
          </a:p>
          <a:p>
            <a:pPr algn="ctr"/>
            <a:endParaRPr kumimoji="1" lang="en-CA" altLang="ko-K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AFC9A2-CDD6-FF87-A1B9-2D73C4DC874C}"/>
              </a:ext>
            </a:extLst>
          </p:cNvPr>
          <p:cNvSpPr txBox="1"/>
          <p:nvPr/>
        </p:nvSpPr>
        <p:spPr>
          <a:xfrm>
            <a:off x="677620" y="4338184"/>
            <a:ext cx="5418380" cy="163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dirty="0">
                <a:solidFill>
                  <a:schemeClr val="tx1"/>
                </a:solidFill>
              </a:rPr>
              <a:t>IR Mapping Rule </a:t>
            </a:r>
            <a:r>
              <a:rPr lang="ko-KR" altLang="en-US" dirty="0">
                <a:solidFill>
                  <a:schemeClr val="tx1"/>
                </a:solidFill>
              </a:rPr>
              <a:t>적용 효과</a:t>
            </a:r>
            <a:endParaRPr lang="en-CA" altLang="ko-KR" dirty="0">
              <a:solidFill>
                <a:schemeClr val="tx1"/>
              </a:solidFill>
            </a:endParaRPr>
          </a:p>
          <a:p>
            <a:r>
              <a:rPr lang="en-CA" altLang="ko-KR" sz="1200" dirty="0"/>
              <a:t>:</a:t>
            </a:r>
            <a:r>
              <a:rPr lang="ko-KR" altLang="en-US" sz="1050" dirty="0"/>
              <a:t> 이자율 상품 평가  필요한 공통 클래스의 인터페이스 요건을 사전 협의 개발 과정 효율화</a:t>
            </a:r>
            <a:endParaRPr lang="en-CA" altLang="ko-KR" sz="1050" dirty="0"/>
          </a:p>
          <a:p>
            <a:endParaRPr lang="en-CA" altLang="ko-KR" sz="105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금리 </a:t>
            </a:r>
            <a:r>
              <a:rPr lang="en-CA" altLang="ko-KR" sz="1200" dirty="0"/>
              <a:t>Index, </a:t>
            </a:r>
            <a:r>
              <a:rPr lang="ko-KR" altLang="en-US" sz="1200" dirty="0"/>
              <a:t>금리커브</a:t>
            </a:r>
            <a:r>
              <a:rPr lang="en-CA" altLang="ko-KR" sz="1200" dirty="0"/>
              <a:t>, </a:t>
            </a:r>
            <a:r>
              <a:rPr lang="ko-KR" altLang="en-US" sz="1200" dirty="0"/>
              <a:t>금리옵션</a:t>
            </a:r>
            <a:r>
              <a:rPr lang="en-CA" altLang="ko-KR" sz="1200" dirty="0"/>
              <a:t>, </a:t>
            </a:r>
            <a:r>
              <a:rPr lang="ko-KR" altLang="en-US" sz="1200" dirty="0"/>
              <a:t>평가모형 정보에 대한 </a:t>
            </a:r>
            <a:r>
              <a:rPr lang="en-CA" altLang="ko-KR" sz="1200" dirty="0"/>
              <a:t>Spec </a:t>
            </a:r>
            <a:r>
              <a:rPr lang="ko-KR" altLang="en-US" sz="1200" dirty="0"/>
              <a:t>사전</a:t>
            </a:r>
            <a:r>
              <a:rPr lang="en-CA" altLang="ko-KR" sz="1200" dirty="0"/>
              <a:t> </a:t>
            </a:r>
            <a:r>
              <a:rPr lang="ko-KR" altLang="en-US" sz="1200" dirty="0"/>
              <a:t>협의</a:t>
            </a:r>
            <a:endParaRPr lang="en-CA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1200" dirty="0"/>
              <a:t>Instrument</a:t>
            </a:r>
            <a:r>
              <a:rPr lang="ko-KR" altLang="en-US" sz="1200" dirty="0"/>
              <a:t>에 대한 협의만 수행하여 </a:t>
            </a:r>
            <a:r>
              <a:rPr lang="en-CA" altLang="ko-KR" sz="1200" dirty="0"/>
              <a:t>Wrapper </a:t>
            </a:r>
            <a:r>
              <a:rPr lang="ko-KR" altLang="en-US" sz="1200" dirty="0"/>
              <a:t>인터페이스 정의</a:t>
            </a:r>
            <a:endParaRPr lang="en-CA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1200" dirty="0"/>
              <a:t>Instrument </a:t>
            </a:r>
            <a:r>
              <a:rPr lang="ko-KR" altLang="en-US" sz="1200" dirty="0"/>
              <a:t>협의 사항에 기반하여 평가엔진 개발</a:t>
            </a:r>
            <a:r>
              <a:rPr lang="en-CA" altLang="ko-KR" sz="1200" dirty="0"/>
              <a:t>(Wrapper, Pricer, Library) </a:t>
            </a:r>
            <a:r>
              <a:rPr lang="ko-KR" altLang="en-US" sz="1200" dirty="0"/>
              <a:t>개발 진행</a:t>
            </a:r>
            <a:br>
              <a:rPr lang="en-CA" altLang="ko-KR" sz="1200" dirty="0"/>
            </a:br>
            <a:r>
              <a:rPr lang="en-US" altLang="ko-KR" sz="1200" dirty="0"/>
              <a:t>※ IR Mapping Rule: </a:t>
            </a:r>
            <a:r>
              <a:rPr lang="en-US" altLang="ko-KR" sz="1200" dirty="0">
                <a:hlinkClick r:id="rId2"/>
              </a:rPr>
              <a:t>https://junwoolee94.atlassian.net/wiki/x/GADeAQ</a:t>
            </a:r>
            <a:r>
              <a:rPr lang="en-US" altLang="ko-KR" sz="1200" dirty="0"/>
              <a:t> </a:t>
            </a:r>
            <a:endParaRPr lang="en-CA" altLang="ko-KR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591799-56EA-A558-09FB-28F61AEBAE2F}"/>
              </a:ext>
            </a:extLst>
          </p:cNvPr>
          <p:cNvCxnSpPr/>
          <p:nvPr/>
        </p:nvCxnSpPr>
        <p:spPr>
          <a:xfrm>
            <a:off x="2564738" y="2990372"/>
            <a:ext cx="1026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58EB9D-3D0E-62EC-E6C0-926C0EAFFFE2}"/>
              </a:ext>
            </a:extLst>
          </p:cNvPr>
          <p:cNvSpPr txBox="1"/>
          <p:nvPr/>
        </p:nvSpPr>
        <p:spPr>
          <a:xfrm>
            <a:off x="2593972" y="2662857"/>
            <a:ext cx="883464" cy="276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상품 정보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187F62-A773-922C-305A-AA8C058D9058}"/>
              </a:ext>
            </a:extLst>
          </p:cNvPr>
          <p:cNvCxnSpPr/>
          <p:nvPr/>
        </p:nvCxnSpPr>
        <p:spPr>
          <a:xfrm flipH="1">
            <a:off x="2564738" y="3137044"/>
            <a:ext cx="10434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35E6A20-440C-F8E1-1AD5-374BB5660EA7}"/>
              </a:ext>
            </a:extLst>
          </p:cNvPr>
          <p:cNvSpPr txBox="1"/>
          <p:nvPr/>
        </p:nvSpPr>
        <p:spPr>
          <a:xfrm>
            <a:off x="2564738" y="3177450"/>
            <a:ext cx="883464" cy="276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평가결과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393E97-3140-CFC4-E97C-018FB0F85CFF}"/>
              </a:ext>
            </a:extLst>
          </p:cNvPr>
          <p:cNvCxnSpPr/>
          <p:nvPr/>
        </p:nvCxnSpPr>
        <p:spPr>
          <a:xfrm>
            <a:off x="7179595" y="3040912"/>
            <a:ext cx="1026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4E6302B-8E61-AF56-7460-D1B58B9931CD}"/>
              </a:ext>
            </a:extLst>
          </p:cNvPr>
          <p:cNvSpPr txBox="1"/>
          <p:nvPr/>
        </p:nvSpPr>
        <p:spPr>
          <a:xfrm>
            <a:off x="7208829" y="2713397"/>
            <a:ext cx="883464" cy="276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상품 정보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EE58A0-00C0-1DE2-8492-0D857B7AFB38}"/>
              </a:ext>
            </a:extLst>
          </p:cNvPr>
          <p:cNvCxnSpPr/>
          <p:nvPr/>
        </p:nvCxnSpPr>
        <p:spPr>
          <a:xfrm flipH="1">
            <a:off x="7179595" y="3187584"/>
            <a:ext cx="10434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D0EF125-DD34-B616-F262-388E3FD8FB8B}"/>
              </a:ext>
            </a:extLst>
          </p:cNvPr>
          <p:cNvSpPr txBox="1"/>
          <p:nvPr/>
        </p:nvSpPr>
        <p:spPr>
          <a:xfrm>
            <a:off x="7179595" y="3227990"/>
            <a:ext cx="883464" cy="276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평가결과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40374B-70F3-464D-2780-185A3830E2EE}"/>
              </a:ext>
            </a:extLst>
          </p:cNvPr>
          <p:cNvSpPr/>
          <p:nvPr/>
        </p:nvSpPr>
        <p:spPr>
          <a:xfrm>
            <a:off x="3924147" y="2503022"/>
            <a:ext cx="1352535" cy="48735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instrument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F12D28-5684-1AAC-D0C8-13831ECD9FEF}"/>
              </a:ext>
            </a:extLst>
          </p:cNvPr>
          <p:cNvSpPr/>
          <p:nvPr/>
        </p:nvSpPr>
        <p:spPr>
          <a:xfrm>
            <a:off x="5432792" y="2503022"/>
            <a:ext cx="1352535" cy="487350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curve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FCFD2E-9336-FD5C-4C0C-61ABBDC071C1}"/>
              </a:ext>
            </a:extLst>
          </p:cNvPr>
          <p:cNvSpPr/>
          <p:nvPr/>
        </p:nvSpPr>
        <p:spPr>
          <a:xfrm>
            <a:off x="3924147" y="3162971"/>
            <a:ext cx="1352535" cy="487350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9FBBC0-FC24-E8E2-8702-098B4A8F1010}"/>
              </a:ext>
            </a:extLst>
          </p:cNvPr>
          <p:cNvSpPr/>
          <p:nvPr/>
        </p:nvSpPr>
        <p:spPr>
          <a:xfrm>
            <a:off x="5424659" y="3147794"/>
            <a:ext cx="1352535" cy="487350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volatility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E8CEB6-8823-DB0D-3111-AF9883DB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3" y="363649"/>
            <a:ext cx="10151378" cy="595521"/>
          </a:xfrm>
        </p:spPr>
        <p:txBody>
          <a:bodyPr>
            <a:noAutofit/>
          </a:bodyPr>
          <a:lstStyle/>
          <a:p>
            <a:r>
              <a:rPr lang="en-CA" altLang="ko-KR" sz="3200" b="1" dirty="0"/>
              <a:t>4. </a:t>
            </a:r>
            <a:r>
              <a:rPr lang="ko-KR" altLang="en-US" sz="3200" b="1" dirty="0"/>
              <a:t>평가함수 적용 방안</a:t>
            </a:r>
            <a:endParaRPr lang="en-CA" sz="32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051719-DCAB-368A-79C9-E3F59E40E123}"/>
              </a:ext>
            </a:extLst>
          </p:cNvPr>
          <p:cNvCxnSpPr/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21F3C9A8-FE46-4B74-F896-1D4C16CC6373}"/>
              </a:ext>
            </a:extLst>
          </p:cNvPr>
          <p:cNvSpPr txBox="1">
            <a:spLocks/>
          </p:cNvSpPr>
          <p:nvPr/>
        </p:nvSpPr>
        <p:spPr>
          <a:xfrm>
            <a:off x="578143" y="978496"/>
            <a:ext cx="10096151" cy="39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재사용 가능한 클래스의 </a:t>
            </a:r>
            <a:r>
              <a:rPr lang="en-CA" altLang="ko-KR" sz="2000" dirty="0"/>
              <a:t>Mapping Rule</a:t>
            </a:r>
            <a:r>
              <a:rPr lang="ko-KR" altLang="en-US" sz="2000" dirty="0"/>
              <a:t>을 협의하여</a:t>
            </a:r>
            <a:r>
              <a:rPr lang="en-CA" altLang="ko-KR" sz="2000" dirty="0"/>
              <a:t>, </a:t>
            </a:r>
            <a:r>
              <a:rPr lang="ko-KR" altLang="en-US" sz="2000" dirty="0"/>
              <a:t>인터페이스 개발 효율화</a:t>
            </a:r>
            <a:endParaRPr lang="en-C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B1EE2-0561-464A-6B67-C6470351A4F3}"/>
              </a:ext>
            </a:extLst>
          </p:cNvPr>
          <p:cNvSpPr txBox="1"/>
          <p:nvPr/>
        </p:nvSpPr>
        <p:spPr>
          <a:xfrm>
            <a:off x="6256580" y="4331769"/>
            <a:ext cx="541838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dirty="0"/>
              <a:t>Library </a:t>
            </a:r>
            <a:r>
              <a:rPr lang="ko-KR" altLang="en-US" dirty="0"/>
              <a:t>개발 범위</a:t>
            </a:r>
            <a:endParaRPr lang="en-CA" altLang="ko-KR" dirty="0">
              <a:solidFill>
                <a:schemeClr val="tx1"/>
              </a:solidFill>
            </a:endParaRPr>
          </a:p>
          <a:p>
            <a:r>
              <a:rPr lang="en-CA" altLang="ko-KR" sz="1050" dirty="0"/>
              <a:t>: </a:t>
            </a:r>
            <a:r>
              <a:rPr lang="ko-KR" altLang="en-US" sz="1050" dirty="0"/>
              <a:t>평가모형 관련 로직을 재사용 하여</a:t>
            </a:r>
            <a:r>
              <a:rPr lang="en-CA" altLang="ko-KR" sz="1050" dirty="0"/>
              <a:t>, </a:t>
            </a:r>
            <a:r>
              <a:rPr lang="ko-KR" altLang="en-US" sz="1050" dirty="0"/>
              <a:t>신속한 평가모형 개발 진행</a:t>
            </a:r>
            <a:endParaRPr lang="en-CA" altLang="ko-KR" sz="1050" dirty="0"/>
          </a:p>
          <a:p>
            <a:endParaRPr lang="en-CA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기본적으로 </a:t>
            </a:r>
            <a:r>
              <a:rPr lang="en-CA" altLang="ko-KR" sz="1200" dirty="0"/>
              <a:t>Library </a:t>
            </a:r>
            <a:r>
              <a:rPr lang="ko-KR" altLang="en-US" sz="1200" dirty="0"/>
              <a:t>신규 개발이 상품 </a:t>
            </a:r>
            <a:r>
              <a:rPr lang="en-CA" altLang="ko-KR" sz="1200" dirty="0"/>
              <a:t>Payoff </a:t>
            </a:r>
            <a:r>
              <a:rPr lang="ko-KR" altLang="en-US" sz="1200" dirty="0"/>
              <a:t>적용에 국한되도록 필요 요건 사전 개발</a:t>
            </a:r>
            <a:endParaRPr lang="en-CA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1200" dirty="0"/>
              <a:t>Library </a:t>
            </a:r>
            <a:r>
              <a:rPr lang="ko-KR" altLang="en-US" sz="1200" dirty="0"/>
              <a:t>개발 절차</a:t>
            </a:r>
            <a:r>
              <a:rPr lang="en-CA" altLang="ko-KR" sz="1200" dirty="0"/>
              <a:t>: </a:t>
            </a:r>
            <a:r>
              <a:rPr lang="en-CA" altLang="ko-KR" sz="1200" b="1" dirty="0">
                <a:solidFill>
                  <a:srgbClr val="FF0000"/>
                </a:solidFill>
              </a:rPr>
              <a:t>Instrument </a:t>
            </a:r>
            <a:r>
              <a:rPr lang="ko-KR" altLang="en-US" sz="1200" b="1" dirty="0">
                <a:solidFill>
                  <a:srgbClr val="FF0000"/>
                </a:solidFill>
              </a:rPr>
              <a:t>클래스 개발</a:t>
            </a:r>
            <a:r>
              <a:rPr lang="en-CA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상품 정보 저장</a:t>
            </a:r>
            <a:r>
              <a:rPr lang="en-CA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dirty="0"/>
              <a:t> </a:t>
            </a:r>
            <a:r>
              <a:rPr lang="en-CA" altLang="ko-KR" sz="1200" dirty="0">
                <a:sym typeface="Wingdings" panose="05000000000000000000" pitchFamily="2" charset="2"/>
              </a:rPr>
              <a:t> (</a:t>
            </a:r>
            <a:r>
              <a:rPr lang="en-CA" altLang="ko-KR" sz="12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HullWhite</a:t>
            </a:r>
            <a:r>
              <a:rPr lang="en-CA" altLang="ko-K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Model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재사용 </a:t>
            </a:r>
            <a:r>
              <a:rPr lang="en-CA" altLang="ko-K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CA" altLang="ko-KR" sz="12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TimeGrid</a:t>
            </a:r>
            <a:r>
              <a:rPr lang="en-CA" altLang="ko-K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재사용 </a:t>
            </a:r>
            <a:r>
              <a:rPr lang="en-CA" altLang="ko-K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CA" altLang="ko-KR" sz="12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PathGenerator</a:t>
            </a:r>
            <a:r>
              <a:rPr lang="en-CA" altLang="ko-K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재사용 </a:t>
            </a:r>
            <a:r>
              <a:rPr lang="en-CA" altLang="ko-K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Simulation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재사용 </a:t>
            </a:r>
            <a:r>
              <a:rPr lang="en-CA" altLang="ko-KR" sz="1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CA" altLang="ko-KR" sz="1200" dirty="0">
                <a:sym typeface="Wingdings" panose="05000000000000000000" pitchFamily="2" charset="2"/>
              </a:rPr>
              <a:t>) </a:t>
            </a:r>
            <a:r>
              <a:rPr lang="en-CA" altLang="ko-KR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PathPricer</a:t>
            </a:r>
            <a:r>
              <a:rPr lang="en-CA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개발</a:t>
            </a:r>
            <a:r>
              <a:rPr lang="en-CA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(Payoff </a:t>
            </a:r>
            <a:r>
              <a:rPr lang="ko-KR" alt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적용</a:t>
            </a:r>
            <a:r>
              <a:rPr lang="en-CA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) Pricing Engine </a:t>
            </a:r>
            <a:r>
              <a:rPr lang="ko-KR" alt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생성</a:t>
            </a:r>
            <a:endParaRPr lang="en-CA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인터페이스 협의 후</a:t>
            </a:r>
            <a:r>
              <a:rPr lang="en-CA" altLang="ko-KR" sz="1200" dirty="0"/>
              <a:t>, Library</a:t>
            </a:r>
            <a:r>
              <a:rPr lang="ko-KR" altLang="en-US" sz="1200" dirty="0"/>
              <a:t> </a:t>
            </a:r>
            <a:r>
              <a:rPr lang="en-CA" altLang="ko-KR" sz="1200" dirty="0"/>
              <a:t>&amp; </a:t>
            </a:r>
            <a:r>
              <a:rPr lang="ko-KR" altLang="en-US" sz="1200" dirty="0"/>
              <a:t>인터페이스 개발프로세스 병행 가능</a:t>
            </a:r>
            <a:endParaRPr lang="en-CA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일반적인 상품 기준</a:t>
            </a:r>
            <a:r>
              <a:rPr lang="en-CA" altLang="ko-KR" sz="1200" dirty="0"/>
              <a:t>,</a:t>
            </a:r>
            <a:r>
              <a:rPr lang="ko-KR" altLang="en-US" sz="1200" dirty="0"/>
              <a:t> 신규 모듈 개발 일정 </a:t>
            </a:r>
            <a:r>
              <a:rPr lang="en-CA" altLang="ko-KR" sz="1200" dirty="0"/>
              <a:t>2</a:t>
            </a:r>
            <a:r>
              <a:rPr lang="ko-KR" altLang="en-US" sz="1200" dirty="0"/>
              <a:t>주 소요 예상</a:t>
            </a:r>
            <a:endParaRPr lang="en-CA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altLang="ko-KR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1C9613-2103-DAEB-7B96-AF4A21DF47E8}"/>
              </a:ext>
            </a:extLst>
          </p:cNvPr>
          <p:cNvSpPr/>
          <p:nvPr/>
        </p:nvSpPr>
        <p:spPr>
          <a:xfrm>
            <a:off x="8332684" y="2032426"/>
            <a:ext cx="3217869" cy="1792948"/>
          </a:xfrm>
          <a:prstGeom prst="rect">
            <a:avLst/>
          </a:prstGeom>
          <a:solidFill>
            <a:srgbClr val="FF0000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CA" altLang="ko-KR" dirty="0"/>
              <a:t>    </a:t>
            </a:r>
            <a:r>
              <a:rPr kumimoji="1" lang="en-CA" altLang="ko-KR" dirty="0" err="1"/>
              <a:t>MARS_Pricing</a:t>
            </a:r>
            <a:r>
              <a:rPr kumimoji="1" lang="en-CA" altLang="ko-KR" dirty="0"/>
              <a:t>(ICIS)</a:t>
            </a:r>
          </a:p>
          <a:p>
            <a:endParaRPr kumimoji="1" lang="en-CA" altLang="ko-KR" dirty="0"/>
          </a:p>
          <a:p>
            <a:endParaRPr kumimoji="1" lang="en-CA" altLang="ko-KR" dirty="0"/>
          </a:p>
          <a:p>
            <a:endParaRPr kumimoji="1" lang="en-CA" altLang="ko-KR" dirty="0"/>
          </a:p>
          <a:p>
            <a:endParaRPr kumimoji="1" lang="en-CA" altLang="ko-KR" dirty="0"/>
          </a:p>
          <a:p>
            <a:pPr algn="ctr"/>
            <a:endParaRPr kumimoji="1" lang="en-CA" altLang="ko-KR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A0FFD7-E8C8-8C16-7793-95411BE0187D}"/>
              </a:ext>
            </a:extLst>
          </p:cNvPr>
          <p:cNvSpPr/>
          <p:nvPr/>
        </p:nvSpPr>
        <p:spPr>
          <a:xfrm>
            <a:off x="8535496" y="2503022"/>
            <a:ext cx="1352535" cy="48735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instrument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5FB4A5-E4F0-DA2C-27BF-98D997BDD9B7}"/>
              </a:ext>
            </a:extLst>
          </p:cNvPr>
          <p:cNvSpPr/>
          <p:nvPr/>
        </p:nvSpPr>
        <p:spPr>
          <a:xfrm>
            <a:off x="10044141" y="2503022"/>
            <a:ext cx="1352535" cy="487350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curve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CDAA24-5C79-8E12-FD9F-78BA22A129AD}"/>
              </a:ext>
            </a:extLst>
          </p:cNvPr>
          <p:cNvSpPr/>
          <p:nvPr/>
        </p:nvSpPr>
        <p:spPr>
          <a:xfrm>
            <a:off x="8535496" y="3162971"/>
            <a:ext cx="1352535" cy="487350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A1F752-675C-D957-9545-CD01C5AB395A}"/>
              </a:ext>
            </a:extLst>
          </p:cNvPr>
          <p:cNvSpPr/>
          <p:nvPr/>
        </p:nvSpPr>
        <p:spPr>
          <a:xfrm>
            <a:off x="10036008" y="3147794"/>
            <a:ext cx="1352535" cy="487350"/>
          </a:xfrm>
          <a:prstGeom prst="roundRect">
            <a:avLst/>
          </a:prstGeom>
          <a:solidFill>
            <a:schemeClr val="tx1"/>
          </a:solidFill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dirty="0"/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365286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8450D-F8AA-CAC5-BF11-F8DF82819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90E7E27-DDB2-8ACF-6825-BD612099DC63}"/>
              </a:ext>
            </a:extLst>
          </p:cNvPr>
          <p:cNvSpPr txBox="1">
            <a:spLocks/>
          </p:cNvSpPr>
          <p:nvPr/>
        </p:nvSpPr>
        <p:spPr>
          <a:xfrm>
            <a:off x="578143" y="363649"/>
            <a:ext cx="10151378" cy="595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ko-KR" sz="3200" b="1" dirty="0"/>
              <a:t>1. </a:t>
            </a:r>
            <a:r>
              <a:rPr lang="ko-KR" altLang="en-US" sz="3200" b="1" dirty="0"/>
              <a:t>평가함수 개발 프로세스</a:t>
            </a:r>
            <a:endParaRPr lang="en-CA" sz="3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5B39C-9690-52D0-DE13-A98A4E9D0663}"/>
              </a:ext>
            </a:extLst>
          </p:cNvPr>
          <p:cNvCxnSpPr/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4DC8292-730A-DD30-3FCA-A19042373B1D}"/>
              </a:ext>
            </a:extLst>
          </p:cNvPr>
          <p:cNvSpPr txBox="1">
            <a:spLocks/>
          </p:cNvSpPr>
          <p:nvPr/>
        </p:nvSpPr>
        <p:spPr>
          <a:xfrm>
            <a:off x="578143" y="978496"/>
            <a:ext cx="10096151" cy="39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원격 저장소를 통해</a:t>
            </a:r>
            <a:r>
              <a:rPr lang="en-CA" altLang="ko-KR" sz="2000" dirty="0"/>
              <a:t> </a:t>
            </a:r>
            <a:r>
              <a:rPr lang="ko-KR" altLang="en-US" sz="2000" dirty="0"/>
              <a:t>소스코드를 공유하여</a:t>
            </a:r>
            <a:r>
              <a:rPr lang="en-CA" altLang="ko-KR" sz="2000" dirty="0"/>
              <a:t>, </a:t>
            </a:r>
            <a:r>
              <a:rPr lang="ko-KR" altLang="en-US" sz="2000" dirty="0"/>
              <a:t>유지보수 효율성 제고</a:t>
            </a:r>
            <a:endParaRPr lang="en-CA" sz="2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8ABAE50-625A-E28E-2A5C-E3790ABA13D6}"/>
              </a:ext>
            </a:extLst>
          </p:cNvPr>
          <p:cNvCxnSpPr/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B61E552-986C-A38D-6121-85B4E59D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24"/>
          <a:stretch/>
        </p:blipFill>
        <p:spPr>
          <a:xfrm>
            <a:off x="1979103" y="5874626"/>
            <a:ext cx="3863827" cy="827268"/>
          </a:xfrm>
          <a:prstGeom prst="rect">
            <a:avLst/>
          </a:prstGeom>
        </p:spPr>
      </p:pic>
      <p:pic>
        <p:nvPicPr>
          <p:cNvPr id="4" name="그림 1">
            <a:extLst>
              <a:ext uri="{FF2B5EF4-FFF2-40B4-BE49-F238E27FC236}">
                <a16:creationId xmlns:a16="http://schemas.microsoft.com/office/drawing/2014/main" id="{7CD9ECDD-381A-AE1B-B9AE-48EDD5F658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1395"/>
          <a:stretch/>
        </p:blipFill>
        <p:spPr>
          <a:xfrm>
            <a:off x="2019974" y="3363724"/>
            <a:ext cx="2788570" cy="1745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B00DE-E604-16CC-5AD2-B3D0A3148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896" y="1547421"/>
            <a:ext cx="2666243" cy="1550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A500F-7E72-4A03-565D-4369F2B8A4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397" b="57021"/>
          <a:stretch/>
        </p:blipFill>
        <p:spPr>
          <a:xfrm>
            <a:off x="8381277" y="5118589"/>
            <a:ext cx="3573848" cy="13543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184FDF6-E780-5220-ACF2-CA0E10795CF4}"/>
              </a:ext>
            </a:extLst>
          </p:cNvPr>
          <p:cNvSpPr/>
          <p:nvPr/>
        </p:nvSpPr>
        <p:spPr>
          <a:xfrm rot="5400000">
            <a:off x="3031216" y="4985104"/>
            <a:ext cx="671399" cy="10882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400" dirty="0"/>
              <a:t>MARS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FBDD41-836C-7FD0-4790-8EBABA97D3FF}"/>
              </a:ext>
            </a:extLst>
          </p:cNvPr>
          <p:cNvSpPr/>
          <p:nvPr/>
        </p:nvSpPr>
        <p:spPr>
          <a:xfrm rot="20096328" flipH="1">
            <a:off x="4386229" y="3173651"/>
            <a:ext cx="1387741" cy="6144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dirty="0" err="1"/>
              <a:t>RiskWatch</a:t>
            </a:r>
            <a:endParaRPr lang="en-CA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8B90EFE-3F23-703B-1D07-DEB0BF42EFFF}"/>
              </a:ext>
            </a:extLst>
          </p:cNvPr>
          <p:cNvSpPr/>
          <p:nvPr/>
        </p:nvSpPr>
        <p:spPr>
          <a:xfrm>
            <a:off x="5411423" y="1432687"/>
            <a:ext cx="704305" cy="12928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CA" sz="1400" dirty="0"/>
              <a:t>Excel</a:t>
            </a:r>
          </a:p>
          <a:p>
            <a:pPr algn="ctr"/>
            <a:r>
              <a:rPr lang="en-CA" altLang="ko-KR" sz="1400" dirty="0"/>
              <a:t>Map</a:t>
            </a:r>
            <a:endParaRPr lang="en-CA" sz="1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538B73-DAB8-16FB-79D5-5FD0A944060C}"/>
              </a:ext>
            </a:extLst>
          </p:cNvPr>
          <p:cNvSpPr/>
          <p:nvPr/>
        </p:nvSpPr>
        <p:spPr>
          <a:xfrm rot="16200000">
            <a:off x="7916201" y="3820079"/>
            <a:ext cx="465579" cy="4874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CA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A72A3E-7612-5010-628B-BBB90B15491C}"/>
              </a:ext>
            </a:extLst>
          </p:cNvPr>
          <p:cNvSpPr/>
          <p:nvPr/>
        </p:nvSpPr>
        <p:spPr>
          <a:xfrm>
            <a:off x="450703" y="6103597"/>
            <a:ext cx="1283677" cy="3693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통합 </a:t>
            </a:r>
            <a:r>
              <a:rPr lang="en-CA" altLang="ko-KR" dirty="0">
                <a:solidFill>
                  <a:schemeClr val="bg1"/>
                </a:solidFill>
              </a:rPr>
              <a:t>Test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E2372F-488E-81CB-3A61-103AEEA0C9FB}"/>
              </a:ext>
            </a:extLst>
          </p:cNvPr>
          <p:cNvSpPr/>
          <p:nvPr/>
        </p:nvSpPr>
        <p:spPr>
          <a:xfrm>
            <a:off x="450702" y="3678431"/>
            <a:ext cx="1283677" cy="68322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Unit Test</a:t>
            </a:r>
            <a:endParaRPr lang="en-CA" altLang="ko-KR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bg1"/>
                </a:solidFill>
              </a:rPr>
              <a:t>(RW </a:t>
            </a:r>
            <a:r>
              <a:rPr lang="ko-KR" altLang="en-US" dirty="0">
                <a:solidFill>
                  <a:schemeClr val="bg1"/>
                </a:solidFill>
              </a:rPr>
              <a:t>조회</a:t>
            </a:r>
            <a:r>
              <a:rPr lang="en-CA" altLang="ko-KR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68D55B-FCDF-EB17-C5FA-C49BC399DBA1}"/>
              </a:ext>
            </a:extLst>
          </p:cNvPr>
          <p:cNvSpPr/>
          <p:nvPr/>
        </p:nvSpPr>
        <p:spPr>
          <a:xfrm>
            <a:off x="6340012" y="1924922"/>
            <a:ext cx="1691715" cy="3693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>
                <a:solidFill>
                  <a:schemeClr val="bg1"/>
                </a:solidFill>
              </a:rPr>
              <a:t> Interface</a:t>
            </a:r>
            <a:r>
              <a:rPr lang="ko-KR" altLang="en-US" dirty="0">
                <a:solidFill>
                  <a:schemeClr val="bg1"/>
                </a:solidFill>
              </a:rPr>
              <a:t> 협의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D018E9-B516-6142-432A-03CF568CD035}"/>
              </a:ext>
            </a:extLst>
          </p:cNvPr>
          <p:cNvSpPr/>
          <p:nvPr/>
        </p:nvSpPr>
        <p:spPr>
          <a:xfrm>
            <a:off x="450703" y="1915957"/>
            <a:ext cx="1855637" cy="602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상품 </a:t>
            </a:r>
            <a:r>
              <a:rPr lang="en-CA" altLang="ko-KR" dirty="0">
                <a:solidFill>
                  <a:schemeClr val="bg1"/>
                </a:solidFill>
              </a:rPr>
              <a:t>Spec </a:t>
            </a:r>
            <a:r>
              <a:rPr lang="ko-KR" altLang="en-US" dirty="0">
                <a:solidFill>
                  <a:schemeClr val="bg1"/>
                </a:solidFill>
              </a:rPr>
              <a:t>확정</a:t>
            </a:r>
            <a:endParaRPr lang="en-CA" altLang="ko-KR" dirty="0">
              <a:solidFill>
                <a:schemeClr val="bg1"/>
              </a:solidFill>
            </a:endParaRPr>
          </a:p>
          <a:p>
            <a:pPr algn="ctr"/>
            <a:r>
              <a:rPr lang="en-CA" dirty="0">
                <a:solidFill>
                  <a:schemeClr val="bg1"/>
                </a:solidFill>
              </a:rPr>
              <a:t>(Excel </a:t>
            </a:r>
            <a:r>
              <a:rPr lang="ko-KR" altLang="en-US" dirty="0">
                <a:solidFill>
                  <a:schemeClr val="bg1"/>
                </a:solidFill>
              </a:rPr>
              <a:t>환경</a:t>
            </a:r>
            <a:r>
              <a:rPr lang="en-CA" altLang="ko-KR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426144-8A74-2F1A-3422-36BFC08A8E2D}"/>
              </a:ext>
            </a:extLst>
          </p:cNvPr>
          <p:cNvSpPr/>
          <p:nvPr/>
        </p:nvSpPr>
        <p:spPr>
          <a:xfrm>
            <a:off x="7424769" y="4353583"/>
            <a:ext cx="1691716" cy="602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평가로직</a:t>
            </a:r>
            <a:r>
              <a:rPr lang="en-CA" altLang="ko-KR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개발 </a:t>
            </a:r>
            <a:r>
              <a:rPr lang="en-CA" dirty="0">
                <a:solidFill>
                  <a:schemeClr val="bg1"/>
                </a:solidFill>
              </a:rPr>
              <a:t>(Library</a:t>
            </a:r>
            <a:r>
              <a:rPr lang="en-CA" altLang="ko-KR" dirty="0">
                <a:solidFill>
                  <a:schemeClr val="bg1"/>
                </a:solidFill>
              </a:rPr>
              <a:t>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A81C57-DE03-6EC9-3A58-10C1EC751D88}"/>
              </a:ext>
            </a:extLst>
          </p:cNvPr>
          <p:cNvSpPr/>
          <p:nvPr/>
        </p:nvSpPr>
        <p:spPr>
          <a:xfrm>
            <a:off x="5671038" y="2987815"/>
            <a:ext cx="1175686" cy="69061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>
                <a:solidFill>
                  <a:schemeClr val="bg1"/>
                </a:solidFill>
              </a:rPr>
              <a:t>Adapter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5FC0F9-3FB1-AD2B-1A4F-FCCDB6DAAC4C}"/>
              </a:ext>
            </a:extLst>
          </p:cNvPr>
          <p:cNvSpPr/>
          <p:nvPr/>
        </p:nvSpPr>
        <p:spPr>
          <a:xfrm>
            <a:off x="7490928" y="2989644"/>
            <a:ext cx="1283677" cy="68322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ko-KR" dirty="0">
                <a:solidFill>
                  <a:schemeClr val="bg1"/>
                </a:solidFill>
              </a:rPr>
              <a:t>Wrapper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EADCD18-AFD9-A2B5-602E-5E6C26757C41}"/>
              </a:ext>
            </a:extLst>
          </p:cNvPr>
          <p:cNvSpPr/>
          <p:nvPr/>
        </p:nvSpPr>
        <p:spPr>
          <a:xfrm>
            <a:off x="6908846" y="3223906"/>
            <a:ext cx="515923" cy="20457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6ACA12-736A-A447-8DC3-F42D84A41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901" y="1548479"/>
            <a:ext cx="2924245" cy="22083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674A830-2037-CD39-10C9-8B9CD66579B1}"/>
              </a:ext>
            </a:extLst>
          </p:cNvPr>
          <p:cNvSpPr txBox="1"/>
          <p:nvPr/>
        </p:nvSpPr>
        <p:spPr>
          <a:xfrm>
            <a:off x="6852647" y="3410501"/>
            <a:ext cx="7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/>
              <a:t>Commit</a:t>
            </a:r>
            <a:br>
              <a:rPr lang="en-CA" sz="900" b="1" dirty="0"/>
            </a:br>
            <a:r>
              <a:rPr lang="en-CA" sz="900" b="1" dirty="0"/>
              <a:t>to </a:t>
            </a:r>
            <a:r>
              <a:rPr lang="en-CA" sz="900" b="1" dirty="0" err="1"/>
              <a:t>Github</a:t>
            </a:r>
            <a:endParaRPr lang="en-CA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E03C4-3325-9AB0-7231-896724C1A4CB}"/>
              </a:ext>
            </a:extLst>
          </p:cNvPr>
          <p:cNvSpPr txBox="1"/>
          <p:nvPr/>
        </p:nvSpPr>
        <p:spPr>
          <a:xfrm>
            <a:off x="8381277" y="3902328"/>
            <a:ext cx="8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/>
              <a:t>Submodule 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9E1F7C-88A6-28F8-F6BD-D2321DE3193F}"/>
              </a:ext>
            </a:extLst>
          </p:cNvPr>
          <p:cNvSpPr/>
          <p:nvPr/>
        </p:nvSpPr>
        <p:spPr>
          <a:xfrm rot="8411902">
            <a:off x="6500764" y="2439521"/>
            <a:ext cx="465579" cy="4874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CA" sz="1400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6A56F8C-1ECF-06CA-3649-8A7B8B42F04F}"/>
              </a:ext>
            </a:extLst>
          </p:cNvPr>
          <p:cNvSpPr/>
          <p:nvPr/>
        </p:nvSpPr>
        <p:spPr>
          <a:xfrm rot="2913356">
            <a:off x="7277484" y="2427273"/>
            <a:ext cx="465579" cy="4874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CA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49C136-7132-4137-620A-D4A9EB8436CE}"/>
              </a:ext>
            </a:extLst>
          </p:cNvPr>
          <p:cNvSpPr txBox="1"/>
          <p:nvPr/>
        </p:nvSpPr>
        <p:spPr>
          <a:xfrm>
            <a:off x="5542023" y="3742290"/>
            <a:ext cx="13221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b="1" dirty="0"/>
              <a:t>테스트 완료 후 </a:t>
            </a:r>
            <a:r>
              <a:rPr lang="en-CA" sz="900" b="1" dirty="0"/>
              <a:t>.</a:t>
            </a:r>
            <a:r>
              <a:rPr lang="en-CA" sz="900" b="1" dirty="0" err="1"/>
              <a:t>dll</a:t>
            </a:r>
            <a:r>
              <a:rPr lang="en-CA" sz="900" b="1" dirty="0"/>
              <a:t> </a:t>
            </a:r>
            <a:r>
              <a:rPr lang="ko-KR" altLang="en-US" sz="900" b="1" dirty="0"/>
              <a:t>↔ </a:t>
            </a:r>
            <a:r>
              <a:rPr lang="en-CA" altLang="ko-KR" sz="900" b="1" dirty="0"/>
              <a:t>Excel </a:t>
            </a:r>
            <a:r>
              <a:rPr lang="ko-KR" altLang="en-US" sz="900" b="1" dirty="0"/>
              <a:t>연동 파일 제공 </a:t>
            </a:r>
            <a:endParaRPr lang="en-CA" altLang="ko-KR" sz="900" b="1" dirty="0"/>
          </a:p>
          <a:p>
            <a:pPr marL="171450" indent="-171450">
              <a:buFontTx/>
              <a:buChar char="-"/>
            </a:pPr>
            <a:r>
              <a:rPr lang="en-CA" sz="900" b="1" dirty="0"/>
              <a:t>.so </a:t>
            </a:r>
            <a:r>
              <a:rPr lang="ko-KR" altLang="en-US" sz="900" b="1" dirty="0"/>
              <a:t>파일 직접 빌드 및 적용 가능</a:t>
            </a:r>
            <a:endParaRPr lang="en-CA" sz="900" b="1" dirty="0"/>
          </a:p>
        </p:txBody>
      </p:sp>
    </p:spTree>
    <p:extLst>
      <p:ext uri="{BB962C8B-B14F-4D97-AF65-F5344CB8AC3E}">
        <p14:creationId xmlns:p14="http://schemas.microsoft.com/office/powerpoint/2010/main" val="45047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659FF-67BA-35C0-A9BB-883BADBA0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087A6FE-C363-E9BF-730B-C07DDBE7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3" y="363649"/>
            <a:ext cx="10151378" cy="595521"/>
          </a:xfrm>
        </p:spPr>
        <p:txBody>
          <a:bodyPr>
            <a:noAutofit/>
          </a:bodyPr>
          <a:lstStyle/>
          <a:p>
            <a:r>
              <a:rPr lang="en-CA" altLang="ko-KR" sz="3200" b="1" dirty="0"/>
              <a:t>5. </a:t>
            </a:r>
            <a:r>
              <a:rPr lang="ko-KR" altLang="en-US" sz="3200" b="1" dirty="0"/>
              <a:t>평가함수 특징</a:t>
            </a:r>
            <a:endParaRPr lang="en-CA" sz="3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EB2A85-0F6C-6C17-D3D1-CB2C8B3DE37C}"/>
              </a:ext>
            </a:extLst>
          </p:cNvPr>
          <p:cNvCxnSpPr/>
          <p:nvPr/>
        </p:nvCxnSpPr>
        <p:spPr>
          <a:xfrm flipV="1">
            <a:off x="411062" y="1410119"/>
            <a:ext cx="11278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A9C43A40-4557-5D2B-BC98-854B54322270}"/>
              </a:ext>
            </a:extLst>
          </p:cNvPr>
          <p:cNvSpPr txBox="1">
            <a:spLocks/>
          </p:cNvSpPr>
          <p:nvPr/>
        </p:nvSpPr>
        <p:spPr>
          <a:xfrm>
            <a:off x="578143" y="978496"/>
            <a:ext cx="10096151" cy="39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기존 인터페이스 모듈</a:t>
            </a:r>
            <a:r>
              <a:rPr lang="en-CA" altLang="ko-KR" sz="2000" dirty="0"/>
              <a:t>(DLM)</a:t>
            </a:r>
            <a:r>
              <a:rPr lang="ko-KR" altLang="en-US" sz="2000" dirty="0"/>
              <a:t>을 유지하고</a:t>
            </a:r>
            <a:r>
              <a:rPr lang="en-CA" altLang="ko-KR" sz="2000" dirty="0"/>
              <a:t>, </a:t>
            </a:r>
            <a:r>
              <a:rPr lang="ko-KR" altLang="en-US" sz="2000" dirty="0"/>
              <a:t>평가함수만 전면 재구축</a:t>
            </a:r>
            <a:endParaRPr lang="en-CA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FCACF7-B9AA-9DC4-C340-58F839817088}"/>
              </a:ext>
            </a:extLst>
          </p:cNvPr>
          <p:cNvSpPr/>
          <p:nvPr/>
        </p:nvSpPr>
        <p:spPr>
          <a:xfrm>
            <a:off x="741380" y="2333442"/>
            <a:ext cx="4600879" cy="1143532"/>
          </a:xfrm>
          <a:prstGeom prst="rect">
            <a:avLst/>
          </a:prstGeom>
          <a:noFill/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FO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시스템 사용 경험을 통한 고객 시스템 분석 가능</a:t>
            </a:r>
            <a:endParaRPr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FO-MO-BO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시스템간 평가모형 일관성 제공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Customising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을 통한 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FO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시스템 평가방법 제공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지속적인 검증 서비스를 통한 서비스 품질 제고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DBC33-9DCF-92D6-1138-172BA6DE646B}"/>
              </a:ext>
            </a:extLst>
          </p:cNvPr>
          <p:cNvSpPr/>
          <p:nvPr/>
        </p:nvSpPr>
        <p:spPr>
          <a:xfrm>
            <a:off x="741380" y="1562589"/>
            <a:ext cx="4357638" cy="622231"/>
          </a:xfrm>
          <a:prstGeom prst="rect">
            <a:avLst/>
          </a:prstGeom>
          <a:noFill/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CA" altLang="ko-KR" sz="1600" b="1" dirty="0">
                <a:solidFill>
                  <a:srgbClr val="2559F6"/>
                </a:solidFill>
              </a:rPr>
              <a:t>FO </a:t>
            </a:r>
            <a:r>
              <a:rPr kumimoji="1" lang="ko-KR" altLang="en-US" sz="1600" b="1" dirty="0">
                <a:solidFill>
                  <a:srgbClr val="2559F6"/>
                </a:solidFill>
              </a:rPr>
              <a:t>시스템 분석 및 검증 서비스 제공</a:t>
            </a:r>
            <a:endParaRPr kumimoji="1" lang="en-CA" altLang="ko-KR" sz="1600" b="1" dirty="0">
              <a:solidFill>
                <a:srgbClr val="2559F6"/>
              </a:solidFill>
            </a:endParaRPr>
          </a:p>
          <a:p>
            <a:endParaRPr kumimoji="1" lang="en-CA" altLang="ko-KR" sz="900" b="1" dirty="0">
              <a:solidFill>
                <a:srgbClr val="2559F6"/>
              </a:solidFill>
            </a:endParaRPr>
          </a:p>
          <a:p>
            <a:r>
              <a:rPr kumimoji="1" lang="en-CA" sz="1200" dirty="0">
                <a:solidFill>
                  <a:schemeClr val="tx1"/>
                </a:solidFill>
              </a:rPr>
              <a:t>Murex</a:t>
            </a:r>
            <a:r>
              <a:rPr kumimoji="1" lang="ko-KR" altLang="en-US" sz="1200" dirty="0">
                <a:solidFill>
                  <a:schemeClr val="tx1"/>
                </a:solidFill>
              </a:rPr>
              <a:t>의 평가결과와 </a:t>
            </a:r>
            <a:r>
              <a:rPr kumimoji="1" lang="en-CA" altLang="ko-KR" sz="1200" dirty="0">
                <a:solidFill>
                  <a:schemeClr val="tx1"/>
                </a:solidFill>
              </a:rPr>
              <a:t>Gap </a:t>
            </a:r>
            <a:r>
              <a:rPr kumimoji="1" lang="ko-KR" altLang="en-US" sz="1200" dirty="0">
                <a:solidFill>
                  <a:schemeClr val="tx1"/>
                </a:solidFill>
              </a:rPr>
              <a:t>관리 및 분석 서비스 제공</a:t>
            </a:r>
            <a:endParaRPr kumimoji="1" lang="en-CA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63DA96-BF8C-9958-3DDC-FEDCA58A4A59}"/>
              </a:ext>
            </a:extLst>
          </p:cNvPr>
          <p:cNvCxnSpPr>
            <a:cxnSpLocks/>
          </p:cNvCxnSpPr>
          <p:nvPr/>
        </p:nvCxnSpPr>
        <p:spPr>
          <a:xfrm>
            <a:off x="750399" y="2270382"/>
            <a:ext cx="4591859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6C5E4F1-FF02-A6B9-D430-F0E75959F206}"/>
              </a:ext>
            </a:extLst>
          </p:cNvPr>
          <p:cNvSpPr/>
          <p:nvPr/>
        </p:nvSpPr>
        <p:spPr>
          <a:xfrm>
            <a:off x="741380" y="4751886"/>
            <a:ext cx="4803578" cy="1302382"/>
          </a:xfrm>
          <a:prstGeom prst="rect">
            <a:avLst/>
          </a:prstGeom>
          <a:noFill/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Log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산출 프로세스 협의를 통해 소통 방안 개선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kumimoji="1"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Exception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포함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고객과 동일한 환경을 구축하여</a:t>
            </a:r>
            <a:r>
              <a:rPr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신속한 유지보수 제공</a:t>
            </a:r>
            <a:endParaRPr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정기적인 사용자 피드백 수집 및 개선사항 도출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196775-3A5F-52A8-0AB1-AAF311CD37A3}"/>
              </a:ext>
            </a:extLst>
          </p:cNvPr>
          <p:cNvSpPr/>
          <p:nvPr/>
        </p:nvSpPr>
        <p:spPr>
          <a:xfrm>
            <a:off x="741380" y="4039585"/>
            <a:ext cx="4357638" cy="622231"/>
          </a:xfrm>
          <a:prstGeom prst="rect">
            <a:avLst/>
          </a:prstGeom>
          <a:noFill/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b="1" dirty="0">
                <a:solidFill>
                  <a:srgbClr val="2559F6"/>
                </a:solidFill>
              </a:rPr>
              <a:t>체계적인 유지보수 대응</a:t>
            </a:r>
            <a:endParaRPr kumimoji="1" lang="en-CA" altLang="ko-KR" sz="1600" b="1" dirty="0">
              <a:solidFill>
                <a:srgbClr val="2559F6"/>
              </a:solidFill>
            </a:endParaRPr>
          </a:p>
          <a:p>
            <a:endParaRPr kumimoji="1" lang="en-CA" altLang="ko-KR" sz="900" b="1" dirty="0">
              <a:solidFill>
                <a:srgbClr val="2559F6"/>
              </a:solidFill>
            </a:endParaRPr>
          </a:p>
          <a:p>
            <a:r>
              <a:rPr kumimoji="1" lang="ko-KR" altLang="en-US" sz="1200" dirty="0">
                <a:solidFill>
                  <a:schemeClr val="tx1"/>
                </a:solidFill>
              </a:rPr>
              <a:t>유지 보수 계획 기반 체계적인 서비스 제공</a:t>
            </a:r>
            <a:endParaRPr kumimoji="1" lang="en-CA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612E3A-1295-78A1-AC1D-1BDBB1F80868}"/>
              </a:ext>
            </a:extLst>
          </p:cNvPr>
          <p:cNvCxnSpPr>
            <a:cxnSpLocks/>
          </p:cNvCxnSpPr>
          <p:nvPr/>
        </p:nvCxnSpPr>
        <p:spPr>
          <a:xfrm>
            <a:off x="750399" y="4747378"/>
            <a:ext cx="4591859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4157210-A41F-D530-5A02-6ED720EBBEAF}"/>
              </a:ext>
            </a:extLst>
          </p:cNvPr>
          <p:cNvSpPr/>
          <p:nvPr/>
        </p:nvSpPr>
        <p:spPr>
          <a:xfrm>
            <a:off x="6096000" y="2274889"/>
            <a:ext cx="5205624" cy="1526851"/>
          </a:xfrm>
          <a:prstGeom prst="rect">
            <a:avLst/>
          </a:prstGeom>
          <a:noFill/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유연한 인터페이스를 통해 넓은 상품 커버리지 확보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지속적인 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R&amp;D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 통한 평가모형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(Library)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기능 개발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Variance Reduction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을 통한 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Pricing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정확도 및 계산속도 향상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AAD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적용을 통한 민감도 산출 속도 극대화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약 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배 예상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평가함수 기반 부가 서비스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(XVA)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확장 가능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89C5F0-6F64-2050-A6BB-9E069591961F}"/>
              </a:ext>
            </a:extLst>
          </p:cNvPr>
          <p:cNvSpPr/>
          <p:nvPr/>
        </p:nvSpPr>
        <p:spPr>
          <a:xfrm>
            <a:off x="6096000" y="1562589"/>
            <a:ext cx="4357638" cy="622231"/>
          </a:xfrm>
          <a:prstGeom prst="rect">
            <a:avLst/>
          </a:prstGeom>
          <a:noFill/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b="1" dirty="0">
                <a:solidFill>
                  <a:srgbClr val="2559F6"/>
                </a:solidFill>
              </a:rPr>
              <a:t>평가기능 확장</a:t>
            </a:r>
            <a:endParaRPr kumimoji="1" lang="en-CA" altLang="ko-KR" sz="1600" b="1" dirty="0">
              <a:solidFill>
                <a:srgbClr val="2559F6"/>
              </a:solidFill>
            </a:endParaRPr>
          </a:p>
          <a:p>
            <a:endParaRPr kumimoji="1" lang="en-CA" altLang="ko-KR" sz="900" b="1" dirty="0">
              <a:solidFill>
                <a:srgbClr val="2559F6"/>
              </a:solidFill>
            </a:endParaRPr>
          </a:p>
          <a:p>
            <a:r>
              <a:rPr kumimoji="1" lang="ko-KR" altLang="en-US" sz="1200" dirty="0">
                <a:solidFill>
                  <a:schemeClr val="tx1"/>
                </a:solidFill>
              </a:rPr>
              <a:t>지속적인 연구 개발을 통한 평가함수 기능 고도화</a:t>
            </a:r>
            <a:endParaRPr kumimoji="1" lang="en-CA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04B5E1-13D4-5862-98D3-64C5D2336B78}"/>
              </a:ext>
            </a:extLst>
          </p:cNvPr>
          <p:cNvCxnSpPr>
            <a:cxnSpLocks/>
          </p:cNvCxnSpPr>
          <p:nvPr/>
        </p:nvCxnSpPr>
        <p:spPr>
          <a:xfrm>
            <a:off x="6105019" y="2270382"/>
            <a:ext cx="5259667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0C9945F-0662-F91B-5F9D-AB48A452CC91}"/>
              </a:ext>
            </a:extLst>
          </p:cNvPr>
          <p:cNvSpPr/>
          <p:nvPr/>
        </p:nvSpPr>
        <p:spPr>
          <a:xfrm>
            <a:off x="6105018" y="4751886"/>
            <a:ext cx="5070481" cy="1302382"/>
          </a:xfrm>
          <a:prstGeom prst="rect">
            <a:avLst/>
          </a:prstGeom>
          <a:noFill/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고객이 요구하는 업무에 맞도록 개인화된 평가함수 제공</a:t>
            </a:r>
            <a:endParaRPr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고객 요구에 맞도록 유연화된 형태의 평가 기능 제공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Excel – </a:t>
            </a:r>
            <a:r>
              <a:rPr kumimoji="1" lang="en-CA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dll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연동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, Linux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서버 기반 시스템 연동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, Python script, C++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디버깅 환경 제공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한도 관리 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Excel,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검증모형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kumimoji="1" lang="en-CA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ZeroCurve</a:t>
            </a:r>
            <a:r>
              <a:rPr kumimoji="1" lang="en-CA" altLang="ko-KR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산출 모듈 등</a:t>
            </a:r>
            <a:endParaRPr kumimoji="1" lang="en-CA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52FF7D-5801-DBE7-F9A5-FF5A4388E8F6}"/>
              </a:ext>
            </a:extLst>
          </p:cNvPr>
          <p:cNvSpPr/>
          <p:nvPr/>
        </p:nvSpPr>
        <p:spPr>
          <a:xfrm>
            <a:off x="6105019" y="4039585"/>
            <a:ext cx="4357638" cy="622231"/>
          </a:xfrm>
          <a:prstGeom prst="rect">
            <a:avLst/>
          </a:prstGeom>
          <a:noFill/>
          <a:ln w="57150">
            <a:noFill/>
          </a:ln>
          <a:effectLst>
            <a:outerShdw blurRad="2413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b="1" dirty="0">
                <a:solidFill>
                  <a:srgbClr val="2559F6"/>
                </a:solidFill>
              </a:rPr>
              <a:t>퀀트 서비스 </a:t>
            </a:r>
            <a:r>
              <a:rPr kumimoji="1" lang="en-CA" altLang="ko-KR" sz="1600" b="1" dirty="0">
                <a:solidFill>
                  <a:srgbClr val="2559F6"/>
                </a:solidFill>
              </a:rPr>
              <a:t>.. </a:t>
            </a:r>
            <a:r>
              <a:rPr kumimoji="1" lang="ko-KR" altLang="en-US" sz="1600" b="1" dirty="0">
                <a:solidFill>
                  <a:srgbClr val="2559F6"/>
                </a:solidFill>
              </a:rPr>
              <a:t>근데 이제 평가함수를 곁들인</a:t>
            </a:r>
            <a:endParaRPr kumimoji="1" lang="en-CA" altLang="ko-KR" sz="1600" b="1" dirty="0">
              <a:solidFill>
                <a:srgbClr val="2559F6"/>
              </a:solidFill>
            </a:endParaRPr>
          </a:p>
          <a:p>
            <a:endParaRPr kumimoji="1" lang="en-CA" altLang="ko-KR" sz="900" b="1" dirty="0">
              <a:solidFill>
                <a:srgbClr val="2559F6"/>
              </a:solidFill>
            </a:endParaRPr>
          </a:p>
          <a:p>
            <a:r>
              <a:rPr kumimoji="1" lang="ko-KR" altLang="en-US" sz="1200" dirty="0">
                <a:solidFill>
                  <a:schemeClr val="tx1"/>
                </a:solidFill>
              </a:rPr>
              <a:t>평가함수를 수단으로 서비스를 제공하여 부가가치 창출</a:t>
            </a:r>
            <a:endParaRPr kumimoji="1" lang="en-CA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195B5F-87A1-19B8-F43A-41C8D1EC109A}"/>
              </a:ext>
            </a:extLst>
          </p:cNvPr>
          <p:cNvCxnSpPr>
            <a:cxnSpLocks/>
          </p:cNvCxnSpPr>
          <p:nvPr/>
        </p:nvCxnSpPr>
        <p:spPr>
          <a:xfrm>
            <a:off x="6114038" y="4747378"/>
            <a:ext cx="5250648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7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1015</Words>
  <Application>Microsoft Office PowerPoint</Application>
  <PresentationFormat>와이드스크린</PresentationFormat>
  <Paragraphs>242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0. 개발 환경 Overview</vt:lpstr>
      <vt:lpstr>PowerPoint 프레젠테이션</vt:lpstr>
      <vt:lpstr>2. 평가함수 구조 – Library(1/3)</vt:lpstr>
      <vt:lpstr>2. 평가함수 구조 – Library(2/3)</vt:lpstr>
      <vt:lpstr>2. 평가함수 구조 – Library(2/2)</vt:lpstr>
      <vt:lpstr>2. 평가함수 구조 – Application</vt:lpstr>
      <vt:lpstr>4. 평가함수 적용 방안</vt:lpstr>
      <vt:lpstr>PowerPoint 프레젠테이션</vt:lpstr>
      <vt:lpstr>5. 평가함수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준우 이</dc:creator>
  <cp:lastModifiedBy>준우 이</cp:lastModifiedBy>
  <cp:revision>71</cp:revision>
  <cp:lastPrinted>2025-03-11T15:29:32Z</cp:lastPrinted>
  <dcterms:created xsi:type="dcterms:W3CDTF">2025-02-27T12:52:19Z</dcterms:created>
  <dcterms:modified xsi:type="dcterms:W3CDTF">2025-07-10T16:54:07Z</dcterms:modified>
</cp:coreProperties>
</file>