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2" r:id="rId36"/>
    <p:sldId id="293" r:id="rId37"/>
    <p:sldId id="294" r:id="rId38"/>
    <p:sldId id="295" r:id="rId39"/>
  </p:sldIdLst>
  <p:sldSz cx="9144000" cy="5143500" type="screen16x9"/>
  <p:notesSz cx="6858000" cy="9144000"/>
  <p:embeddedFontLst>
    <p:embeddedFont>
      <p:font typeface="Inter" panose="020B0604020202020204" charset="0"/>
      <p:regular r:id="rId41"/>
      <p:bold r:id="rId42"/>
    </p:embeddedFont>
    <p:embeddedFont>
      <p:font typeface="Inter Medium" panose="020B0604020202020204" charset="0"/>
      <p:regular r:id="rId43"/>
      <p:bold r:id="rId44"/>
    </p:embeddedFont>
    <p:embeddedFont>
      <p:font typeface="Inter SemiBold" panose="020B0604020202020204" charset="0"/>
      <p:regular r:id="rId45"/>
      <p:bold r:id="rId46"/>
    </p:embeddedFont>
    <p:embeddedFont>
      <p:font typeface="Maven Pro SemiBold" panose="020B060402020202020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ECAAAB-BB84-4F43-9D59-4ABA14C084E6}">
  <a:tblStyle styleId="{FBECAAAB-BB84-4F43-9D59-4ABA14C084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3beb89a95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13beb89a956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3690ab5c0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13690ab5c0d_1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beb89a956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13beb89a956_2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690ab5c0d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13690ab5c0d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3c00a9146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3c00a914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3c00a9146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3c00a9146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3c00a9146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3c00a9146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3beb89a956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13beb89a956_2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690ab5c0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g13690ab5c0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beb89a956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g13beb89a956_2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3690ab5c0d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g13690ab5c0d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3beb89a956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13beb89a956_2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eb89a956_2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g13beb89a956_2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3c00a9146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3c00a9146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3beb89a956_2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3beb89a956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3beb89a956_2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3beb89a956_2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3beb89a956_2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3beb89a956_2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Section list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3beb89a956_2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3beb89a956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3beb89a95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g13beb89a956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3beb89a956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g13beb89a956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5" name="Google Shape;50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Google Shape;52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3beb89a956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3beb89a95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teyang/singapore-hdb-flat-resale-prices-1990202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209950"/>
            <a:ext cx="4200600" cy="9264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3"/>
          <p:cNvSpPr txBox="1">
            <a:spLocks noGrp="1"/>
          </p:cNvSpPr>
          <p:nvPr>
            <p:ph type="subTitle" idx="1"/>
          </p:nvPr>
        </p:nvSpPr>
        <p:spPr>
          <a:xfrm>
            <a:off x="311700" y="3547100"/>
            <a:ext cx="4619400" cy="582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3"/>
          <p:cNvCxnSpPr/>
          <p:nvPr/>
        </p:nvCxnSpPr>
        <p:spPr>
          <a:xfrm>
            <a:off x="384025" y="4219296"/>
            <a:ext cx="1289400" cy="0"/>
          </a:xfrm>
          <a:prstGeom prst="straightConnector1">
            <a:avLst/>
          </a:prstGeom>
          <a:noFill/>
          <a:ln w="9525" cap="flat" cmpd="sng">
            <a:solidFill>
              <a:srgbClr val="A338EB"/>
            </a:solidFill>
            <a:prstDash val="solid"/>
            <a:round/>
            <a:headEnd type="none" w="sm" len="sm"/>
            <a:tailEnd type="none" w="sm" len="sm"/>
          </a:ln>
        </p:spPr>
      </p:cxnSp>
      <p:sp>
        <p:nvSpPr>
          <p:cNvPr id="57" name="Google Shape;57;p13"/>
          <p:cNvSpPr txBox="1">
            <a:spLocks noGrp="1"/>
          </p:cNvSpPr>
          <p:nvPr>
            <p:ph type="subTitle" idx="1"/>
          </p:nvPr>
        </p:nvSpPr>
        <p:spPr>
          <a:xfrm>
            <a:off x="311700" y="2403875"/>
            <a:ext cx="5051410" cy="98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Nomor Kelompok:  5</a:t>
            </a:r>
            <a:endParaRPr sz="1800">
              <a:solidFill>
                <a:schemeClr val="lt1"/>
              </a:solidFill>
              <a:latin typeface="Inter SemiBold"/>
              <a:ea typeface="Inter SemiBold"/>
              <a:cs typeface="Inter SemiBold"/>
              <a:sym typeface="Inter SemiBold"/>
            </a:endParaRPr>
          </a:p>
          <a:p>
            <a:pPr marL="0" lvl="0" indent="0" algn="l" rtl="0">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 Mentor: Rachmadio Noval Lazuardi</a:t>
            </a:r>
            <a:endParaRPr sz="1800">
              <a:solidFill>
                <a:schemeClr val="lt1"/>
              </a:solidFill>
              <a:latin typeface="Inter SemiBold"/>
              <a:ea typeface="Inter SemiBold"/>
              <a:cs typeface="Inter SemiBold"/>
              <a:sym typeface="Inter SemiBold"/>
            </a:endParaRPr>
          </a:p>
          <a:p>
            <a:pPr marL="0" lvl="0" indent="0" algn="l" rtl="0">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marL="457200" lvl="0" indent="-342900" algn="l" rtl="0">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Azri Ansori Rahman</a:t>
            </a:r>
            <a:endParaRPr sz="1800">
              <a:solidFill>
                <a:schemeClr val="lt1"/>
              </a:solidFill>
              <a:latin typeface="Inter SemiBold"/>
              <a:ea typeface="Inter SemiBold"/>
              <a:cs typeface="Inter SemiBold"/>
              <a:sym typeface="Inter SemiBold"/>
            </a:endParaRPr>
          </a:p>
          <a:p>
            <a:pPr marL="457200" lvl="0" indent="-342900" algn="l" rtl="0">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Bisma Adhira</a:t>
            </a:r>
            <a:endParaRPr sz="1800">
              <a:solidFill>
                <a:schemeClr val="lt1"/>
              </a:solidFill>
              <a:latin typeface="Inter SemiBold"/>
              <a:ea typeface="Inter SemiBold"/>
              <a:cs typeface="Inter SemiBold"/>
              <a:sym typeface="Inter SemiBold"/>
            </a:endParaRPr>
          </a:p>
        </p:txBody>
      </p:sp>
      <p:sp>
        <p:nvSpPr>
          <p:cNvPr id="58" name="Google Shape;58;p13"/>
          <p:cNvSpPr txBox="1">
            <a:spLocks noGrp="1"/>
          </p:cNvSpPr>
          <p:nvPr>
            <p:ph type="subTitle" idx="1"/>
          </p:nvPr>
        </p:nvSpPr>
        <p:spPr>
          <a:xfrm>
            <a:off x="311700" y="4281925"/>
            <a:ext cx="3227400" cy="5823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0"/>
              </a:spcBef>
              <a:spcAft>
                <a:spcPts val="0"/>
              </a:spcAft>
              <a:buSzPts val="2800"/>
              <a:buNone/>
            </a:pPr>
            <a:r>
              <a:rPr lang="en" sz="1100" b="1">
                <a:solidFill>
                  <a:srgbClr val="F4F0FF"/>
                </a:solidFill>
                <a:latin typeface="Inter"/>
                <a:ea typeface="Inter"/>
                <a:cs typeface="Inter"/>
                <a:sym typeface="Inter"/>
              </a:rPr>
              <a:t>Program Studi Independen Bersertifikat</a:t>
            </a:r>
            <a:endParaRPr sz="1100" b="1">
              <a:solidFill>
                <a:srgbClr val="F4F0FF"/>
              </a:solidFill>
              <a:latin typeface="Inter"/>
              <a:ea typeface="Inter"/>
              <a:cs typeface="Inter"/>
              <a:sym typeface="Inter"/>
            </a:endParaRPr>
          </a:p>
          <a:p>
            <a:pPr marL="0" lvl="0" indent="0" algn="l" rtl="0">
              <a:lnSpc>
                <a:spcPct val="115000"/>
              </a:lnSpc>
              <a:spcBef>
                <a:spcPts val="0"/>
              </a:spcBef>
              <a:spcAft>
                <a:spcPts val="0"/>
              </a:spcAft>
              <a:buSzPts val="2800"/>
              <a:buNone/>
            </a:pPr>
            <a:r>
              <a:rPr lang="en" sz="1100" b="1">
                <a:solidFill>
                  <a:srgbClr val="F4F0FF"/>
                </a:solidFill>
                <a:latin typeface="Inter"/>
                <a:ea typeface="Inter"/>
                <a:cs typeface="Inter"/>
                <a:sym typeface="Inter"/>
              </a:rPr>
              <a:t>Zenius Bersama Kampus Merdeka</a:t>
            </a:r>
            <a:endParaRPr sz="1100" b="1">
              <a:solidFill>
                <a:srgbClr val="F4F0FF"/>
              </a:solidFill>
              <a:latin typeface="Inter"/>
              <a:ea typeface="Inter"/>
              <a:cs typeface="Inter"/>
              <a:sym typeface="Inter"/>
            </a:endParaRPr>
          </a:p>
        </p:txBody>
      </p:sp>
      <p:pic>
        <p:nvPicPr>
          <p:cNvPr id="59" name="Google Shape;59;p13"/>
          <p:cNvPicPr preferRelativeResize="0"/>
          <p:nvPr/>
        </p:nvPicPr>
        <p:blipFill rotWithShape="1">
          <a:blip r:embed="rId3">
            <a:alphaModFix/>
          </a:blip>
          <a:srcRect l="-1385" r="20837"/>
          <a:stretch/>
        </p:blipFill>
        <p:spPr>
          <a:xfrm>
            <a:off x="4708725" y="0"/>
            <a:ext cx="4435275" cy="3231250"/>
          </a:xfrm>
          <a:prstGeom prst="rect">
            <a:avLst/>
          </a:prstGeom>
          <a:noFill/>
          <a:ln>
            <a:noFill/>
          </a:ln>
        </p:spPr>
      </p:pic>
      <p:pic>
        <p:nvPicPr>
          <p:cNvPr id="60" name="Google Shape;60;p13"/>
          <p:cNvPicPr preferRelativeResize="0"/>
          <p:nvPr/>
        </p:nvPicPr>
        <p:blipFill rotWithShape="1">
          <a:blip r:embed="rId4">
            <a:alphaModFix/>
          </a:blip>
          <a:srcRect l="-1001" r="15384"/>
          <a:stretch/>
        </p:blipFill>
        <p:spPr>
          <a:xfrm>
            <a:off x="5491100" y="1912250"/>
            <a:ext cx="3652900" cy="3231251"/>
          </a:xfrm>
          <a:prstGeom prst="rect">
            <a:avLst/>
          </a:prstGeom>
          <a:noFill/>
          <a:ln>
            <a:noFill/>
          </a:ln>
        </p:spPr>
      </p:pic>
      <p:grpSp>
        <p:nvGrpSpPr>
          <p:cNvPr id="61" name="Google Shape;61;p13"/>
          <p:cNvGrpSpPr/>
          <p:nvPr/>
        </p:nvGrpSpPr>
        <p:grpSpPr>
          <a:xfrm>
            <a:off x="384040" y="392237"/>
            <a:ext cx="2423786" cy="634878"/>
            <a:chOff x="384019" y="392240"/>
            <a:chExt cx="2701500" cy="707700"/>
          </a:xfrm>
        </p:grpSpPr>
        <p:sp>
          <p:nvSpPr>
            <p:cNvPr id="62" name="Google Shape;62;p13"/>
            <p:cNvSpPr/>
            <p:nvPr/>
          </p:nvSpPr>
          <p:spPr>
            <a:xfrm>
              <a:off x="384019" y="392240"/>
              <a:ext cx="2701500" cy="7077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3" name="Google Shape;63;p13"/>
            <p:cNvPicPr preferRelativeResize="0"/>
            <p:nvPr/>
          </p:nvPicPr>
          <p:blipFill rotWithShape="1">
            <a:blip r:embed="rId5">
              <a:alphaModFix/>
            </a:blip>
            <a:srcRect/>
            <a:stretch/>
          </p:blipFill>
          <p:spPr>
            <a:xfrm>
              <a:off x="2061996" y="546526"/>
              <a:ext cx="792749" cy="422701"/>
            </a:xfrm>
            <a:prstGeom prst="rect">
              <a:avLst/>
            </a:prstGeom>
            <a:noFill/>
            <a:ln>
              <a:noFill/>
            </a:ln>
          </p:spPr>
        </p:pic>
        <p:cxnSp>
          <p:nvCxnSpPr>
            <p:cNvPr id="64" name="Google Shape;64;p13"/>
            <p:cNvCxnSpPr/>
            <p:nvPr/>
          </p:nvCxnSpPr>
          <p:spPr>
            <a:xfrm>
              <a:off x="1787419" y="648184"/>
              <a:ext cx="0" cy="219345"/>
            </a:xfrm>
            <a:prstGeom prst="straightConnector1">
              <a:avLst/>
            </a:prstGeom>
            <a:noFill/>
            <a:ln w="9525" cap="flat" cmpd="sng">
              <a:solidFill>
                <a:schemeClr val="dk2"/>
              </a:solidFill>
              <a:prstDash val="solid"/>
              <a:round/>
              <a:headEnd type="none" w="sm" len="sm"/>
              <a:tailEnd type="none" w="sm" len="sm"/>
            </a:ln>
          </p:spPr>
        </p:cxnSp>
        <p:cxnSp>
          <p:nvCxnSpPr>
            <p:cNvPr id="65" name="Google Shape;65;p13"/>
            <p:cNvCxnSpPr/>
            <p:nvPr/>
          </p:nvCxnSpPr>
          <p:spPr>
            <a:xfrm>
              <a:off x="1787385" y="648184"/>
              <a:ext cx="0" cy="219345"/>
            </a:xfrm>
            <a:prstGeom prst="straightConnector1">
              <a:avLst/>
            </a:prstGeom>
            <a:noFill/>
            <a:ln w="9525" cap="flat" cmpd="sng">
              <a:solidFill>
                <a:schemeClr val="dk2"/>
              </a:solidFill>
              <a:prstDash val="solid"/>
              <a:round/>
              <a:headEnd type="none" w="sm" len="sm"/>
              <a:tailEnd type="none" w="sm" len="sm"/>
            </a:ln>
          </p:spPr>
        </p:cxnSp>
        <p:pic>
          <p:nvPicPr>
            <p:cNvPr id="66" name="Google Shape;66;p13"/>
            <p:cNvPicPr preferRelativeResize="0"/>
            <p:nvPr/>
          </p:nvPicPr>
          <p:blipFill rotWithShape="1">
            <a:blip r:embed="rId6">
              <a:alphaModFix/>
            </a:blip>
            <a:srcRect l="9894" r="8731"/>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181" name="Google Shape;181;p22"/>
          <p:cNvGrpSpPr/>
          <p:nvPr/>
        </p:nvGrpSpPr>
        <p:grpSpPr>
          <a:xfrm>
            <a:off x="7503019" y="95797"/>
            <a:ext cx="1516771" cy="323122"/>
            <a:chOff x="400885" y="325214"/>
            <a:chExt cx="2298835" cy="489727"/>
          </a:xfrm>
        </p:grpSpPr>
        <p:pic>
          <p:nvPicPr>
            <p:cNvPr id="182" name="Google Shape;182;p22"/>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183" name="Google Shape;183;p22"/>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184" name="Google Shape;184;p22"/>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185" name="Google Shape;185;p22"/>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86" name="Google Shape;186;p22"/>
          <p:cNvSpPr txBox="1">
            <a:spLocks noGrp="1"/>
          </p:cNvSpPr>
          <p:nvPr>
            <p:ph type="title"/>
          </p:nvPr>
        </p:nvSpPr>
        <p:spPr>
          <a:xfrm>
            <a:off x="1183950" y="1345688"/>
            <a:ext cx="6575700" cy="187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Apa saja faktor tinggi rendahnya resale flat ?</a:t>
            </a:r>
            <a:endParaRPr sz="2820">
              <a:solidFill>
                <a:srgbClr val="A338EB"/>
              </a:solidFill>
              <a:latin typeface="Maven Pro SemiBold"/>
              <a:ea typeface="Maven Pro SemiBold"/>
              <a:cs typeface="Maven Pro SemiBold"/>
              <a:sym typeface="Maven Pro SemiBold"/>
            </a:endParaRPr>
          </a:p>
        </p:txBody>
      </p:sp>
      <p:sp>
        <p:nvSpPr>
          <p:cNvPr id="187" name="Google Shape;187;p22"/>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193" name="Google Shape;193;p23"/>
          <p:cNvGrpSpPr/>
          <p:nvPr/>
        </p:nvGrpSpPr>
        <p:grpSpPr>
          <a:xfrm>
            <a:off x="7503019" y="95797"/>
            <a:ext cx="1516771" cy="323122"/>
            <a:chOff x="400885" y="325214"/>
            <a:chExt cx="2298835" cy="489727"/>
          </a:xfrm>
        </p:grpSpPr>
        <p:pic>
          <p:nvPicPr>
            <p:cNvPr id="194" name="Google Shape;194;p23"/>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195" name="Google Shape;195;p23"/>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196" name="Google Shape;196;p23"/>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197" name="Google Shape;197;p23"/>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198" name="Google Shape;198;p23"/>
          <p:cNvSpPr txBox="1">
            <a:spLocks noGrp="1"/>
          </p:cNvSpPr>
          <p:nvPr>
            <p:ph type="title"/>
          </p:nvPr>
        </p:nvSpPr>
        <p:spPr>
          <a:xfrm>
            <a:off x="231600" y="664900"/>
            <a:ext cx="8480400" cy="81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Year to Resale Price</a:t>
            </a:r>
            <a:endParaRPr sz="2820">
              <a:solidFill>
                <a:srgbClr val="A338EB"/>
              </a:solidFill>
              <a:latin typeface="Maven Pro SemiBold"/>
              <a:ea typeface="Maven Pro SemiBold"/>
              <a:cs typeface="Maven Pro SemiBold"/>
              <a:sym typeface="Maven Pro SemiBold"/>
            </a:endParaRPr>
          </a:p>
        </p:txBody>
      </p:sp>
      <p:sp>
        <p:nvSpPr>
          <p:cNvPr id="199" name="Google Shape;199;p23"/>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
        <p:nvSpPr>
          <p:cNvPr id="200" name="Google Shape;200;p23"/>
          <p:cNvSpPr txBox="1"/>
          <p:nvPr/>
        </p:nvSpPr>
        <p:spPr>
          <a:xfrm>
            <a:off x="501550" y="4140875"/>
            <a:ext cx="61263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chemeClr val="dk1"/>
                </a:solidFill>
                <a:highlight>
                  <a:srgbClr val="FFFFFF"/>
                </a:highlight>
              </a:rPr>
              <a:t>Jumlah Penjualan pada flat selalu menurun pada awal tahun, khususnya pada tahun 2020</a:t>
            </a:r>
            <a:endParaRPr/>
          </a:p>
        </p:txBody>
      </p:sp>
      <p:pic>
        <p:nvPicPr>
          <p:cNvPr id="201" name="Google Shape;201;p23"/>
          <p:cNvPicPr preferRelativeResize="0"/>
          <p:nvPr/>
        </p:nvPicPr>
        <p:blipFill>
          <a:blip r:embed="rId5">
            <a:alphaModFix/>
          </a:blip>
          <a:stretch>
            <a:fillRect/>
          </a:stretch>
        </p:blipFill>
        <p:spPr>
          <a:xfrm>
            <a:off x="1949325" y="1484200"/>
            <a:ext cx="4165601" cy="2343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207" name="Google Shape;207;p24"/>
          <p:cNvGrpSpPr/>
          <p:nvPr/>
        </p:nvGrpSpPr>
        <p:grpSpPr>
          <a:xfrm>
            <a:off x="7503019" y="95797"/>
            <a:ext cx="1516771" cy="323122"/>
            <a:chOff x="400885" y="325214"/>
            <a:chExt cx="2298835" cy="489727"/>
          </a:xfrm>
        </p:grpSpPr>
        <p:pic>
          <p:nvPicPr>
            <p:cNvPr id="208" name="Google Shape;208;p24"/>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209" name="Google Shape;209;p24"/>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210" name="Google Shape;210;p24"/>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211" name="Google Shape;211;p24"/>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12" name="Google Shape;212;p24"/>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Town</a:t>
            </a:r>
            <a:endParaRPr sz="2820">
              <a:solidFill>
                <a:srgbClr val="A338EB"/>
              </a:solidFill>
              <a:latin typeface="Maven Pro SemiBold"/>
              <a:ea typeface="Maven Pro SemiBold"/>
              <a:cs typeface="Maven Pro SemiBold"/>
              <a:sym typeface="Maven Pro SemiBold"/>
            </a:endParaRPr>
          </a:p>
        </p:txBody>
      </p:sp>
      <p:sp>
        <p:nvSpPr>
          <p:cNvPr id="213" name="Google Shape;213;p24"/>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
        <p:nvSpPr>
          <p:cNvPr id="214" name="Google Shape;214;p24"/>
          <p:cNvSpPr txBox="1"/>
          <p:nvPr/>
        </p:nvSpPr>
        <p:spPr>
          <a:xfrm>
            <a:off x="501550" y="4140875"/>
            <a:ext cx="61263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chemeClr val="dk1"/>
                </a:solidFill>
                <a:highlight>
                  <a:srgbClr val="FFFFFF"/>
                </a:highlight>
              </a:rPr>
              <a:t>Flat yang paling banyak terjual adalah SENGKANG, JURONG WEST, dan WOODLANDS</a:t>
            </a:r>
            <a:endParaRPr/>
          </a:p>
        </p:txBody>
      </p:sp>
      <p:pic>
        <p:nvPicPr>
          <p:cNvPr id="215" name="Google Shape;215;p24"/>
          <p:cNvPicPr preferRelativeResize="0"/>
          <p:nvPr/>
        </p:nvPicPr>
        <p:blipFill>
          <a:blip r:embed="rId5">
            <a:alphaModFix/>
          </a:blip>
          <a:stretch>
            <a:fillRect/>
          </a:stretch>
        </p:blipFill>
        <p:spPr>
          <a:xfrm>
            <a:off x="2393875" y="1335325"/>
            <a:ext cx="4356250" cy="274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221" name="Google Shape;221;p25"/>
          <p:cNvGrpSpPr/>
          <p:nvPr/>
        </p:nvGrpSpPr>
        <p:grpSpPr>
          <a:xfrm>
            <a:off x="7503019" y="95797"/>
            <a:ext cx="1516771" cy="323122"/>
            <a:chOff x="400885" y="325214"/>
            <a:chExt cx="2298835" cy="489727"/>
          </a:xfrm>
        </p:grpSpPr>
        <p:pic>
          <p:nvPicPr>
            <p:cNvPr id="222" name="Google Shape;222;p25"/>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223" name="Google Shape;223;p25"/>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224" name="Google Shape;224;p25"/>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225" name="Google Shape;225;p25"/>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26" name="Google Shape;226;p25"/>
          <p:cNvSpPr txBox="1">
            <a:spLocks noGrp="1"/>
          </p:cNvSpPr>
          <p:nvPr>
            <p:ph type="title"/>
          </p:nvPr>
        </p:nvSpPr>
        <p:spPr>
          <a:xfrm>
            <a:off x="231600" y="241900"/>
            <a:ext cx="8480400" cy="81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Town to Resale Price</a:t>
            </a:r>
            <a:endParaRPr sz="2820">
              <a:solidFill>
                <a:srgbClr val="A338EB"/>
              </a:solidFill>
              <a:latin typeface="Maven Pro SemiBold"/>
              <a:ea typeface="Maven Pro SemiBold"/>
              <a:cs typeface="Maven Pro SemiBold"/>
              <a:sym typeface="Maven Pro SemiBold"/>
            </a:endParaRPr>
          </a:p>
        </p:txBody>
      </p:sp>
      <p:sp>
        <p:nvSpPr>
          <p:cNvPr id="227" name="Google Shape;227;p25"/>
          <p:cNvSpPr txBox="1"/>
          <p:nvPr/>
        </p:nvSpPr>
        <p:spPr>
          <a:xfrm>
            <a:off x="-3" y="-3"/>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
        <p:nvSpPr>
          <p:cNvPr id="228" name="Google Shape;228;p25"/>
          <p:cNvSpPr txBox="1"/>
          <p:nvPr/>
        </p:nvSpPr>
        <p:spPr>
          <a:xfrm>
            <a:off x="501550" y="4140875"/>
            <a:ext cx="61263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chemeClr val="dk1"/>
                </a:solidFill>
                <a:highlight>
                  <a:srgbClr val="FFFFFF"/>
                </a:highlight>
              </a:rPr>
              <a:t>Bukit Timah, Bishan, dan Central Area merupakan tiga daerah dengan rata-rata resale price tertinggi</a:t>
            </a:r>
            <a:endParaRPr/>
          </a:p>
        </p:txBody>
      </p:sp>
      <p:sp>
        <p:nvSpPr>
          <p:cNvPr id="229" name="Google Shape;229;p25"/>
          <p:cNvSpPr txBox="1"/>
          <p:nvPr/>
        </p:nvSpPr>
        <p:spPr>
          <a:xfrm>
            <a:off x="501550" y="4376400"/>
            <a:ext cx="6224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chemeClr val="dk1"/>
                </a:solidFill>
                <a:highlight>
                  <a:srgbClr val="FFFFFF"/>
                </a:highlight>
              </a:rPr>
              <a:t>Sedangkan Woodlands, Bukit Batok, dan Yishun merupakan apartement dengan rata-rata resale flat terendah</a:t>
            </a:r>
            <a:endParaRPr/>
          </a:p>
        </p:txBody>
      </p:sp>
      <p:pic>
        <p:nvPicPr>
          <p:cNvPr id="230" name="Google Shape;230;p25"/>
          <p:cNvPicPr preferRelativeResize="0"/>
          <p:nvPr/>
        </p:nvPicPr>
        <p:blipFill>
          <a:blip r:embed="rId5">
            <a:alphaModFix/>
          </a:blip>
          <a:stretch>
            <a:fillRect/>
          </a:stretch>
        </p:blipFill>
        <p:spPr>
          <a:xfrm>
            <a:off x="1994025" y="955738"/>
            <a:ext cx="5155951" cy="3531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6"/>
          <p:cNvSpPr txBox="1">
            <a:spLocks noGrp="1"/>
          </p:cNvSpPr>
          <p:nvPr>
            <p:ph type="body" idx="1"/>
          </p:nvPr>
        </p:nvSpPr>
        <p:spPr>
          <a:xfrm>
            <a:off x="311700" y="247275"/>
            <a:ext cx="8520600" cy="432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36" name="Google Shape;236;p26"/>
          <p:cNvPicPr preferRelativeResize="0"/>
          <p:nvPr/>
        </p:nvPicPr>
        <p:blipFill>
          <a:blip r:embed="rId3">
            <a:alphaModFix/>
          </a:blip>
          <a:stretch>
            <a:fillRect/>
          </a:stretch>
        </p:blipFill>
        <p:spPr>
          <a:xfrm>
            <a:off x="1754625" y="539900"/>
            <a:ext cx="5207350" cy="4063700"/>
          </a:xfrm>
          <a:prstGeom prst="rect">
            <a:avLst/>
          </a:prstGeom>
          <a:noFill/>
          <a:ln>
            <a:noFill/>
          </a:ln>
        </p:spPr>
      </p:pic>
      <p:sp>
        <p:nvSpPr>
          <p:cNvPr id="237" name="Google Shape;237;p26"/>
          <p:cNvSpPr txBox="1"/>
          <p:nvPr/>
        </p:nvSpPr>
        <p:spPr>
          <a:xfrm>
            <a:off x="965700" y="4348825"/>
            <a:ext cx="7212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Namun, pada town Sengkang sebagian besar flat memiliki usia yang lebih ‘muda’ yaitu dengan waktu sewa pertama diatas tahun 2010</a:t>
            </a:r>
            <a:endParaRPr/>
          </a:p>
        </p:txBody>
      </p:sp>
      <p:sp>
        <p:nvSpPr>
          <p:cNvPr id="238" name="Google Shape;238;p2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
        <p:nvSpPr>
          <p:cNvPr id="239" name="Google Shape;239;p2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27"/>
          <p:cNvPicPr preferRelativeResize="0"/>
          <p:nvPr/>
        </p:nvPicPr>
        <p:blipFill>
          <a:blip r:embed="rId3">
            <a:alphaModFix/>
          </a:blip>
          <a:stretch>
            <a:fillRect/>
          </a:stretch>
        </p:blipFill>
        <p:spPr>
          <a:xfrm>
            <a:off x="624638" y="379175"/>
            <a:ext cx="7694326" cy="4463550"/>
          </a:xfrm>
          <a:prstGeom prst="rect">
            <a:avLst/>
          </a:prstGeom>
          <a:noFill/>
          <a:ln>
            <a:noFill/>
          </a:ln>
        </p:spPr>
      </p:pic>
      <p:sp>
        <p:nvSpPr>
          <p:cNvPr id="245" name="Google Shape;245;p27"/>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sp>
        <p:nvSpPr>
          <p:cNvPr id="246" name="Google Shape;246;p27"/>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8"/>
          <p:cNvSpPr txBox="1">
            <a:spLocks noGrp="1"/>
          </p:cNvSpPr>
          <p:nvPr>
            <p:ph type="title"/>
          </p:nvPr>
        </p:nvSpPr>
        <p:spPr>
          <a:xfrm>
            <a:off x="211500" y="6840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5106"/>
              <a:buFont typeface="Arial"/>
              <a:buNone/>
            </a:pPr>
            <a:r>
              <a:rPr lang="en" sz="2820">
                <a:solidFill>
                  <a:srgbClr val="A338EB"/>
                </a:solidFill>
                <a:latin typeface="Maven Pro SemiBold"/>
                <a:ea typeface="Maven Pro SemiBold"/>
                <a:cs typeface="Maven Pro SemiBold"/>
                <a:sym typeface="Maven Pro SemiBold"/>
              </a:rPr>
              <a:t>Berdasarkan Grafik :</a:t>
            </a:r>
            <a:endParaRPr/>
          </a:p>
        </p:txBody>
      </p:sp>
      <p:sp>
        <p:nvSpPr>
          <p:cNvPr id="252" name="Google Shape;252;p28"/>
          <p:cNvSpPr txBox="1">
            <a:spLocks noGrp="1"/>
          </p:cNvSpPr>
          <p:nvPr>
            <p:ph type="body" idx="1"/>
          </p:nvPr>
        </p:nvSpPr>
        <p:spPr>
          <a:xfrm>
            <a:off x="311700" y="1388650"/>
            <a:ext cx="8520600" cy="1719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sz="1200"/>
              <a:t>Pada town Sengkang, flat harga cenderung stabil.</a:t>
            </a:r>
            <a:endParaRPr sz="1200"/>
          </a:p>
          <a:p>
            <a:pPr marL="457200" lvl="0" indent="-304800" algn="l" rtl="0">
              <a:spcBef>
                <a:spcPts val="0"/>
              </a:spcBef>
              <a:spcAft>
                <a:spcPts val="0"/>
              </a:spcAft>
              <a:buSzPts val="1200"/>
              <a:buChar char="●"/>
            </a:pPr>
            <a:r>
              <a:rPr lang="en" sz="1200"/>
              <a:t>Sengkang memiliki jangka waktu penggunaan flat yang lebih lama juga. Sehingga, Sengkang bisa menjadi salah satu flat dari HDB yang ‘worth it’ untuk dibeli kembali. </a:t>
            </a:r>
            <a:endParaRPr sz="1200"/>
          </a:p>
          <a:p>
            <a:pPr marL="457200" lvl="0" indent="-304800" algn="l" rtl="0">
              <a:spcBef>
                <a:spcPts val="0"/>
              </a:spcBef>
              <a:spcAft>
                <a:spcPts val="0"/>
              </a:spcAft>
              <a:buSzPts val="1200"/>
              <a:buChar char="●"/>
            </a:pPr>
            <a:r>
              <a:rPr lang="en" sz="1200"/>
              <a:t>Central Area memiliki harga jual yang tinggi dan usia flat yang lebih ‘muda’</a:t>
            </a:r>
            <a:endParaRPr sz="1200"/>
          </a:p>
          <a:p>
            <a:pPr marL="457200" lvl="0" indent="-304800" algn="l" rtl="0">
              <a:spcBef>
                <a:spcPts val="0"/>
              </a:spcBef>
              <a:spcAft>
                <a:spcPts val="0"/>
              </a:spcAft>
              <a:buSzPts val="1200"/>
              <a:buChar char="●"/>
            </a:pPr>
            <a:r>
              <a:rPr lang="en" sz="1200"/>
              <a:t>Rata-rata flat pada town Bukit Timah, Bishan, dan Central Area cenderung tidak stabil, dimana pada periode tertentu mengalami kenaikan dan penurunan rata-rata penjualan</a:t>
            </a:r>
            <a:endParaRPr sz="1200"/>
          </a:p>
        </p:txBody>
      </p:sp>
      <p:sp>
        <p:nvSpPr>
          <p:cNvPr id="253" name="Google Shape;253;p28"/>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
        <p:nvSpPr>
          <p:cNvPr id="254" name="Google Shape;254;p28"/>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260" name="Google Shape;260;p29"/>
          <p:cNvGrpSpPr/>
          <p:nvPr/>
        </p:nvGrpSpPr>
        <p:grpSpPr>
          <a:xfrm>
            <a:off x="7503019" y="95797"/>
            <a:ext cx="1516771" cy="323122"/>
            <a:chOff x="400885" y="325214"/>
            <a:chExt cx="2298835" cy="489727"/>
          </a:xfrm>
        </p:grpSpPr>
        <p:pic>
          <p:nvPicPr>
            <p:cNvPr id="261" name="Google Shape;261;p29"/>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262" name="Google Shape;262;p29"/>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263" name="Google Shape;263;p29"/>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264" name="Google Shape;264;p29"/>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265" name="Google Shape;265;p29"/>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Flat_Type</a:t>
            </a:r>
            <a:endParaRPr sz="2820">
              <a:solidFill>
                <a:srgbClr val="A338EB"/>
              </a:solidFill>
              <a:latin typeface="Maven Pro SemiBold"/>
              <a:ea typeface="Maven Pro SemiBold"/>
              <a:cs typeface="Maven Pro SemiBold"/>
              <a:sym typeface="Maven Pro SemiBold"/>
            </a:endParaRPr>
          </a:p>
        </p:txBody>
      </p:sp>
      <p:sp>
        <p:nvSpPr>
          <p:cNvPr id="266" name="Google Shape;266;p29"/>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pic>
        <p:nvPicPr>
          <p:cNvPr id="267" name="Google Shape;267;p29"/>
          <p:cNvPicPr preferRelativeResize="0"/>
          <p:nvPr/>
        </p:nvPicPr>
        <p:blipFill>
          <a:blip r:embed="rId5">
            <a:alphaModFix/>
          </a:blip>
          <a:stretch>
            <a:fillRect/>
          </a:stretch>
        </p:blipFill>
        <p:spPr>
          <a:xfrm>
            <a:off x="2204825" y="1421725"/>
            <a:ext cx="4419600" cy="3210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273" name="Google Shape;273;p30"/>
          <p:cNvGrpSpPr/>
          <p:nvPr/>
        </p:nvGrpSpPr>
        <p:grpSpPr>
          <a:xfrm>
            <a:off x="7503019" y="95797"/>
            <a:ext cx="1516771" cy="323122"/>
            <a:chOff x="400885" y="325214"/>
            <a:chExt cx="2298835" cy="489727"/>
          </a:xfrm>
        </p:grpSpPr>
        <p:pic>
          <p:nvPicPr>
            <p:cNvPr id="274" name="Google Shape;274;p30"/>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275" name="Google Shape;275;p30"/>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276" name="Google Shape;276;p30"/>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277" name="Google Shape;277;p30"/>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78" name="Google Shape;278;p30"/>
          <p:cNvSpPr txBox="1">
            <a:spLocks noGrp="1"/>
          </p:cNvSpPr>
          <p:nvPr>
            <p:ph type="title"/>
          </p:nvPr>
        </p:nvSpPr>
        <p:spPr>
          <a:xfrm>
            <a:off x="331800" y="418925"/>
            <a:ext cx="8480400" cy="81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Flat Type</a:t>
            </a:r>
            <a:endParaRPr sz="2820">
              <a:solidFill>
                <a:srgbClr val="A338EB"/>
              </a:solidFill>
              <a:latin typeface="Maven Pro SemiBold"/>
              <a:ea typeface="Maven Pro SemiBold"/>
              <a:cs typeface="Maven Pro SemiBold"/>
              <a:sym typeface="Maven Pro SemiBold"/>
            </a:endParaRPr>
          </a:p>
        </p:txBody>
      </p:sp>
      <p:sp>
        <p:nvSpPr>
          <p:cNvPr id="279" name="Google Shape;279;p30"/>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pic>
        <p:nvPicPr>
          <p:cNvPr id="280" name="Google Shape;280;p30"/>
          <p:cNvPicPr preferRelativeResize="0"/>
          <p:nvPr/>
        </p:nvPicPr>
        <p:blipFill>
          <a:blip r:embed="rId5">
            <a:alphaModFix/>
          </a:blip>
          <a:stretch>
            <a:fillRect/>
          </a:stretch>
        </p:blipFill>
        <p:spPr>
          <a:xfrm>
            <a:off x="1893825" y="1056338"/>
            <a:ext cx="5155951" cy="3531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286" name="Google Shape;286;p31"/>
          <p:cNvGrpSpPr/>
          <p:nvPr/>
        </p:nvGrpSpPr>
        <p:grpSpPr>
          <a:xfrm>
            <a:off x="7503019" y="95797"/>
            <a:ext cx="1516771" cy="323122"/>
            <a:chOff x="400885" y="325214"/>
            <a:chExt cx="2298835" cy="489727"/>
          </a:xfrm>
        </p:grpSpPr>
        <p:pic>
          <p:nvPicPr>
            <p:cNvPr id="287" name="Google Shape;287;p31"/>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288" name="Google Shape;288;p31"/>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289" name="Google Shape;289;p31"/>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290" name="Google Shape;290;p31"/>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291" name="Google Shape;291;p31"/>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Total Pengguna Flat Type</a:t>
            </a:r>
            <a:endParaRPr sz="2820">
              <a:solidFill>
                <a:srgbClr val="A338EB"/>
              </a:solidFill>
              <a:latin typeface="Maven Pro SemiBold"/>
              <a:ea typeface="Maven Pro SemiBold"/>
              <a:cs typeface="Maven Pro SemiBold"/>
              <a:sym typeface="Maven Pro SemiBold"/>
            </a:endParaRPr>
          </a:p>
        </p:txBody>
      </p:sp>
      <p:sp>
        <p:nvSpPr>
          <p:cNvPr id="292" name="Google Shape;292;p31"/>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pic>
        <p:nvPicPr>
          <p:cNvPr id="293" name="Google Shape;293;p31"/>
          <p:cNvPicPr preferRelativeResize="0"/>
          <p:nvPr/>
        </p:nvPicPr>
        <p:blipFill rotWithShape="1">
          <a:blip r:embed="rId5">
            <a:alphaModFix/>
          </a:blip>
          <a:srcRect/>
          <a:stretch/>
        </p:blipFill>
        <p:spPr>
          <a:xfrm>
            <a:off x="2153762" y="1316950"/>
            <a:ext cx="4796275" cy="3182525"/>
          </a:xfrm>
          <a:prstGeom prst="rect">
            <a:avLst/>
          </a:prstGeom>
          <a:noFill/>
          <a:ln>
            <a:noFill/>
          </a:ln>
        </p:spPr>
      </p:pic>
      <p:sp>
        <p:nvSpPr>
          <p:cNvPr id="294" name="Google Shape;294;p31"/>
          <p:cNvSpPr txBox="1"/>
          <p:nvPr/>
        </p:nvSpPr>
        <p:spPr>
          <a:xfrm>
            <a:off x="425075" y="4499475"/>
            <a:ext cx="77763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chemeClr val="dk1"/>
                </a:solidFill>
                <a:highlight>
                  <a:srgbClr val="FFFFFF"/>
                </a:highlight>
              </a:rPr>
              <a:t>Sepertinya penduduk Singapura tidak begitu memiliki minat terhadap rumah dengan type 1 room, 2 room, dan Multi Generation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70"/>
        <p:cNvGrpSpPr/>
        <p:nvPr/>
      </p:nvGrpSpPr>
      <p:grpSpPr>
        <a:xfrm>
          <a:off x="0" y="0"/>
          <a:ext cx="0" cy="0"/>
          <a:chOff x="0" y="0"/>
          <a:chExt cx="0" cy="0"/>
        </a:xfrm>
      </p:grpSpPr>
      <p:sp>
        <p:nvSpPr>
          <p:cNvPr id="71" name="Google Shape;71;p14"/>
          <p:cNvSpPr txBox="1">
            <a:spLocks noGrp="1"/>
          </p:cNvSpPr>
          <p:nvPr>
            <p:ph type="body" idx="1"/>
          </p:nvPr>
        </p:nvSpPr>
        <p:spPr>
          <a:xfrm>
            <a:off x="311700" y="1744750"/>
            <a:ext cx="7853400" cy="29244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presentasi adalah 5 menit (tentatif, tergantung dari banyaknya kelompok yang mendaftarkan diri)</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tanya jawab adalah 5 menit</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Silakan menambahkan gambar/visualisasi pada slide presentasi</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Upayakan agar tetap dalam format poin-poin (ingat, ini presentasi, bukan esai)</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Jangan masukkan </a:t>
            </a:r>
            <a:r>
              <a:rPr lang="en" sz="1500" i="1">
                <a:solidFill>
                  <a:srgbClr val="282828"/>
                </a:solidFill>
                <a:latin typeface="Inter"/>
                <a:ea typeface="Inter"/>
                <a:cs typeface="Inter"/>
                <a:sym typeface="Inter"/>
              </a:rPr>
              <a:t>code</a:t>
            </a:r>
            <a:r>
              <a:rPr lang="en" sz="1500">
                <a:solidFill>
                  <a:srgbClr val="282828"/>
                </a:solidFill>
                <a:latin typeface="Inter"/>
                <a:ea typeface="Inter"/>
                <a:cs typeface="Inter"/>
                <a:sym typeface="Inter"/>
              </a:rPr>
              <a:t> ke dalam slide presentasi (tidak usah memasukan screenshot jupyter notebook)</a:t>
            </a:r>
            <a:endParaRPr sz="1500">
              <a:solidFill>
                <a:srgbClr val="282828"/>
              </a:solidFill>
              <a:latin typeface="Inter"/>
              <a:ea typeface="Inter"/>
              <a:cs typeface="Inter"/>
              <a:sym typeface="Inter"/>
            </a:endParaRPr>
          </a:p>
        </p:txBody>
      </p:sp>
      <p:sp>
        <p:nvSpPr>
          <p:cNvPr id="72" name="Google Shape;72;p14"/>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Latar Belakang</a:t>
            </a:r>
            <a:endParaRPr sz="1000" b="1" i="0" u="none" strike="noStrike" cap="none">
              <a:solidFill>
                <a:srgbClr val="601F99"/>
              </a:solidFill>
              <a:latin typeface="Inter"/>
              <a:ea typeface="Inter"/>
              <a:cs typeface="Inter"/>
              <a:sym typeface="Inter"/>
            </a:endParaRPr>
          </a:p>
        </p:txBody>
      </p:sp>
      <p:sp>
        <p:nvSpPr>
          <p:cNvPr id="73" name="Google Shape;73;p14"/>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74" name="Google Shape;74;p14"/>
          <p:cNvGrpSpPr/>
          <p:nvPr/>
        </p:nvGrpSpPr>
        <p:grpSpPr>
          <a:xfrm>
            <a:off x="7503019" y="95797"/>
            <a:ext cx="1516771" cy="323122"/>
            <a:chOff x="400885" y="325214"/>
            <a:chExt cx="2298835" cy="489727"/>
          </a:xfrm>
        </p:grpSpPr>
        <p:pic>
          <p:nvPicPr>
            <p:cNvPr id="75" name="Google Shape;75;p14"/>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76" name="Google Shape;76;p14"/>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77" name="Google Shape;77;p14"/>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78" name="Google Shape;78;p14"/>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79" name="Google Shape;79;p14"/>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Petunjuk</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2"/>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300" name="Google Shape;300;p32"/>
          <p:cNvGrpSpPr/>
          <p:nvPr/>
        </p:nvGrpSpPr>
        <p:grpSpPr>
          <a:xfrm>
            <a:off x="7503019" y="95797"/>
            <a:ext cx="1516771" cy="323122"/>
            <a:chOff x="400885" y="325214"/>
            <a:chExt cx="2298835" cy="489727"/>
          </a:xfrm>
        </p:grpSpPr>
        <p:pic>
          <p:nvPicPr>
            <p:cNvPr id="301" name="Google Shape;301;p32"/>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302" name="Google Shape;302;p32"/>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303" name="Google Shape;303;p32"/>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304" name="Google Shape;304;p32"/>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305" name="Google Shape;305;p32"/>
          <p:cNvSpPr txBox="1">
            <a:spLocks noGrp="1"/>
          </p:cNvSpPr>
          <p:nvPr>
            <p:ph type="title"/>
          </p:nvPr>
        </p:nvSpPr>
        <p:spPr>
          <a:xfrm>
            <a:off x="331800" y="418925"/>
            <a:ext cx="8480400" cy="81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Flat Type</a:t>
            </a:r>
            <a:endParaRPr sz="2820">
              <a:solidFill>
                <a:srgbClr val="A338EB"/>
              </a:solidFill>
              <a:latin typeface="Maven Pro SemiBold"/>
              <a:ea typeface="Maven Pro SemiBold"/>
              <a:cs typeface="Maven Pro SemiBold"/>
              <a:sym typeface="Maven Pro SemiBold"/>
            </a:endParaRPr>
          </a:p>
        </p:txBody>
      </p:sp>
      <p:sp>
        <p:nvSpPr>
          <p:cNvPr id="306" name="Google Shape;306;p32"/>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pic>
        <p:nvPicPr>
          <p:cNvPr id="307" name="Google Shape;307;p32"/>
          <p:cNvPicPr preferRelativeResize="0"/>
          <p:nvPr/>
        </p:nvPicPr>
        <p:blipFill>
          <a:blip r:embed="rId5">
            <a:alphaModFix/>
          </a:blip>
          <a:stretch>
            <a:fillRect/>
          </a:stretch>
        </p:blipFill>
        <p:spPr>
          <a:xfrm>
            <a:off x="1005900" y="1238225"/>
            <a:ext cx="4706257" cy="3257575"/>
          </a:xfrm>
          <a:prstGeom prst="rect">
            <a:avLst/>
          </a:prstGeom>
          <a:noFill/>
          <a:ln>
            <a:noFill/>
          </a:ln>
        </p:spPr>
      </p:pic>
      <p:sp>
        <p:nvSpPr>
          <p:cNvPr id="308" name="Google Shape;308;p32"/>
          <p:cNvSpPr txBox="1"/>
          <p:nvPr/>
        </p:nvSpPr>
        <p:spPr>
          <a:xfrm>
            <a:off x="5910075" y="1261150"/>
            <a:ext cx="25470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Most Expensive Flat &amp; Cheapest Flat diambil dari 3 town tertinggi dan terendah berdasarkan mean.</a:t>
            </a:r>
            <a:endParaRPr/>
          </a:p>
          <a:p>
            <a:pPr marL="457200" lvl="0" indent="-317500" algn="l" rtl="0">
              <a:spcBef>
                <a:spcPts val="0"/>
              </a:spcBef>
              <a:spcAft>
                <a:spcPts val="0"/>
              </a:spcAft>
              <a:buSzPts val="1400"/>
              <a:buChar char="●"/>
            </a:pPr>
            <a:r>
              <a:rPr lang="en"/>
              <a:t>Flat type favorit pada tiap jenis adalah 4 ROOM dan 5 ROOM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3"/>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314" name="Google Shape;314;p33"/>
          <p:cNvGrpSpPr/>
          <p:nvPr/>
        </p:nvGrpSpPr>
        <p:grpSpPr>
          <a:xfrm>
            <a:off x="7503019" y="95797"/>
            <a:ext cx="1516771" cy="323122"/>
            <a:chOff x="400885" y="325214"/>
            <a:chExt cx="2298835" cy="489727"/>
          </a:xfrm>
        </p:grpSpPr>
        <p:pic>
          <p:nvPicPr>
            <p:cNvPr id="315" name="Google Shape;315;p33"/>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316" name="Google Shape;316;p33"/>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317" name="Google Shape;317;p33"/>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318" name="Google Shape;318;p33"/>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319" name="Google Shape;319;p33"/>
          <p:cNvSpPr txBox="1">
            <a:spLocks noGrp="1"/>
          </p:cNvSpPr>
          <p:nvPr>
            <p:ph type="title"/>
          </p:nvPr>
        </p:nvSpPr>
        <p:spPr>
          <a:xfrm>
            <a:off x="282200" y="306900"/>
            <a:ext cx="8480400" cy="552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Mean for Resale Price Based on Flat Model</a:t>
            </a:r>
            <a:endParaRPr sz="2820">
              <a:solidFill>
                <a:srgbClr val="A338EB"/>
              </a:solidFill>
              <a:latin typeface="Maven Pro SemiBold"/>
              <a:ea typeface="Maven Pro SemiBold"/>
              <a:cs typeface="Maven Pro SemiBold"/>
              <a:sym typeface="Maven Pro SemiBold"/>
            </a:endParaRPr>
          </a:p>
        </p:txBody>
      </p:sp>
      <p:sp>
        <p:nvSpPr>
          <p:cNvPr id="320" name="Google Shape;320;p33"/>
          <p:cNvSpPr txBox="1"/>
          <p:nvPr/>
        </p:nvSpPr>
        <p:spPr>
          <a:xfrm>
            <a:off x="76197" y="88022"/>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pic>
        <p:nvPicPr>
          <p:cNvPr id="321" name="Google Shape;321;p33"/>
          <p:cNvPicPr preferRelativeResize="0"/>
          <p:nvPr/>
        </p:nvPicPr>
        <p:blipFill>
          <a:blip r:embed="rId5">
            <a:alphaModFix/>
          </a:blip>
          <a:stretch>
            <a:fillRect/>
          </a:stretch>
        </p:blipFill>
        <p:spPr>
          <a:xfrm>
            <a:off x="1606075" y="893113"/>
            <a:ext cx="4606250" cy="3441100"/>
          </a:xfrm>
          <a:prstGeom prst="rect">
            <a:avLst/>
          </a:prstGeom>
          <a:noFill/>
          <a:ln>
            <a:noFill/>
          </a:ln>
        </p:spPr>
      </p:pic>
      <p:sp>
        <p:nvSpPr>
          <p:cNvPr id="322" name="Google Shape;322;p33"/>
          <p:cNvSpPr txBox="1"/>
          <p:nvPr/>
        </p:nvSpPr>
        <p:spPr>
          <a:xfrm>
            <a:off x="996425" y="4368425"/>
            <a:ext cx="6637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chemeClr val="dk1"/>
                </a:solidFill>
                <a:highlight>
                  <a:srgbClr val="FFFFFF"/>
                </a:highlight>
              </a:rPr>
              <a:t>Type S2, Type S1, Premium Apartment Loft merupakan model apartement yang paling mahal menurut rata-rata resale price nya.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328" name="Google Shape;328;p34"/>
          <p:cNvGrpSpPr/>
          <p:nvPr/>
        </p:nvGrpSpPr>
        <p:grpSpPr>
          <a:xfrm>
            <a:off x="7503019" y="95797"/>
            <a:ext cx="1516771" cy="323122"/>
            <a:chOff x="400885" y="325214"/>
            <a:chExt cx="2298835" cy="489727"/>
          </a:xfrm>
        </p:grpSpPr>
        <p:pic>
          <p:nvPicPr>
            <p:cNvPr id="329" name="Google Shape;329;p34"/>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330" name="Google Shape;330;p34"/>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331" name="Google Shape;331;p34"/>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332" name="Google Shape;332;p34"/>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333" name="Google Shape;333;p34"/>
          <p:cNvSpPr txBox="1">
            <a:spLocks noGrp="1"/>
          </p:cNvSpPr>
          <p:nvPr>
            <p:ph type="title"/>
          </p:nvPr>
        </p:nvSpPr>
        <p:spPr>
          <a:xfrm>
            <a:off x="282200" y="306900"/>
            <a:ext cx="8480400" cy="552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Mean for Resale Price Based on Flat Model</a:t>
            </a:r>
            <a:endParaRPr sz="2820">
              <a:solidFill>
                <a:srgbClr val="A338EB"/>
              </a:solidFill>
              <a:latin typeface="Maven Pro SemiBold"/>
              <a:ea typeface="Maven Pro SemiBold"/>
              <a:cs typeface="Maven Pro SemiBold"/>
              <a:sym typeface="Maven Pro SemiBold"/>
            </a:endParaRPr>
          </a:p>
        </p:txBody>
      </p:sp>
      <p:sp>
        <p:nvSpPr>
          <p:cNvPr id="334" name="Google Shape;334;p34"/>
          <p:cNvSpPr txBox="1"/>
          <p:nvPr/>
        </p:nvSpPr>
        <p:spPr>
          <a:xfrm>
            <a:off x="76197" y="88022"/>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
        <p:nvSpPr>
          <p:cNvPr id="335" name="Google Shape;335;p34"/>
          <p:cNvSpPr txBox="1"/>
          <p:nvPr/>
        </p:nvSpPr>
        <p:spPr>
          <a:xfrm>
            <a:off x="996425" y="4368425"/>
            <a:ext cx="6637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chemeClr val="dk1"/>
                </a:solidFill>
                <a:highlight>
                  <a:srgbClr val="FFFFFF"/>
                </a:highlight>
              </a:rPr>
              <a:t>Type S2, Type S1, Premium Apartment Loft merupakan model apartement yang paling mahal menurut rata-rata resale price nya.</a:t>
            </a:r>
            <a:endParaRPr/>
          </a:p>
        </p:txBody>
      </p:sp>
      <p:pic>
        <p:nvPicPr>
          <p:cNvPr id="336" name="Google Shape;336;p34"/>
          <p:cNvPicPr preferRelativeResize="0"/>
          <p:nvPr/>
        </p:nvPicPr>
        <p:blipFill>
          <a:blip r:embed="rId5">
            <a:alphaModFix/>
          </a:blip>
          <a:stretch>
            <a:fillRect/>
          </a:stretch>
        </p:blipFill>
        <p:spPr>
          <a:xfrm>
            <a:off x="1067325" y="969400"/>
            <a:ext cx="4710874" cy="3204724"/>
          </a:xfrm>
          <a:prstGeom prst="rect">
            <a:avLst/>
          </a:prstGeom>
          <a:noFill/>
          <a:ln>
            <a:noFill/>
          </a:ln>
        </p:spPr>
      </p:pic>
      <p:sp>
        <p:nvSpPr>
          <p:cNvPr id="337" name="Google Shape;337;p34"/>
          <p:cNvSpPr txBox="1"/>
          <p:nvPr/>
        </p:nvSpPr>
        <p:spPr>
          <a:xfrm>
            <a:off x="5893600" y="1343575"/>
            <a:ext cx="3000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en">
                <a:solidFill>
                  <a:schemeClr val="dk1"/>
                </a:solidFill>
              </a:rPr>
              <a:t>Most Expensive Flat &amp; Cheapest Flat diambil dari 3 town tertinggi dan terendah berdasarkan mean.</a:t>
            </a:r>
            <a:endParaRPr>
              <a:solidFill>
                <a:schemeClr val="dk1"/>
              </a:solidFill>
            </a:endParaRPr>
          </a:p>
          <a:p>
            <a:pPr marL="457200" lvl="0" indent="0" algn="l" rtl="0">
              <a:spcBef>
                <a:spcPts val="0"/>
              </a:spcBef>
              <a:spcAft>
                <a:spcPts val="0"/>
              </a:spcAft>
              <a:buNone/>
            </a:pP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5"/>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343" name="Google Shape;343;p35"/>
          <p:cNvGrpSpPr/>
          <p:nvPr/>
        </p:nvGrpSpPr>
        <p:grpSpPr>
          <a:xfrm>
            <a:off x="7503019" y="95797"/>
            <a:ext cx="1516771" cy="323122"/>
            <a:chOff x="400885" y="325214"/>
            <a:chExt cx="2298835" cy="489727"/>
          </a:xfrm>
        </p:grpSpPr>
        <p:pic>
          <p:nvPicPr>
            <p:cNvPr id="344" name="Google Shape;344;p35"/>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345" name="Google Shape;345;p35"/>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346" name="Google Shape;346;p35"/>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347" name="Google Shape;347;p35"/>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348" name="Google Shape;348;p35"/>
          <p:cNvSpPr txBox="1">
            <a:spLocks noGrp="1"/>
          </p:cNvSpPr>
          <p:nvPr>
            <p:ph type="title"/>
          </p:nvPr>
        </p:nvSpPr>
        <p:spPr>
          <a:xfrm>
            <a:off x="282200" y="306900"/>
            <a:ext cx="8480400" cy="552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Mean for Resale Price Based on Flat Model</a:t>
            </a:r>
            <a:endParaRPr sz="2820">
              <a:solidFill>
                <a:srgbClr val="A338EB"/>
              </a:solidFill>
              <a:latin typeface="Maven Pro SemiBold"/>
              <a:ea typeface="Maven Pro SemiBold"/>
              <a:cs typeface="Maven Pro SemiBold"/>
              <a:sym typeface="Maven Pro SemiBold"/>
            </a:endParaRPr>
          </a:p>
        </p:txBody>
      </p:sp>
      <p:sp>
        <p:nvSpPr>
          <p:cNvPr id="349" name="Google Shape;349;p35"/>
          <p:cNvSpPr txBox="1"/>
          <p:nvPr/>
        </p:nvSpPr>
        <p:spPr>
          <a:xfrm>
            <a:off x="76197" y="88022"/>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
        <p:nvSpPr>
          <p:cNvPr id="350" name="Google Shape;350;p35"/>
          <p:cNvSpPr txBox="1"/>
          <p:nvPr/>
        </p:nvSpPr>
        <p:spPr>
          <a:xfrm>
            <a:off x="667650" y="914950"/>
            <a:ext cx="53001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Pada grafik diatas, untuk banyaknya penjualan flat 2016-2020 untuk Most Expensive Flat adalah</a:t>
            </a:r>
            <a:endParaRPr/>
          </a:p>
          <a:p>
            <a:pPr marL="0" lvl="0" indent="0" algn="l" rtl="0">
              <a:spcBef>
                <a:spcPts val="0"/>
              </a:spcBef>
              <a:spcAft>
                <a:spcPts val="0"/>
              </a:spcAft>
              <a:buNone/>
            </a:pPr>
            <a:r>
              <a:rPr lang="en"/>
              <a:t>1. Model A</a:t>
            </a:r>
            <a:endParaRPr/>
          </a:p>
          <a:p>
            <a:pPr marL="0" lvl="0" indent="0" algn="l" rtl="0">
              <a:spcBef>
                <a:spcPts val="0"/>
              </a:spcBef>
              <a:spcAft>
                <a:spcPts val="0"/>
              </a:spcAft>
              <a:buNone/>
            </a:pPr>
            <a:r>
              <a:rPr lang="en"/>
              <a:t>2. Improved</a:t>
            </a:r>
            <a:endParaRPr/>
          </a:p>
          <a:p>
            <a:pPr marL="0" lvl="0" indent="0" algn="l" rtl="0">
              <a:spcBef>
                <a:spcPts val="0"/>
              </a:spcBef>
              <a:spcAft>
                <a:spcPts val="0"/>
              </a:spcAft>
              <a:buNone/>
            </a:pPr>
            <a:r>
              <a:rPr lang="en"/>
              <a:t>3. Simplified</a:t>
            </a:r>
            <a:endParaRPr/>
          </a:p>
          <a:p>
            <a:pPr marL="0" lvl="0" indent="0" algn="l" rtl="0">
              <a:spcBef>
                <a:spcPts val="0"/>
              </a:spcBef>
              <a:spcAft>
                <a:spcPts val="0"/>
              </a:spcAft>
              <a:buNone/>
            </a:pPr>
            <a:endParaRPr/>
          </a:p>
          <a:p>
            <a:pPr marL="0" lvl="0" indent="0" algn="l" rtl="0">
              <a:spcBef>
                <a:spcPts val="0"/>
              </a:spcBef>
              <a:spcAft>
                <a:spcPts val="0"/>
              </a:spcAft>
              <a:buNone/>
            </a:pPr>
            <a:r>
              <a:rPr lang="en"/>
              <a:t>Sedangkan pada Cheapest Flat adalah</a:t>
            </a:r>
            <a:endParaRPr/>
          </a:p>
          <a:p>
            <a:pPr marL="0" lvl="0" indent="0" algn="l" rtl="0">
              <a:spcBef>
                <a:spcPts val="0"/>
              </a:spcBef>
              <a:spcAft>
                <a:spcPts val="0"/>
              </a:spcAft>
              <a:buNone/>
            </a:pPr>
            <a:r>
              <a:rPr lang="en"/>
              <a:t>1. Model A</a:t>
            </a:r>
            <a:endParaRPr/>
          </a:p>
          <a:p>
            <a:pPr marL="0" lvl="0" indent="0" algn="l" rtl="0">
              <a:spcBef>
                <a:spcPts val="0"/>
              </a:spcBef>
              <a:spcAft>
                <a:spcPts val="0"/>
              </a:spcAft>
              <a:buNone/>
            </a:pPr>
            <a:r>
              <a:rPr lang="en"/>
              <a:t>2. Improved</a:t>
            </a:r>
            <a:endParaRPr/>
          </a:p>
          <a:p>
            <a:pPr marL="0" lvl="0" indent="0" algn="l" rtl="0">
              <a:spcBef>
                <a:spcPts val="0"/>
              </a:spcBef>
              <a:spcAft>
                <a:spcPts val="0"/>
              </a:spcAft>
              <a:buNone/>
            </a:pPr>
            <a:r>
              <a:rPr lang="en"/>
              <a:t>3. New Generation</a:t>
            </a:r>
            <a:endParaRPr/>
          </a:p>
        </p:txBody>
      </p:sp>
      <p:sp>
        <p:nvSpPr>
          <p:cNvPr id="351" name="Google Shape;351;p35"/>
          <p:cNvSpPr txBox="1"/>
          <p:nvPr/>
        </p:nvSpPr>
        <p:spPr>
          <a:xfrm>
            <a:off x="667650" y="3537800"/>
            <a:ext cx="6445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Dengan flat model yang sama, tetapi karena perbedaan daerah menyebabkan perbedaan harga flat diantara beberapa town. Sehingga, town dapat mempengaruhi resale price dari suatu flat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357" name="Google Shape;357;p36"/>
          <p:cNvGrpSpPr/>
          <p:nvPr/>
        </p:nvGrpSpPr>
        <p:grpSpPr>
          <a:xfrm>
            <a:off x="7503019" y="95797"/>
            <a:ext cx="1516771" cy="323122"/>
            <a:chOff x="400885" y="325214"/>
            <a:chExt cx="2298835" cy="489727"/>
          </a:xfrm>
        </p:grpSpPr>
        <p:pic>
          <p:nvPicPr>
            <p:cNvPr id="358" name="Google Shape;358;p36"/>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359" name="Google Shape;359;p36"/>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360" name="Google Shape;360;p36"/>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361" name="Google Shape;361;p36"/>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362" name="Google Shape;362;p36"/>
          <p:cNvSpPr txBox="1">
            <a:spLocks noGrp="1"/>
          </p:cNvSpPr>
          <p:nvPr>
            <p:ph type="title"/>
          </p:nvPr>
        </p:nvSpPr>
        <p:spPr>
          <a:xfrm>
            <a:off x="594300" y="3972950"/>
            <a:ext cx="8480400" cy="63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50">
                <a:highlight>
                  <a:srgbClr val="FFFFFF"/>
                </a:highlight>
              </a:rPr>
              <a:t>Ternyata, semakin tinggi dari tingkat flat, maka harga semakin mahal, yang dapat terlihat pada rata-rata resale price diatas. Namun, pada lantai 43 to 45 lah rata-rata harga flat paling mahal</a:t>
            </a:r>
            <a:endParaRPr/>
          </a:p>
        </p:txBody>
      </p:sp>
      <p:sp>
        <p:nvSpPr>
          <p:cNvPr id="363" name="Google Shape;363;p3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pic>
        <p:nvPicPr>
          <p:cNvPr id="364" name="Google Shape;364;p36"/>
          <p:cNvPicPr preferRelativeResize="0"/>
          <p:nvPr/>
        </p:nvPicPr>
        <p:blipFill rotWithShape="1">
          <a:blip r:embed="rId5">
            <a:alphaModFix/>
          </a:blip>
          <a:srcRect/>
          <a:stretch/>
        </p:blipFill>
        <p:spPr>
          <a:xfrm>
            <a:off x="2050300" y="999813"/>
            <a:ext cx="4544525" cy="3143875"/>
          </a:xfrm>
          <a:prstGeom prst="rect">
            <a:avLst/>
          </a:prstGeom>
          <a:noFill/>
          <a:ln>
            <a:noFill/>
          </a:ln>
        </p:spPr>
      </p:pic>
      <p:sp>
        <p:nvSpPr>
          <p:cNvPr id="365" name="Google Shape;365;p36"/>
          <p:cNvSpPr txBox="1">
            <a:spLocks noGrp="1"/>
          </p:cNvSpPr>
          <p:nvPr>
            <p:ph type="title"/>
          </p:nvPr>
        </p:nvSpPr>
        <p:spPr>
          <a:xfrm>
            <a:off x="331800" y="484050"/>
            <a:ext cx="8480400" cy="81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Storey Range</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371" name="Google Shape;371;p37"/>
          <p:cNvGrpSpPr/>
          <p:nvPr/>
        </p:nvGrpSpPr>
        <p:grpSpPr>
          <a:xfrm>
            <a:off x="7503019" y="95797"/>
            <a:ext cx="1516771" cy="323122"/>
            <a:chOff x="400885" y="325214"/>
            <a:chExt cx="2298835" cy="489727"/>
          </a:xfrm>
        </p:grpSpPr>
        <p:pic>
          <p:nvPicPr>
            <p:cNvPr id="372" name="Google Shape;372;p37"/>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373" name="Google Shape;373;p37"/>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374" name="Google Shape;374;p37"/>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375" name="Google Shape;375;p37"/>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376" name="Google Shape;376;p37"/>
          <p:cNvSpPr txBox="1">
            <a:spLocks noGrp="1"/>
          </p:cNvSpPr>
          <p:nvPr>
            <p:ph type="title"/>
          </p:nvPr>
        </p:nvSpPr>
        <p:spPr>
          <a:xfrm>
            <a:off x="76197" y="257344"/>
            <a:ext cx="8480400" cy="81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Floor Area Sqm</a:t>
            </a:r>
            <a:endParaRPr sz="2820">
              <a:solidFill>
                <a:srgbClr val="A338EB"/>
              </a:solidFill>
              <a:latin typeface="Maven Pro SemiBold"/>
              <a:ea typeface="Maven Pro SemiBold"/>
              <a:cs typeface="Maven Pro SemiBold"/>
              <a:sym typeface="Maven Pro SemiBold"/>
            </a:endParaRPr>
          </a:p>
        </p:txBody>
      </p:sp>
      <p:sp>
        <p:nvSpPr>
          <p:cNvPr id="377" name="Google Shape;377;p37"/>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pic>
        <p:nvPicPr>
          <p:cNvPr id="378" name="Google Shape;378;p37"/>
          <p:cNvPicPr preferRelativeResize="0"/>
          <p:nvPr/>
        </p:nvPicPr>
        <p:blipFill rotWithShape="1">
          <a:blip r:embed="rId5">
            <a:alphaModFix/>
          </a:blip>
          <a:srcRect/>
          <a:stretch/>
        </p:blipFill>
        <p:spPr>
          <a:xfrm>
            <a:off x="1214097" y="920044"/>
            <a:ext cx="6715823" cy="346327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8"/>
          <p:cNvSpPr txBox="1">
            <a:spLocks noGrp="1"/>
          </p:cNvSpPr>
          <p:nvPr>
            <p:ph type="body" idx="1"/>
          </p:nvPr>
        </p:nvSpPr>
        <p:spPr>
          <a:xfrm>
            <a:off x="122125" y="411525"/>
            <a:ext cx="8520600" cy="409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Persebaran Flat Berdasarkan Floor Area &amp; Resale Price </a:t>
            </a:r>
            <a:endParaRPr/>
          </a:p>
        </p:txBody>
      </p:sp>
      <p:sp>
        <p:nvSpPr>
          <p:cNvPr id="384" name="Google Shape;384;p38"/>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pic>
        <p:nvPicPr>
          <p:cNvPr id="385" name="Google Shape;385;p38"/>
          <p:cNvPicPr preferRelativeResize="0"/>
          <p:nvPr/>
        </p:nvPicPr>
        <p:blipFill>
          <a:blip r:embed="rId3">
            <a:alphaModFix/>
          </a:blip>
          <a:stretch>
            <a:fillRect/>
          </a:stretch>
        </p:blipFill>
        <p:spPr>
          <a:xfrm>
            <a:off x="397463" y="1166500"/>
            <a:ext cx="4276725" cy="3352800"/>
          </a:xfrm>
          <a:prstGeom prst="rect">
            <a:avLst/>
          </a:prstGeom>
          <a:noFill/>
          <a:ln>
            <a:noFill/>
          </a:ln>
        </p:spPr>
      </p:pic>
      <p:sp>
        <p:nvSpPr>
          <p:cNvPr id="386" name="Google Shape;386;p38"/>
          <p:cNvSpPr txBox="1"/>
          <p:nvPr/>
        </p:nvSpPr>
        <p:spPr>
          <a:xfrm>
            <a:off x="4723650" y="2327200"/>
            <a:ext cx="3832500" cy="10314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Char char="●"/>
            </a:pPr>
            <a:r>
              <a:rPr lang="en" sz="1100"/>
              <a:t>Terlihat pada gambar disamping bahwa beberapa flat dengan luas yang relatif sama, namun memiliki harga yang berbeda </a:t>
            </a:r>
            <a:endParaRPr sz="1100"/>
          </a:p>
          <a:p>
            <a:pPr marL="457200" lvl="0" indent="-298450" algn="l" rtl="0">
              <a:spcBef>
                <a:spcPts val="0"/>
              </a:spcBef>
              <a:spcAft>
                <a:spcPts val="0"/>
              </a:spcAft>
              <a:buSzPts val="1100"/>
              <a:buChar char="●"/>
            </a:pPr>
            <a:r>
              <a:rPr lang="en" sz="1100"/>
              <a:t>Kemungkinan resale price tersebut memiliki harga yang berbeda karena mungkin faktor ‘town’</a:t>
            </a:r>
            <a:endParaRPr sz="1100"/>
          </a:p>
        </p:txBody>
      </p:sp>
      <p:sp>
        <p:nvSpPr>
          <p:cNvPr id="387" name="Google Shape;387;p38"/>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9"/>
          <p:cNvSpPr txBox="1">
            <a:spLocks noGrp="1"/>
          </p:cNvSpPr>
          <p:nvPr>
            <p:ph type="body" idx="1"/>
          </p:nvPr>
        </p:nvSpPr>
        <p:spPr>
          <a:xfrm>
            <a:off x="122125" y="411525"/>
            <a:ext cx="8520600" cy="40989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sz="2820">
                <a:solidFill>
                  <a:srgbClr val="A338EB"/>
                </a:solidFill>
                <a:latin typeface="Maven Pro SemiBold"/>
                <a:ea typeface="Maven Pro SemiBold"/>
                <a:cs typeface="Maven Pro SemiBold"/>
                <a:sym typeface="Maven Pro SemiBold"/>
              </a:rPr>
              <a:t>Lease Commence Date &amp; Remaining Lease</a:t>
            </a:r>
            <a:endParaRPr sz="2820">
              <a:solidFill>
                <a:srgbClr val="A338EB"/>
              </a:solidFill>
              <a:latin typeface="Maven Pro SemiBold"/>
              <a:ea typeface="Maven Pro SemiBold"/>
              <a:cs typeface="Maven Pro SemiBold"/>
              <a:sym typeface="Maven Pro SemiBold"/>
            </a:endParaRPr>
          </a:p>
          <a:p>
            <a:pPr marL="0" lvl="0" indent="0" algn="ctr" rtl="0">
              <a:lnSpc>
                <a:spcPct val="100000"/>
              </a:lnSpc>
              <a:spcBef>
                <a:spcPts val="0"/>
              </a:spcBef>
              <a:spcAft>
                <a:spcPts val="0"/>
              </a:spcAft>
              <a:buClr>
                <a:schemeClr val="dk1"/>
              </a:buClr>
              <a:buSzPts val="990"/>
              <a:buFont typeface="Arial"/>
              <a:buNone/>
            </a:pPr>
            <a:endParaRPr sz="2820">
              <a:solidFill>
                <a:srgbClr val="A338EB"/>
              </a:solidFill>
              <a:latin typeface="Maven Pro SemiBold"/>
              <a:ea typeface="Maven Pro SemiBold"/>
              <a:cs typeface="Maven Pro SemiBold"/>
              <a:sym typeface="Maven Pro SemiBold"/>
            </a:endParaRPr>
          </a:p>
        </p:txBody>
      </p:sp>
      <p:sp>
        <p:nvSpPr>
          <p:cNvPr id="393" name="Google Shape;393;p39"/>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
        <p:nvSpPr>
          <p:cNvPr id="394" name="Google Shape;394;p39"/>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pic>
        <p:nvPicPr>
          <p:cNvPr id="395" name="Google Shape;395;p39"/>
          <p:cNvPicPr preferRelativeResize="0"/>
          <p:nvPr/>
        </p:nvPicPr>
        <p:blipFill>
          <a:blip r:embed="rId3">
            <a:alphaModFix/>
          </a:blip>
          <a:stretch>
            <a:fillRect/>
          </a:stretch>
        </p:blipFill>
        <p:spPr>
          <a:xfrm>
            <a:off x="776738" y="990837"/>
            <a:ext cx="5447425" cy="3161824"/>
          </a:xfrm>
          <a:prstGeom prst="rect">
            <a:avLst/>
          </a:prstGeom>
          <a:noFill/>
          <a:ln>
            <a:noFill/>
          </a:ln>
        </p:spPr>
      </p:pic>
      <p:sp>
        <p:nvSpPr>
          <p:cNvPr id="396" name="Google Shape;396;p39"/>
          <p:cNvSpPr txBox="1"/>
          <p:nvPr/>
        </p:nvSpPr>
        <p:spPr>
          <a:xfrm>
            <a:off x="6313975" y="2156088"/>
            <a:ext cx="2398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Seiring dengan ‘muda’ nya flat, nilai jual akan  cenderung lebih mahal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0"/>
          <p:cNvSpPr txBox="1">
            <a:spLocks noGrp="1"/>
          </p:cNvSpPr>
          <p:nvPr>
            <p:ph type="body" idx="1"/>
          </p:nvPr>
        </p:nvSpPr>
        <p:spPr>
          <a:xfrm>
            <a:off x="122125" y="411525"/>
            <a:ext cx="8520600" cy="40989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sz="2820">
                <a:solidFill>
                  <a:srgbClr val="A338EB"/>
                </a:solidFill>
                <a:latin typeface="Maven Pro SemiBold"/>
                <a:ea typeface="Maven Pro SemiBold"/>
                <a:cs typeface="Maven Pro SemiBold"/>
                <a:sym typeface="Maven Pro SemiBold"/>
              </a:rPr>
              <a:t>Block</a:t>
            </a:r>
            <a:endParaRPr sz="2820">
              <a:solidFill>
                <a:srgbClr val="A338EB"/>
              </a:solidFill>
              <a:latin typeface="Maven Pro SemiBold"/>
              <a:ea typeface="Maven Pro SemiBold"/>
              <a:cs typeface="Maven Pro SemiBold"/>
              <a:sym typeface="Maven Pro SemiBold"/>
            </a:endParaRPr>
          </a:p>
          <a:p>
            <a:pPr marL="0" lvl="0" indent="0" algn="ctr" rtl="0">
              <a:lnSpc>
                <a:spcPct val="100000"/>
              </a:lnSpc>
              <a:spcBef>
                <a:spcPts val="0"/>
              </a:spcBef>
              <a:spcAft>
                <a:spcPts val="0"/>
              </a:spcAft>
              <a:buNone/>
            </a:pPr>
            <a:endParaRPr sz="2820">
              <a:solidFill>
                <a:srgbClr val="A338EB"/>
              </a:solidFill>
              <a:latin typeface="Maven Pro SemiBold"/>
              <a:ea typeface="Maven Pro SemiBold"/>
              <a:cs typeface="Maven Pro SemiBold"/>
              <a:sym typeface="Maven Pro SemiBold"/>
            </a:endParaRPr>
          </a:p>
        </p:txBody>
      </p:sp>
      <p:sp>
        <p:nvSpPr>
          <p:cNvPr id="402" name="Google Shape;402;p40"/>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
        <p:nvSpPr>
          <p:cNvPr id="403" name="Google Shape;403;p40"/>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sp>
        <p:nvSpPr>
          <p:cNvPr id="404" name="Google Shape;404;p40"/>
          <p:cNvSpPr txBox="1"/>
          <p:nvPr/>
        </p:nvSpPr>
        <p:spPr>
          <a:xfrm>
            <a:off x="1079800" y="4261500"/>
            <a:ext cx="575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Block tidak memiliki pola tertentu untuk bagi resale price</a:t>
            </a:r>
            <a:endParaRPr/>
          </a:p>
        </p:txBody>
      </p:sp>
      <p:pic>
        <p:nvPicPr>
          <p:cNvPr id="405" name="Google Shape;405;p40"/>
          <p:cNvPicPr preferRelativeResize="0"/>
          <p:nvPr/>
        </p:nvPicPr>
        <p:blipFill>
          <a:blip r:embed="rId3">
            <a:alphaModFix/>
          </a:blip>
          <a:stretch>
            <a:fillRect/>
          </a:stretch>
        </p:blipFill>
        <p:spPr>
          <a:xfrm>
            <a:off x="1883049" y="1030350"/>
            <a:ext cx="4643451" cy="3016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1"/>
          <p:cNvSpPr txBox="1">
            <a:spLocks noGrp="1"/>
          </p:cNvSpPr>
          <p:nvPr>
            <p:ph type="body" idx="1"/>
          </p:nvPr>
        </p:nvSpPr>
        <p:spPr>
          <a:xfrm>
            <a:off x="122125" y="411525"/>
            <a:ext cx="8520600" cy="40989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sz="2820">
                <a:solidFill>
                  <a:srgbClr val="A338EB"/>
                </a:solidFill>
                <a:latin typeface="Maven Pro SemiBold"/>
                <a:ea typeface="Maven Pro SemiBold"/>
                <a:cs typeface="Maven Pro SemiBold"/>
                <a:sym typeface="Maven Pro SemiBold"/>
              </a:rPr>
              <a:t>Analisis Korelasi</a:t>
            </a:r>
            <a:endParaRPr sz="2820">
              <a:solidFill>
                <a:srgbClr val="A338EB"/>
              </a:solidFill>
              <a:latin typeface="Maven Pro SemiBold"/>
              <a:ea typeface="Maven Pro SemiBold"/>
              <a:cs typeface="Maven Pro SemiBold"/>
              <a:sym typeface="Maven Pro SemiBold"/>
            </a:endParaRPr>
          </a:p>
          <a:p>
            <a:pPr marL="457200" lvl="0" indent="-311150" algn="l" rtl="0">
              <a:lnSpc>
                <a:spcPct val="100000"/>
              </a:lnSpc>
              <a:spcBef>
                <a:spcPts val="0"/>
              </a:spcBef>
              <a:spcAft>
                <a:spcPts val="0"/>
              </a:spcAft>
              <a:buClr>
                <a:schemeClr val="dk1"/>
              </a:buClr>
              <a:buSzPts val="1300"/>
              <a:buFont typeface="Inter SemiBold"/>
              <a:buChar char="●"/>
            </a:pPr>
            <a:r>
              <a:rPr lang="en" sz="1300">
                <a:solidFill>
                  <a:schemeClr val="dk1"/>
                </a:solidFill>
                <a:latin typeface="Inter SemiBold"/>
                <a:ea typeface="Inter SemiBold"/>
                <a:cs typeface="Inter SemiBold"/>
                <a:sym typeface="Inter SemiBold"/>
              </a:rPr>
              <a:t>Dilakukan dengan metode spearman </a:t>
            </a:r>
            <a:endParaRPr sz="1300">
              <a:solidFill>
                <a:schemeClr val="dk1"/>
              </a:solidFill>
              <a:latin typeface="Inter SemiBold"/>
              <a:ea typeface="Inter SemiBold"/>
              <a:cs typeface="Inter SemiBold"/>
              <a:sym typeface="Inter SemiBold"/>
            </a:endParaRPr>
          </a:p>
          <a:p>
            <a:pPr marL="457200" lvl="0" indent="0" algn="l" rtl="0">
              <a:lnSpc>
                <a:spcPct val="100000"/>
              </a:lnSpc>
              <a:spcBef>
                <a:spcPts val="0"/>
              </a:spcBef>
              <a:spcAft>
                <a:spcPts val="0"/>
              </a:spcAft>
              <a:buNone/>
            </a:pPr>
            <a:endParaRPr sz="1300">
              <a:solidFill>
                <a:schemeClr val="dk1"/>
              </a:solidFill>
              <a:latin typeface="Inter SemiBold"/>
              <a:ea typeface="Inter SemiBold"/>
              <a:cs typeface="Inter SemiBold"/>
              <a:sym typeface="Inter SemiBold"/>
            </a:endParaRPr>
          </a:p>
          <a:p>
            <a:pPr marL="0" lvl="0" indent="0" algn="ctr" rtl="0">
              <a:lnSpc>
                <a:spcPct val="100000"/>
              </a:lnSpc>
              <a:spcBef>
                <a:spcPts val="0"/>
              </a:spcBef>
              <a:spcAft>
                <a:spcPts val="0"/>
              </a:spcAft>
              <a:buNone/>
            </a:pPr>
            <a:endParaRPr sz="2820">
              <a:solidFill>
                <a:srgbClr val="A338EB"/>
              </a:solidFill>
              <a:latin typeface="Maven Pro SemiBold"/>
              <a:ea typeface="Maven Pro SemiBold"/>
              <a:cs typeface="Maven Pro SemiBold"/>
              <a:sym typeface="Maven Pro SemiBold"/>
            </a:endParaRPr>
          </a:p>
        </p:txBody>
      </p:sp>
      <p:sp>
        <p:nvSpPr>
          <p:cNvPr id="411" name="Google Shape;411;p41"/>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
        <p:nvSpPr>
          <p:cNvPr id="412" name="Google Shape;412;p41"/>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pic>
        <p:nvPicPr>
          <p:cNvPr id="413" name="Google Shape;413;p41"/>
          <p:cNvPicPr preferRelativeResize="0"/>
          <p:nvPr/>
        </p:nvPicPr>
        <p:blipFill>
          <a:blip r:embed="rId3">
            <a:alphaModFix/>
          </a:blip>
          <a:stretch>
            <a:fillRect/>
          </a:stretch>
        </p:blipFill>
        <p:spPr>
          <a:xfrm>
            <a:off x="1981001" y="1318850"/>
            <a:ext cx="5078250" cy="305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0FF"/>
        </a:solidFill>
        <a:effectLst/>
      </p:bgPr>
    </p:bg>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517750" y="1101600"/>
            <a:ext cx="6253800" cy="2940300"/>
          </a:xfrm>
          <a:prstGeom prst="rect">
            <a:avLst/>
          </a:prstGeom>
          <a:noFill/>
          <a:ln>
            <a:noFill/>
          </a:ln>
        </p:spPr>
        <p:txBody>
          <a:bodyPr spcFirstLastPara="1" wrap="square" lIns="91425" tIns="91425" rIns="91425" bIns="91425" anchor="ctr" anchorCtr="0">
            <a:normAutofit/>
          </a:bodyPr>
          <a:lstStyle/>
          <a:p>
            <a:pPr marL="457200" lvl="0" indent="-381000" algn="l" rtl="0">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marL="457200" lvl="0" indent="-381000" algn="l" rtl="0">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marL="457200" lvl="0" indent="-381000" algn="l" rtl="0">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marL="457200" lvl="0" indent="-381000" algn="l" rtl="0">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85" name="Google Shape;85;p15"/>
          <p:cNvPicPr preferRelativeResize="0"/>
          <p:nvPr/>
        </p:nvPicPr>
        <p:blipFill rotWithShape="1">
          <a:blip r:embed="rId3">
            <a:alphaModFix/>
          </a:blip>
          <a:srcRect r="43099" b="39246"/>
          <a:stretch/>
        </p:blipFill>
        <p:spPr>
          <a:xfrm>
            <a:off x="5082000" y="1401150"/>
            <a:ext cx="4061998" cy="3742351"/>
          </a:xfrm>
          <a:prstGeom prst="rect">
            <a:avLst/>
          </a:prstGeom>
          <a:noFill/>
          <a:ln>
            <a:noFill/>
          </a:ln>
        </p:spPr>
      </p:pic>
      <p:sp>
        <p:nvSpPr>
          <p:cNvPr id="86" name="Google Shape;86;p15"/>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sp>
        <p:nvSpPr>
          <p:cNvPr id="87" name="Google Shape;87;p15"/>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601F99"/>
                </a:solidFill>
                <a:latin typeface="Inter"/>
                <a:ea typeface="Inter"/>
                <a:cs typeface="Inter"/>
                <a:sym typeface="Inter"/>
              </a:rPr>
              <a:t>Daftar Isi</a:t>
            </a:r>
            <a:endParaRPr sz="1000" b="1" i="0" u="none" strike="noStrike" cap="none">
              <a:solidFill>
                <a:srgbClr val="601F99"/>
              </a:solidFill>
              <a:latin typeface="Inter"/>
              <a:ea typeface="Inter"/>
              <a:cs typeface="Inter"/>
              <a:sym typeface="Inter"/>
            </a:endParaRPr>
          </a:p>
        </p:txBody>
      </p:sp>
      <p:grpSp>
        <p:nvGrpSpPr>
          <p:cNvPr id="88" name="Google Shape;88;p15"/>
          <p:cNvGrpSpPr/>
          <p:nvPr/>
        </p:nvGrpSpPr>
        <p:grpSpPr>
          <a:xfrm>
            <a:off x="7503019" y="95797"/>
            <a:ext cx="1516771" cy="323122"/>
            <a:chOff x="400885" y="325214"/>
            <a:chExt cx="2298835" cy="489727"/>
          </a:xfrm>
        </p:grpSpPr>
        <p:pic>
          <p:nvPicPr>
            <p:cNvPr id="89" name="Google Shape;89;p15"/>
            <p:cNvPicPr preferRelativeResize="0"/>
            <p:nvPr/>
          </p:nvPicPr>
          <p:blipFill rotWithShape="1">
            <a:blip r:embed="rId4">
              <a:alphaModFix/>
            </a:blip>
            <a:srcRect/>
            <a:stretch/>
          </p:blipFill>
          <p:spPr>
            <a:xfrm>
              <a:off x="1906971" y="358726"/>
              <a:ext cx="792749" cy="422701"/>
            </a:xfrm>
            <a:prstGeom prst="rect">
              <a:avLst/>
            </a:prstGeom>
            <a:noFill/>
            <a:ln>
              <a:noFill/>
            </a:ln>
          </p:spPr>
        </p:pic>
        <p:cxnSp>
          <p:nvCxnSpPr>
            <p:cNvPr id="90" name="Google Shape;90;p15"/>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91" name="Google Shape;91;p15"/>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92" name="Google Shape;92;p15"/>
            <p:cNvPicPr preferRelativeResize="0"/>
            <p:nvPr/>
          </p:nvPicPr>
          <p:blipFill rotWithShape="1">
            <a:blip r:embed="rId5">
              <a:alphaModFix/>
            </a:blip>
            <a:srcRect l="9894" r="8731"/>
            <a:stretch/>
          </p:blipFill>
          <p:spPr>
            <a:xfrm>
              <a:off x="400885" y="325214"/>
              <a:ext cx="1033078" cy="489727"/>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2"/>
          <p:cNvSpPr txBox="1">
            <a:spLocks noGrp="1"/>
          </p:cNvSpPr>
          <p:nvPr>
            <p:ph type="body" idx="1"/>
          </p:nvPr>
        </p:nvSpPr>
        <p:spPr>
          <a:xfrm>
            <a:off x="122125" y="411525"/>
            <a:ext cx="8520600" cy="40989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sz="2820">
                <a:solidFill>
                  <a:srgbClr val="A338EB"/>
                </a:solidFill>
                <a:latin typeface="Maven Pro SemiBold"/>
                <a:ea typeface="Maven Pro SemiBold"/>
                <a:cs typeface="Maven Pro SemiBold"/>
                <a:sym typeface="Maven Pro SemiBold"/>
              </a:rPr>
              <a:t>Analisis Korelasi</a:t>
            </a:r>
            <a:endParaRPr sz="2820">
              <a:solidFill>
                <a:srgbClr val="A338EB"/>
              </a:solidFill>
              <a:latin typeface="Maven Pro SemiBold"/>
              <a:ea typeface="Maven Pro SemiBold"/>
              <a:cs typeface="Maven Pro SemiBold"/>
              <a:sym typeface="Maven Pro SemiBold"/>
            </a:endParaRPr>
          </a:p>
          <a:p>
            <a:pPr marL="457200" lvl="0" indent="-311150" algn="l" rtl="0">
              <a:lnSpc>
                <a:spcPct val="100000"/>
              </a:lnSpc>
              <a:spcBef>
                <a:spcPts val="0"/>
              </a:spcBef>
              <a:spcAft>
                <a:spcPts val="0"/>
              </a:spcAft>
              <a:buClr>
                <a:schemeClr val="dk1"/>
              </a:buClr>
              <a:buSzPts val="1300"/>
              <a:buFont typeface="Inter SemiBold"/>
              <a:buChar char="●"/>
            </a:pPr>
            <a:r>
              <a:rPr lang="en" sz="1300">
                <a:solidFill>
                  <a:schemeClr val="dk1"/>
                </a:solidFill>
                <a:latin typeface="Inter SemiBold"/>
                <a:ea typeface="Inter SemiBold"/>
                <a:cs typeface="Inter SemiBold"/>
                <a:sym typeface="Inter SemiBold"/>
              </a:rPr>
              <a:t>Dilakukan dengan metode Pearson</a:t>
            </a:r>
            <a:endParaRPr sz="1300">
              <a:solidFill>
                <a:schemeClr val="dk1"/>
              </a:solidFill>
              <a:latin typeface="Inter SemiBold"/>
              <a:ea typeface="Inter SemiBold"/>
              <a:cs typeface="Inter SemiBold"/>
              <a:sym typeface="Inter SemiBold"/>
            </a:endParaRPr>
          </a:p>
          <a:p>
            <a:pPr marL="457200" lvl="0" indent="0" algn="l" rtl="0">
              <a:lnSpc>
                <a:spcPct val="100000"/>
              </a:lnSpc>
              <a:spcBef>
                <a:spcPts val="0"/>
              </a:spcBef>
              <a:spcAft>
                <a:spcPts val="0"/>
              </a:spcAft>
              <a:buNone/>
            </a:pPr>
            <a:endParaRPr sz="1300">
              <a:solidFill>
                <a:schemeClr val="dk1"/>
              </a:solidFill>
              <a:latin typeface="Inter SemiBold"/>
              <a:ea typeface="Inter SemiBold"/>
              <a:cs typeface="Inter SemiBold"/>
              <a:sym typeface="Inter SemiBold"/>
            </a:endParaRPr>
          </a:p>
          <a:p>
            <a:pPr marL="0" lvl="0" indent="0" algn="ctr" rtl="0">
              <a:lnSpc>
                <a:spcPct val="100000"/>
              </a:lnSpc>
              <a:spcBef>
                <a:spcPts val="0"/>
              </a:spcBef>
              <a:spcAft>
                <a:spcPts val="0"/>
              </a:spcAft>
              <a:buNone/>
            </a:pPr>
            <a:endParaRPr sz="2820">
              <a:solidFill>
                <a:srgbClr val="A338EB"/>
              </a:solidFill>
              <a:latin typeface="Maven Pro SemiBold"/>
              <a:ea typeface="Maven Pro SemiBold"/>
              <a:cs typeface="Maven Pro SemiBold"/>
              <a:sym typeface="Maven Pro SemiBold"/>
            </a:endParaRPr>
          </a:p>
        </p:txBody>
      </p:sp>
      <p:sp>
        <p:nvSpPr>
          <p:cNvPr id="419" name="Google Shape;419;p42"/>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
        <p:nvSpPr>
          <p:cNvPr id="420" name="Google Shape;420;p42"/>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pic>
        <p:nvPicPr>
          <p:cNvPr id="421" name="Google Shape;421;p42"/>
          <p:cNvPicPr preferRelativeResize="0"/>
          <p:nvPr/>
        </p:nvPicPr>
        <p:blipFill>
          <a:blip r:embed="rId3">
            <a:alphaModFix/>
          </a:blip>
          <a:stretch>
            <a:fillRect/>
          </a:stretch>
        </p:blipFill>
        <p:spPr>
          <a:xfrm>
            <a:off x="1745852" y="1190675"/>
            <a:ext cx="5451874" cy="32785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425"/>
        <p:cNvGrpSpPr/>
        <p:nvPr/>
      </p:nvGrpSpPr>
      <p:grpSpPr>
        <a:xfrm>
          <a:off x="0" y="0"/>
          <a:ext cx="0" cy="0"/>
          <a:chOff x="0" y="0"/>
          <a:chExt cx="0" cy="0"/>
        </a:xfrm>
      </p:grpSpPr>
      <p:sp>
        <p:nvSpPr>
          <p:cNvPr id="426" name="Google Shape;426;p43"/>
          <p:cNvSpPr txBox="1">
            <a:spLocks noGrp="1"/>
          </p:cNvSpPr>
          <p:nvPr>
            <p:ph type="title"/>
          </p:nvPr>
        </p:nvSpPr>
        <p:spPr>
          <a:xfrm>
            <a:off x="537425" y="1457350"/>
            <a:ext cx="5455500" cy="178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427" name="Google Shape;427;p43"/>
          <p:cNvPicPr preferRelativeResize="0"/>
          <p:nvPr/>
        </p:nvPicPr>
        <p:blipFill rotWithShape="1">
          <a:blip r:embed="rId3">
            <a:alphaModFix amt="50000"/>
          </a:blip>
          <a:srcRect r="43099" b="39246"/>
          <a:stretch/>
        </p:blipFill>
        <p:spPr>
          <a:xfrm>
            <a:off x="5082000" y="1401150"/>
            <a:ext cx="4061998" cy="3742351"/>
          </a:xfrm>
          <a:prstGeom prst="rect">
            <a:avLst/>
          </a:prstGeom>
          <a:noFill/>
          <a:ln>
            <a:noFill/>
          </a:ln>
        </p:spPr>
      </p:pic>
      <p:sp>
        <p:nvSpPr>
          <p:cNvPr id="428" name="Google Shape;428;p43"/>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lt1"/>
                </a:solidFill>
                <a:latin typeface="Inter"/>
                <a:ea typeface="Inter"/>
                <a:cs typeface="Inter"/>
                <a:sym typeface="Inter"/>
              </a:rPr>
              <a:t>© 2022 Program Studi Independen Bersertifikat Zenius Bersama Kampus Merdeka</a:t>
            </a:r>
            <a:endParaRPr sz="900" b="0" i="0" u="none" strike="noStrike" cap="none">
              <a:solidFill>
                <a:schemeClr val="lt1"/>
              </a:solidFill>
              <a:latin typeface="Inter"/>
              <a:ea typeface="Inter"/>
              <a:cs typeface="Inter"/>
              <a:sym typeface="Inter"/>
            </a:endParaRPr>
          </a:p>
        </p:txBody>
      </p:sp>
      <p:sp>
        <p:nvSpPr>
          <p:cNvPr id="429" name="Google Shape;429;p43"/>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601F99"/>
                </a:solidFill>
                <a:latin typeface="Inter"/>
                <a:ea typeface="Inter"/>
                <a:cs typeface="Inter"/>
                <a:sym typeface="Inter"/>
              </a:rPr>
              <a:t>PUT THE TOPIC HERE AS OVERHEAD</a:t>
            </a:r>
            <a:endParaRPr sz="1000" b="1" i="0" u="none" strike="noStrike" cap="none">
              <a:solidFill>
                <a:srgbClr val="601F99"/>
              </a:solidFill>
              <a:latin typeface="Inter"/>
              <a:ea typeface="Inter"/>
              <a:cs typeface="Inter"/>
              <a:sym typeface="Inter"/>
            </a:endParaRPr>
          </a:p>
        </p:txBody>
      </p:sp>
      <p:cxnSp>
        <p:nvCxnSpPr>
          <p:cNvPr id="430" name="Google Shape;430;p43"/>
          <p:cNvCxnSpPr/>
          <p:nvPr/>
        </p:nvCxnSpPr>
        <p:spPr>
          <a:xfrm>
            <a:off x="8315586" y="184990"/>
            <a:ext cx="0" cy="144674"/>
          </a:xfrm>
          <a:prstGeom prst="straightConnector1">
            <a:avLst/>
          </a:prstGeom>
          <a:noFill/>
          <a:ln w="9525" cap="flat" cmpd="sng">
            <a:solidFill>
              <a:srgbClr val="CCCCCC"/>
            </a:solidFill>
            <a:prstDash val="solid"/>
            <a:round/>
            <a:headEnd type="none" w="sm" len="sm"/>
            <a:tailEnd type="none" w="sm" len="sm"/>
          </a:ln>
        </p:spPr>
      </p:cxnSp>
      <p:cxnSp>
        <p:nvCxnSpPr>
          <p:cNvPr id="431" name="Google Shape;431;p43"/>
          <p:cNvCxnSpPr/>
          <p:nvPr/>
        </p:nvCxnSpPr>
        <p:spPr>
          <a:xfrm>
            <a:off x="8315529" y="184990"/>
            <a:ext cx="0" cy="144674"/>
          </a:xfrm>
          <a:prstGeom prst="straightConnector1">
            <a:avLst/>
          </a:prstGeom>
          <a:noFill/>
          <a:ln w="9525" cap="flat" cmpd="sng">
            <a:solidFill>
              <a:srgbClr val="CCCCCC"/>
            </a:solidFill>
            <a:prstDash val="solid"/>
            <a:round/>
            <a:headEnd type="none" w="sm" len="sm"/>
            <a:tailEnd type="none" w="sm" len="sm"/>
          </a:ln>
        </p:spPr>
      </p:cxnSp>
      <p:pic>
        <p:nvPicPr>
          <p:cNvPr id="432" name="Google Shape;432;p43"/>
          <p:cNvPicPr preferRelativeResize="0"/>
          <p:nvPr/>
        </p:nvPicPr>
        <p:blipFill rotWithShape="1">
          <a:blip r:embed="rId4">
            <a:alphaModFix/>
          </a:blip>
          <a:srcRect l="9894" r="8731" b="31665"/>
          <a:stretch/>
        </p:blipFill>
        <p:spPr>
          <a:xfrm>
            <a:off x="7503025" y="95799"/>
            <a:ext cx="681626" cy="220799"/>
          </a:xfrm>
          <a:prstGeom prst="rect">
            <a:avLst/>
          </a:prstGeom>
          <a:noFill/>
          <a:ln>
            <a:noFill/>
          </a:ln>
        </p:spPr>
      </p:pic>
      <p:pic>
        <p:nvPicPr>
          <p:cNvPr id="433" name="Google Shape;433;p43"/>
          <p:cNvPicPr preferRelativeResize="0"/>
          <p:nvPr/>
        </p:nvPicPr>
        <p:blipFill rotWithShape="1">
          <a:blip r:embed="rId5">
            <a:alphaModFix/>
          </a:blip>
          <a:srcRect l="9894" t="68332" r="8731"/>
          <a:stretch/>
        </p:blipFill>
        <p:spPr>
          <a:xfrm>
            <a:off x="7503025" y="316596"/>
            <a:ext cx="681626" cy="102325"/>
          </a:xfrm>
          <a:prstGeom prst="rect">
            <a:avLst/>
          </a:prstGeom>
          <a:noFill/>
          <a:ln>
            <a:noFill/>
          </a:ln>
        </p:spPr>
      </p:pic>
      <p:pic>
        <p:nvPicPr>
          <p:cNvPr id="434" name="Google Shape;434;p43"/>
          <p:cNvPicPr preferRelativeResize="0"/>
          <p:nvPr/>
        </p:nvPicPr>
        <p:blipFill rotWithShape="1">
          <a:blip r:embed="rId6">
            <a:alphaModFix/>
          </a:blip>
          <a:srcRect/>
          <a:stretch/>
        </p:blipFill>
        <p:spPr>
          <a:xfrm>
            <a:off x="8496725" y="117900"/>
            <a:ext cx="523075" cy="278902"/>
          </a:xfrm>
          <a:prstGeom prst="rect">
            <a:avLst/>
          </a:prstGeom>
          <a:noFill/>
          <a:ln>
            <a:noFill/>
          </a:ln>
        </p:spPr>
      </p:pic>
      <p:sp>
        <p:nvSpPr>
          <p:cNvPr id="435" name="Google Shape;435;p43"/>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Inter"/>
                <a:ea typeface="Inter"/>
                <a:cs typeface="Inter"/>
                <a:sym typeface="Inter"/>
              </a:rPr>
              <a:t>Modelling</a:t>
            </a:r>
            <a:endParaRPr sz="1000" b="1" i="0" u="none" strike="noStrike" cap="none">
              <a:solidFill>
                <a:schemeClr val="lt1"/>
              </a:solidFill>
              <a:latin typeface="Inter"/>
              <a:ea typeface="Inter"/>
              <a:cs typeface="Inter"/>
              <a:sym typeface="Inter"/>
            </a:endParaRPr>
          </a:p>
        </p:txBody>
      </p:sp>
      <p:sp>
        <p:nvSpPr>
          <p:cNvPr id="436" name="Google Shape;436;p43"/>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chemeClr val="lt1"/>
              </a:solidFill>
              <a:latin typeface="Inter Medium"/>
              <a:ea typeface="Inter Medium"/>
              <a:cs typeface="Inter Medium"/>
              <a:sym typeface="Inter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4"/>
          <p:cNvSpPr txBox="1">
            <a:spLocks noGrp="1"/>
          </p:cNvSpPr>
          <p:nvPr>
            <p:ph type="body" idx="1"/>
          </p:nvPr>
        </p:nvSpPr>
        <p:spPr>
          <a:xfrm>
            <a:off x="311700" y="1492925"/>
            <a:ext cx="7934100" cy="29244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Training data = 80%, Test data = 20%</a:t>
            </a:r>
            <a:endParaRPr sz="1600">
              <a:solidFill>
                <a:srgbClr val="282828"/>
              </a:solidFill>
              <a:latin typeface="Inter"/>
              <a:ea typeface="Inter"/>
              <a:cs typeface="Inter"/>
              <a:sym typeface="Inter"/>
            </a:endParaRPr>
          </a:p>
          <a:p>
            <a:pPr marL="457200" lvl="0" indent="-330200" algn="l" rtl="0">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Metrik yang digunakan : Mean Absolute Error (MAE), Root Mean Square, R-Square</a:t>
            </a:r>
            <a:endParaRPr sz="1600">
              <a:solidFill>
                <a:srgbClr val="282828"/>
              </a:solidFill>
              <a:latin typeface="Inter"/>
              <a:ea typeface="Inter"/>
              <a:cs typeface="Inter"/>
              <a:sym typeface="Inter"/>
            </a:endParaRPr>
          </a:p>
          <a:p>
            <a:pPr marL="457200" lvl="0" indent="-330200" algn="l" rtl="0">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Model yang digunakan adalah Multivariate Linier Regression</a:t>
            </a:r>
            <a:endParaRPr sz="1600">
              <a:solidFill>
                <a:srgbClr val="282828"/>
              </a:solidFill>
              <a:latin typeface="Inter"/>
              <a:ea typeface="Inter"/>
              <a:cs typeface="Inter"/>
              <a:sym typeface="Inter"/>
            </a:endParaRPr>
          </a:p>
          <a:p>
            <a:pPr marL="457200" lvl="0" indent="-330200" algn="l" rtl="0">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Berdasarkan evaluasi metrik, didapatkan nilai</a:t>
            </a:r>
            <a:endParaRPr sz="1600">
              <a:solidFill>
                <a:srgbClr val="282828"/>
              </a:solidFill>
              <a:latin typeface="Inter"/>
              <a:ea typeface="Inter"/>
              <a:cs typeface="Inter"/>
              <a:sym typeface="Inter"/>
            </a:endParaRPr>
          </a:p>
          <a:p>
            <a:pPr marL="457200" lvl="0" indent="-323850" algn="l" rtl="0">
              <a:spcBef>
                <a:spcPts val="0"/>
              </a:spcBef>
              <a:spcAft>
                <a:spcPts val="0"/>
              </a:spcAft>
              <a:buClr>
                <a:srgbClr val="282828"/>
              </a:buClr>
              <a:buSzPts val="1500"/>
              <a:buFont typeface="Inter"/>
              <a:buChar char="➔"/>
            </a:pPr>
            <a:r>
              <a:rPr lang="en" sz="1600">
                <a:solidFill>
                  <a:srgbClr val="282828"/>
                </a:solidFill>
                <a:latin typeface="Inter"/>
                <a:ea typeface="Inter"/>
                <a:cs typeface="Inter"/>
                <a:sym typeface="Inter"/>
              </a:rPr>
              <a:t>MAE = </a:t>
            </a:r>
            <a:r>
              <a:rPr lang="en" sz="1150">
                <a:solidFill>
                  <a:schemeClr val="dk1"/>
                </a:solidFill>
                <a:highlight>
                  <a:srgbClr val="FFFFFF"/>
                </a:highlight>
                <a:latin typeface="Inter"/>
                <a:ea typeface="Inter"/>
                <a:cs typeface="Inter"/>
                <a:sym typeface="Inter"/>
              </a:rPr>
              <a:t>42584.26361757749</a:t>
            </a:r>
            <a:endParaRPr sz="1150">
              <a:solidFill>
                <a:schemeClr val="dk1"/>
              </a:solidFill>
              <a:highlight>
                <a:srgbClr val="FFFFFF"/>
              </a:highlight>
              <a:latin typeface="Inter"/>
              <a:ea typeface="Inter"/>
              <a:cs typeface="Inter"/>
              <a:sym typeface="Inter"/>
            </a:endParaRPr>
          </a:p>
          <a:p>
            <a:pPr marL="457200" lvl="0" indent="-323850" algn="l" rtl="0">
              <a:spcBef>
                <a:spcPts val="0"/>
              </a:spcBef>
              <a:spcAft>
                <a:spcPts val="0"/>
              </a:spcAft>
              <a:buClr>
                <a:srgbClr val="282828"/>
              </a:buClr>
              <a:buSzPts val="1500"/>
              <a:buFont typeface="Inter"/>
              <a:buChar char="➔"/>
            </a:pPr>
            <a:r>
              <a:rPr lang="en" sz="1600">
                <a:solidFill>
                  <a:srgbClr val="282828"/>
                </a:solidFill>
                <a:latin typeface="Inter"/>
                <a:ea typeface="Inter"/>
                <a:cs typeface="Inter"/>
                <a:sym typeface="Inter"/>
              </a:rPr>
              <a:t>MSE = </a:t>
            </a:r>
            <a:r>
              <a:rPr lang="en" sz="1150">
                <a:solidFill>
                  <a:schemeClr val="dk1"/>
                </a:solidFill>
                <a:highlight>
                  <a:srgbClr val="FFFFFF"/>
                </a:highlight>
                <a:latin typeface="Inter"/>
                <a:ea typeface="Inter"/>
                <a:cs typeface="Inter"/>
                <a:sym typeface="Inter"/>
              </a:rPr>
              <a:t>3071854627.2131996</a:t>
            </a:r>
            <a:endParaRPr sz="1600">
              <a:solidFill>
                <a:srgbClr val="282828"/>
              </a:solidFill>
              <a:latin typeface="Inter"/>
              <a:ea typeface="Inter"/>
              <a:cs typeface="Inter"/>
              <a:sym typeface="Inter"/>
            </a:endParaRPr>
          </a:p>
          <a:p>
            <a:pPr marL="457200" lvl="0" indent="-323850" algn="l" rtl="0">
              <a:spcBef>
                <a:spcPts val="0"/>
              </a:spcBef>
              <a:spcAft>
                <a:spcPts val="0"/>
              </a:spcAft>
              <a:buClr>
                <a:srgbClr val="282828"/>
              </a:buClr>
              <a:buSzPts val="1500"/>
              <a:buFont typeface="Inter"/>
              <a:buChar char="➔"/>
            </a:pPr>
            <a:r>
              <a:rPr lang="en" sz="1600">
                <a:solidFill>
                  <a:srgbClr val="282828"/>
                </a:solidFill>
                <a:latin typeface="Inter"/>
                <a:ea typeface="Inter"/>
                <a:cs typeface="Inter"/>
                <a:sym typeface="Inter"/>
              </a:rPr>
              <a:t>RMSE = </a:t>
            </a:r>
            <a:r>
              <a:rPr lang="en" sz="1150">
                <a:solidFill>
                  <a:schemeClr val="dk1"/>
                </a:solidFill>
                <a:highlight>
                  <a:srgbClr val="FFFFFF"/>
                </a:highlight>
                <a:latin typeface="Inter"/>
                <a:ea typeface="Inter"/>
                <a:cs typeface="Inter"/>
                <a:sym typeface="Inter"/>
              </a:rPr>
              <a:t>55424.314404539095</a:t>
            </a:r>
            <a:r>
              <a:rPr lang="en" sz="1600">
                <a:solidFill>
                  <a:srgbClr val="282828"/>
                </a:solidFill>
                <a:latin typeface="Inter"/>
                <a:ea typeface="Inter"/>
                <a:cs typeface="Inter"/>
                <a:sym typeface="Inter"/>
              </a:rPr>
              <a:t> </a:t>
            </a:r>
            <a:endParaRPr sz="1600">
              <a:solidFill>
                <a:srgbClr val="282828"/>
              </a:solidFill>
              <a:latin typeface="Inter"/>
              <a:ea typeface="Inter"/>
              <a:cs typeface="Inter"/>
              <a:sym typeface="Inter"/>
            </a:endParaRPr>
          </a:p>
          <a:p>
            <a:pPr marL="457200" lvl="0" indent="-323850" algn="l" rtl="0">
              <a:spcBef>
                <a:spcPts val="0"/>
              </a:spcBef>
              <a:spcAft>
                <a:spcPts val="0"/>
              </a:spcAft>
              <a:buClr>
                <a:srgbClr val="282828"/>
              </a:buClr>
              <a:buSzPts val="1500"/>
              <a:buFont typeface="Inter"/>
              <a:buChar char="➔"/>
            </a:pPr>
            <a:r>
              <a:rPr lang="en" sz="1600">
                <a:solidFill>
                  <a:srgbClr val="282828"/>
                </a:solidFill>
                <a:latin typeface="Inter"/>
                <a:ea typeface="Inter"/>
                <a:cs typeface="Inter"/>
                <a:sym typeface="Inter"/>
              </a:rPr>
              <a:t>R-Squared = </a:t>
            </a:r>
            <a:r>
              <a:rPr lang="en" sz="1150">
                <a:solidFill>
                  <a:schemeClr val="dk1"/>
                </a:solidFill>
                <a:highlight>
                  <a:srgbClr val="FFFFFF"/>
                </a:highlight>
                <a:latin typeface="Inter"/>
                <a:ea typeface="Inter"/>
                <a:cs typeface="Inter"/>
                <a:sym typeface="Inter"/>
              </a:rPr>
              <a:t>86,29978 %</a:t>
            </a:r>
            <a:endParaRPr sz="1150">
              <a:solidFill>
                <a:schemeClr val="dk1"/>
              </a:solidFill>
              <a:highlight>
                <a:srgbClr val="FFFFFF"/>
              </a:highlight>
              <a:latin typeface="Inter"/>
              <a:ea typeface="Inter"/>
              <a:cs typeface="Inter"/>
              <a:sym typeface="Inter"/>
            </a:endParaRPr>
          </a:p>
          <a:p>
            <a:pPr marL="914400" lvl="0" indent="0" algn="l" rtl="0">
              <a:spcBef>
                <a:spcPts val="0"/>
              </a:spcBef>
              <a:spcAft>
                <a:spcPts val="0"/>
              </a:spcAft>
              <a:buNone/>
            </a:pPr>
            <a:endParaRPr sz="1600">
              <a:solidFill>
                <a:srgbClr val="282828"/>
              </a:solidFill>
              <a:latin typeface="Inter"/>
              <a:ea typeface="Inter"/>
              <a:cs typeface="Inter"/>
              <a:sym typeface="Inter"/>
            </a:endParaRPr>
          </a:p>
          <a:p>
            <a:pPr marL="457200" lvl="0" indent="0" algn="l" rtl="0">
              <a:spcBef>
                <a:spcPts val="0"/>
              </a:spcBef>
              <a:spcAft>
                <a:spcPts val="0"/>
              </a:spcAft>
              <a:buNone/>
            </a:pPr>
            <a:endParaRPr sz="1600">
              <a:solidFill>
                <a:srgbClr val="282828"/>
              </a:solidFill>
              <a:latin typeface="Inter"/>
              <a:ea typeface="Inter"/>
              <a:cs typeface="Inter"/>
              <a:sym typeface="Inter"/>
            </a:endParaRPr>
          </a:p>
        </p:txBody>
      </p:sp>
      <p:sp>
        <p:nvSpPr>
          <p:cNvPr id="442" name="Google Shape;442;p44"/>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443" name="Google Shape;443;p44"/>
          <p:cNvGrpSpPr/>
          <p:nvPr/>
        </p:nvGrpSpPr>
        <p:grpSpPr>
          <a:xfrm>
            <a:off x="7503019" y="95797"/>
            <a:ext cx="1516771" cy="323122"/>
            <a:chOff x="400885" y="325214"/>
            <a:chExt cx="2298835" cy="489727"/>
          </a:xfrm>
        </p:grpSpPr>
        <p:pic>
          <p:nvPicPr>
            <p:cNvPr id="444" name="Google Shape;444;p44"/>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445" name="Google Shape;445;p44"/>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446" name="Google Shape;446;p44"/>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447" name="Google Shape;447;p44"/>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448" name="Google Shape;448;p44"/>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Multivariate Linier Regression</a:t>
            </a:r>
            <a:endParaRPr sz="2820">
              <a:solidFill>
                <a:srgbClr val="A338EB"/>
              </a:solidFill>
              <a:latin typeface="Maven Pro SemiBold"/>
              <a:ea typeface="Maven Pro SemiBold"/>
              <a:cs typeface="Maven Pro SemiBold"/>
              <a:sym typeface="Maven Pro SemiBold"/>
            </a:endParaRPr>
          </a:p>
        </p:txBody>
      </p:sp>
      <p:sp>
        <p:nvSpPr>
          <p:cNvPr id="449" name="Google Shape;449;p44"/>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Modelling</a:t>
            </a:r>
            <a:endParaRPr sz="1000" b="1" i="0" u="none" strike="noStrike" cap="none">
              <a:solidFill>
                <a:srgbClr val="601F99"/>
              </a:solidFill>
              <a:latin typeface="Inter"/>
              <a:ea typeface="Inter"/>
              <a:cs typeface="Inter"/>
              <a:sym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5"/>
          <p:cNvSpPr txBox="1">
            <a:spLocks noGrp="1"/>
          </p:cNvSpPr>
          <p:nvPr>
            <p:ph type="body" idx="1"/>
          </p:nvPr>
        </p:nvSpPr>
        <p:spPr>
          <a:xfrm>
            <a:off x="311700" y="1492925"/>
            <a:ext cx="7934100" cy="29244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Training data = 80%, Test data = 20%</a:t>
            </a:r>
            <a:endParaRPr sz="1600">
              <a:solidFill>
                <a:srgbClr val="282828"/>
              </a:solidFill>
              <a:latin typeface="Inter"/>
              <a:ea typeface="Inter"/>
              <a:cs typeface="Inter"/>
              <a:sym typeface="Inter"/>
            </a:endParaRPr>
          </a:p>
          <a:p>
            <a:pPr marL="457200" lvl="0" indent="-330200" algn="l" rtl="0">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Metrik yang digunakan : Mean Absolute Error (MAE), Root Mean Square, R-Square</a:t>
            </a:r>
            <a:endParaRPr sz="1600">
              <a:solidFill>
                <a:srgbClr val="282828"/>
              </a:solidFill>
              <a:latin typeface="Inter"/>
              <a:ea typeface="Inter"/>
              <a:cs typeface="Inter"/>
              <a:sym typeface="Inter"/>
            </a:endParaRPr>
          </a:p>
          <a:p>
            <a:pPr marL="457200" lvl="0" indent="-330200" algn="l" rtl="0">
              <a:spcBef>
                <a:spcPts val="0"/>
              </a:spcBef>
              <a:spcAft>
                <a:spcPts val="0"/>
              </a:spcAft>
              <a:buClr>
                <a:srgbClr val="282828"/>
              </a:buClr>
              <a:buSzPts val="1600"/>
              <a:buFont typeface="Inter"/>
              <a:buChar char="●"/>
            </a:pPr>
            <a:r>
              <a:rPr lang="en" sz="1600">
                <a:solidFill>
                  <a:srgbClr val="282828"/>
                </a:solidFill>
                <a:latin typeface="Inter"/>
                <a:ea typeface="Inter"/>
                <a:cs typeface="Inter"/>
                <a:sym typeface="Inter"/>
              </a:rPr>
              <a:t>Model yang digunakan adalah Ridge Regression, Lasso dan Elastic Net</a:t>
            </a:r>
            <a:endParaRPr sz="1600">
              <a:solidFill>
                <a:srgbClr val="282828"/>
              </a:solidFill>
              <a:latin typeface="Inter"/>
              <a:ea typeface="Inter"/>
              <a:cs typeface="Inter"/>
              <a:sym typeface="Inter"/>
            </a:endParaRPr>
          </a:p>
          <a:p>
            <a:pPr marL="457200" lvl="0" indent="0" algn="l" rtl="0">
              <a:spcBef>
                <a:spcPts val="0"/>
              </a:spcBef>
              <a:spcAft>
                <a:spcPts val="0"/>
              </a:spcAft>
              <a:buNone/>
            </a:pPr>
            <a:endParaRPr sz="1150">
              <a:solidFill>
                <a:schemeClr val="dk1"/>
              </a:solidFill>
              <a:highlight>
                <a:srgbClr val="FFFFFF"/>
              </a:highlight>
              <a:latin typeface="Inter"/>
              <a:ea typeface="Inter"/>
              <a:cs typeface="Inter"/>
              <a:sym typeface="Inter"/>
            </a:endParaRPr>
          </a:p>
          <a:p>
            <a:pPr marL="914400" lvl="0" indent="0" algn="l" rtl="0">
              <a:spcBef>
                <a:spcPts val="0"/>
              </a:spcBef>
              <a:spcAft>
                <a:spcPts val="0"/>
              </a:spcAft>
              <a:buNone/>
            </a:pPr>
            <a:endParaRPr sz="1600">
              <a:solidFill>
                <a:srgbClr val="282828"/>
              </a:solidFill>
              <a:latin typeface="Inter"/>
              <a:ea typeface="Inter"/>
              <a:cs typeface="Inter"/>
              <a:sym typeface="Inter"/>
            </a:endParaRPr>
          </a:p>
          <a:p>
            <a:pPr marL="457200" lvl="0" indent="0" algn="l" rtl="0">
              <a:spcBef>
                <a:spcPts val="0"/>
              </a:spcBef>
              <a:spcAft>
                <a:spcPts val="0"/>
              </a:spcAft>
              <a:buNone/>
            </a:pPr>
            <a:endParaRPr sz="1600">
              <a:solidFill>
                <a:srgbClr val="282828"/>
              </a:solidFill>
              <a:latin typeface="Inter"/>
              <a:ea typeface="Inter"/>
              <a:cs typeface="Inter"/>
              <a:sym typeface="Inter"/>
            </a:endParaRPr>
          </a:p>
        </p:txBody>
      </p:sp>
      <p:sp>
        <p:nvSpPr>
          <p:cNvPr id="455" name="Google Shape;455;p45"/>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456" name="Google Shape;456;p45"/>
          <p:cNvGrpSpPr/>
          <p:nvPr/>
        </p:nvGrpSpPr>
        <p:grpSpPr>
          <a:xfrm>
            <a:off x="7503019" y="95797"/>
            <a:ext cx="1516771" cy="323122"/>
            <a:chOff x="400885" y="325214"/>
            <a:chExt cx="2298835" cy="489727"/>
          </a:xfrm>
        </p:grpSpPr>
        <p:pic>
          <p:nvPicPr>
            <p:cNvPr id="457" name="Google Shape;457;p45"/>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458" name="Google Shape;458;p45"/>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459" name="Google Shape;459;p45"/>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460" name="Google Shape;460;p45"/>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461" name="Google Shape;461;p45"/>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Hyperparameter Tuning for Linear Regression</a:t>
            </a:r>
            <a:endParaRPr sz="2820">
              <a:solidFill>
                <a:srgbClr val="A338EB"/>
              </a:solidFill>
              <a:latin typeface="Maven Pro SemiBold"/>
              <a:ea typeface="Maven Pro SemiBold"/>
              <a:cs typeface="Maven Pro SemiBold"/>
              <a:sym typeface="Maven Pro SemiBold"/>
            </a:endParaRPr>
          </a:p>
        </p:txBody>
      </p:sp>
      <p:sp>
        <p:nvSpPr>
          <p:cNvPr id="462" name="Google Shape;462;p45"/>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Modelling</a:t>
            </a:r>
            <a:endParaRPr sz="1000" b="1" i="0" u="none" strike="noStrike" cap="none">
              <a:solidFill>
                <a:srgbClr val="601F99"/>
              </a:solidFill>
              <a:latin typeface="Inter"/>
              <a:ea typeface="Inter"/>
              <a:cs typeface="Inter"/>
              <a:sym typeface="Inte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6"/>
          <p:cNvSpPr txBox="1">
            <a:spLocks noGrp="1"/>
          </p:cNvSpPr>
          <p:nvPr>
            <p:ph type="body" idx="1"/>
          </p:nvPr>
        </p:nvSpPr>
        <p:spPr>
          <a:xfrm>
            <a:off x="311700" y="1492925"/>
            <a:ext cx="7934100" cy="29244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600">
              <a:solidFill>
                <a:srgbClr val="282828"/>
              </a:solidFill>
              <a:latin typeface="Inter"/>
              <a:ea typeface="Inter"/>
              <a:cs typeface="Inter"/>
              <a:sym typeface="Inter"/>
            </a:endParaRPr>
          </a:p>
          <a:p>
            <a:pPr marL="457200" lvl="0" indent="0" algn="l" rtl="0">
              <a:spcBef>
                <a:spcPts val="0"/>
              </a:spcBef>
              <a:spcAft>
                <a:spcPts val="0"/>
              </a:spcAft>
              <a:buNone/>
            </a:pPr>
            <a:endParaRPr sz="1150">
              <a:solidFill>
                <a:schemeClr val="dk1"/>
              </a:solidFill>
              <a:highlight>
                <a:srgbClr val="FFFFFF"/>
              </a:highlight>
              <a:latin typeface="Inter"/>
              <a:ea typeface="Inter"/>
              <a:cs typeface="Inter"/>
              <a:sym typeface="Inter"/>
            </a:endParaRPr>
          </a:p>
          <a:p>
            <a:pPr marL="914400" lvl="0" indent="0" algn="l" rtl="0">
              <a:spcBef>
                <a:spcPts val="0"/>
              </a:spcBef>
              <a:spcAft>
                <a:spcPts val="0"/>
              </a:spcAft>
              <a:buNone/>
            </a:pPr>
            <a:endParaRPr sz="1600">
              <a:solidFill>
                <a:srgbClr val="282828"/>
              </a:solidFill>
              <a:latin typeface="Inter"/>
              <a:ea typeface="Inter"/>
              <a:cs typeface="Inter"/>
              <a:sym typeface="Inter"/>
            </a:endParaRPr>
          </a:p>
          <a:p>
            <a:pPr marL="457200" lvl="0" indent="0" algn="l" rtl="0">
              <a:spcBef>
                <a:spcPts val="0"/>
              </a:spcBef>
              <a:spcAft>
                <a:spcPts val="0"/>
              </a:spcAft>
              <a:buNone/>
            </a:pPr>
            <a:endParaRPr sz="1600">
              <a:solidFill>
                <a:srgbClr val="282828"/>
              </a:solidFill>
              <a:latin typeface="Inter"/>
              <a:ea typeface="Inter"/>
              <a:cs typeface="Inter"/>
              <a:sym typeface="Inter"/>
            </a:endParaRPr>
          </a:p>
        </p:txBody>
      </p:sp>
      <p:sp>
        <p:nvSpPr>
          <p:cNvPr id="468" name="Google Shape;468;p4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469" name="Google Shape;469;p46"/>
          <p:cNvGrpSpPr/>
          <p:nvPr/>
        </p:nvGrpSpPr>
        <p:grpSpPr>
          <a:xfrm>
            <a:off x="7503019" y="95797"/>
            <a:ext cx="1516771" cy="323122"/>
            <a:chOff x="400885" y="325214"/>
            <a:chExt cx="2298835" cy="489727"/>
          </a:xfrm>
        </p:grpSpPr>
        <p:pic>
          <p:nvPicPr>
            <p:cNvPr id="470" name="Google Shape;470;p46"/>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471" name="Google Shape;471;p46"/>
            <p:cNvCxnSpPr/>
            <p:nvPr/>
          </p:nvCxnSpPr>
          <p:spPr>
            <a:xfrm>
              <a:off x="1632394" y="460384"/>
              <a:ext cx="0" cy="219300"/>
            </a:xfrm>
            <a:prstGeom prst="straightConnector1">
              <a:avLst/>
            </a:prstGeom>
            <a:noFill/>
            <a:ln w="9525" cap="flat" cmpd="sng">
              <a:solidFill>
                <a:schemeClr val="dk2"/>
              </a:solidFill>
              <a:prstDash val="solid"/>
              <a:round/>
              <a:headEnd type="none" w="sm" len="sm"/>
              <a:tailEnd type="none" w="sm" len="sm"/>
            </a:ln>
          </p:spPr>
        </p:cxnSp>
        <p:cxnSp>
          <p:nvCxnSpPr>
            <p:cNvPr id="472" name="Google Shape;472;p46"/>
            <p:cNvCxnSpPr/>
            <p:nvPr/>
          </p:nvCxnSpPr>
          <p:spPr>
            <a:xfrm>
              <a:off x="1632360" y="460384"/>
              <a:ext cx="0" cy="219300"/>
            </a:xfrm>
            <a:prstGeom prst="straightConnector1">
              <a:avLst/>
            </a:prstGeom>
            <a:noFill/>
            <a:ln w="9525" cap="flat" cmpd="sng">
              <a:solidFill>
                <a:schemeClr val="dk2"/>
              </a:solidFill>
              <a:prstDash val="solid"/>
              <a:round/>
              <a:headEnd type="none" w="sm" len="sm"/>
              <a:tailEnd type="none" w="sm" len="sm"/>
            </a:ln>
          </p:spPr>
        </p:cxnSp>
        <p:pic>
          <p:nvPicPr>
            <p:cNvPr id="473" name="Google Shape;473;p46"/>
            <p:cNvPicPr preferRelativeResize="0"/>
            <p:nvPr/>
          </p:nvPicPr>
          <p:blipFill rotWithShape="1">
            <a:blip r:embed="rId4">
              <a:alphaModFix/>
            </a:blip>
            <a:srcRect l="9895" r="8731"/>
            <a:stretch/>
          </p:blipFill>
          <p:spPr>
            <a:xfrm>
              <a:off x="400885" y="325214"/>
              <a:ext cx="1033078" cy="489727"/>
            </a:xfrm>
            <a:prstGeom prst="rect">
              <a:avLst/>
            </a:prstGeom>
            <a:noFill/>
            <a:ln>
              <a:noFill/>
            </a:ln>
          </p:spPr>
        </p:pic>
      </p:grpSp>
      <p:sp>
        <p:nvSpPr>
          <p:cNvPr id="474" name="Google Shape;474;p46"/>
          <p:cNvSpPr txBox="1">
            <a:spLocks noGrp="1"/>
          </p:cNvSpPr>
          <p:nvPr>
            <p:ph type="title"/>
          </p:nvPr>
        </p:nvSpPr>
        <p:spPr>
          <a:xfrm>
            <a:off x="160025" y="473050"/>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Hyperparameter Tuning for Linear Regression</a:t>
            </a:r>
            <a:endParaRPr sz="2820">
              <a:solidFill>
                <a:srgbClr val="A338EB"/>
              </a:solidFill>
              <a:latin typeface="Maven Pro SemiBold"/>
              <a:ea typeface="Maven Pro SemiBold"/>
              <a:cs typeface="Maven Pro SemiBold"/>
              <a:sym typeface="Maven Pro SemiBold"/>
            </a:endParaRPr>
          </a:p>
        </p:txBody>
      </p:sp>
      <p:sp>
        <p:nvSpPr>
          <p:cNvPr id="475" name="Google Shape;475;p4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Modelling</a:t>
            </a:r>
            <a:endParaRPr sz="1000" b="1" i="0" u="none" strike="noStrike" cap="none">
              <a:solidFill>
                <a:srgbClr val="601F99"/>
              </a:solidFill>
              <a:latin typeface="Inter"/>
              <a:ea typeface="Inter"/>
              <a:cs typeface="Inter"/>
              <a:sym typeface="Inter"/>
            </a:endParaRPr>
          </a:p>
        </p:txBody>
      </p:sp>
      <p:graphicFrame>
        <p:nvGraphicFramePr>
          <p:cNvPr id="476" name="Google Shape;476;p46"/>
          <p:cNvGraphicFramePr/>
          <p:nvPr/>
        </p:nvGraphicFramePr>
        <p:xfrm>
          <a:off x="780725" y="1346475"/>
          <a:ext cx="7239000" cy="3217307"/>
        </p:xfrm>
        <a:graphic>
          <a:graphicData uri="http://schemas.openxmlformats.org/drawingml/2006/table">
            <a:tbl>
              <a:tblPr>
                <a:noFill/>
                <a:tableStyleId>{FBECAAAB-BB84-4F43-9D59-4ABA14C084E6}</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rowSpan="2">
                  <a:txBody>
                    <a:bodyPr/>
                    <a:lstStyle/>
                    <a:p>
                      <a:pPr marL="0" lvl="0" indent="0" algn="l" rtl="0">
                        <a:spcBef>
                          <a:spcPts val="0"/>
                        </a:spcBef>
                        <a:spcAft>
                          <a:spcPts val="0"/>
                        </a:spcAft>
                        <a:buNone/>
                      </a:pPr>
                      <a:r>
                        <a:rPr lang="en"/>
                        <a:t>Model</a:t>
                      </a:r>
                      <a:endParaRPr/>
                    </a:p>
                  </a:txBody>
                  <a:tcPr marL="91425" marR="91425" marT="91425" marB="91425"/>
                </a:tc>
                <a:tc gridSpan="4">
                  <a:txBody>
                    <a:bodyPr/>
                    <a:lstStyle/>
                    <a:p>
                      <a:pPr marL="0" lvl="0" indent="0" algn="ctr" rtl="0">
                        <a:spcBef>
                          <a:spcPts val="0"/>
                        </a:spcBef>
                        <a:spcAft>
                          <a:spcPts val="0"/>
                        </a:spcAft>
                        <a:buNone/>
                      </a:pPr>
                      <a:r>
                        <a:rPr lang="en"/>
                        <a:t>Metric</a:t>
                      </a:r>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vMerge="1">
                  <a:txBody>
                    <a:bodyPr/>
                    <a:lstStyle/>
                    <a:p>
                      <a:endParaRPr lang="en-US"/>
                    </a:p>
                  </a:txBody>
                  <a:tcPr/>
                </a:tc>
                <a:tc>
                  <a:txBody>
                    <a:bodyPr/>
                    <a:lstStyle/>
                    <a:p>
                      <a:pPr marL="0" lvl="0" indent="0" algn="l" rtl="0">
                        <a:spcBef>
                          <a:spcPts val="0"/>
                        </a:spcBef>
                        <a:spcAft>
                          <a:spcPts val="0"/>
                        </a:spcAft>
                        <a:buNone/>
                      </a:pPr>
                      <a:r>
                        <a:rPr lang="en"/>
                        <a:t>MAE</a:t>
                      </a:r>
                      <a:endParaRPr/>
                    </a:p>
                  </a:txBody>
                  <a:tcPr marL="91425" marR="91425" marT="91425" marB="91425"/>
                </a:tc>
                <a:tc>
                  <a:txBody>
                    <a:bodyPr/>
                    <a:lstStyle/>
                    <a:p>
                      <a:pPr marL="0" lvl="0" indent="0" algn="l" rtl="0">
                        <a:spcBef>
                          <a:spcPts val="0"/>
                        </a:spcBef>
                        <a:spcAft>
                          <a:spcPts val="0"/>
                        </a:spcAft>
                        <a:buNone/>
                      </a:pPr>
                      <a:r>
                        <a:rPr lang="en"/>
                        <a:t>MSE</a:t>
                      </a:r>
                      <a:endParaRPr/>
                    </a:p>
                  </a:txBody>
                  <a:tcPr marL="91425" marR="91425" marT="91425" marB="91425"/>
                </a:tc>
                <a:tc>
                  <a:txBody>
                    <a:bodyPr/>
                    <a:lstStyle/>
                    <a:p>
                      <a:pPr marL="0" lvl="0" indent="0" algn="l" rtl="0">
                        <a:spcBef>
                          <a:spcPts val="0"/>
                        </a:spcBef>
                        <a:spcAft>
                          <a:spcPts val="0"/>
                        </a:spcAft>
                        <a:buNone/>
                      </a:pPr>
                      <a:r>
                        <a:rPr lang="en"/>
                        <a:t>RMSE</a:t>
                      </a:r>
                      <a:endParaRPr/>
                    </a:p>
                  </a:txBody>
                  <a:tcPr marL="91425" marR="91425" marT="91425" marB="91425"/>
                </a:tc>
                <a:tc>
                  <a:txBody>
                    <a:bodyPr/>
                    <a:lstStyle/>
                    <a:p>
                      <a:pPr marL="0" lvl="0" indent="0" algn="l" rtl="0">
                        <a:spcBef>
                          <a:spcPts val="0"/>
                        </a:spcBef>
                        <a:spcAft>
                          <a:spcPts val="0"/>
                        </a:spcAft>
                        <a:buNone/>
                      </a:pPr>
                      <a:r>
                        <a:rPr lang="en"/>
                        <a:t>R-Squared</a:t>
                      </a:r>
                      <a:endParaRPr/>
                    </a:p>
                  </a:txBody>
                  <a:tcPr marL="91425" marR="91425" marT="91425" marB="91425"/>
                </a:tc>
                <a:extLst>
                  <a:ext uri="{0D108BD9-81ED-4DB2-BD59-A6C34878D82A}">
                    <a16:rowId xmlns:a16="http://schemas.microsoft.com/office/drawing/2014/main" val="10001"/>
                  </a:ext>
                </a:extLst>
              </a:tr>
              <a:tr h="896375">
                <a:tc>
                  <a:txBody>
                    <a:bodyPr/>
                    <a:lstStyle/>
                    <a:p>
                      <a:pPr marL="0" lvl="0" indent="0" algn="l" rtl="0">
                        <a:spcBef>
                          <a:spcPts val="0"/>
                        </a:spcBef>
                        <a:spcAft>
                          <a:spcPts val="0"/>
                        </a:spcAft>
                        <a:buNone/>
                      </a:pPr>
                      <a:r>
                        <a:rPr lang="en"/>
                        <a:t>Ridge</a:t>
                      </a:r>
                      <a:endParaRPr/>
                    </a:p>
                  </a:txBody>
                  <a:tcPr marL="91425" marR="91425" marT="91425" marB="91425"/>
                </a:tc>
                <a:tc>
                  <a:txBody>
                    <a:bodyPr/>
                    <a:lstStyle/>
                    <a:p>
                      <a:pPr marL="0" lvl="0" indent="0" algn="l" rtl="0">
                        <a:lnSpc>
                          <a:spcPct val="115000"/>
                        </a:lnSpc>
                        <a:spcBef>
                          <a:spcPts val="0"/>
                        </a:spcBef>
                        <a:spcAft>
                          <a:spcPts val="0"/>
                        </a:spcAft>
                        <a:buNone/>
                      </a:pPr>
                      <a:r>
                        <a:rPr lang="en" sz="1050">
                          <a:solidFill>
                            <a:schemeClr val="dk1"/>
                          </a:solidFill>
                          <a:highlight>
                            <a:srgbClr val="FFFFFF"/>
                          </a:highlight>
                        </a:rPr>
                        <a:t>42584.72078637992</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3071879015.601394</a:t>
                      </a:r>
                      <a:endParaRPr sz="1050">
                        <a:solidFill>
                          <a:schemeClr val="dk1"/>
                        </a:solidFill>
                        <a:highlight>
                          <a:srgbClr val="FFFFFF"/>
                        </a:highlight>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50" b="1">
                          <a:solidFill>
                            <a:schemeClr val="dk1"/>
                          </a:solidFill>
                          <a:highlight>
                            <a:srgbClr val="FFFFFF"/>
                          </a:highlight>
                        </a:rPr>
                        <a:t>55424.534419347125</a:t>
                      </a:r>
                      <a:endParaRPr sz="1050" b="1">
                        <a:solidFill>
                          <a:schemeClr val="dk1"/>
                        </a:solidFill>
                        <a:highlight>
                          <a:srgbClr val="FFFFFF"/>
                        </a:highlight>
                      </a:endParaRPr>
                    </a:p>
                    <a:p>
                      <a:pPr marL="0" lvl="0" indent="0" algn="l" rtl="0">
                        <a:spcBef>
                          <a:spcPts val="0"/>
                        </a:spcBef>
                        <a:spcAft>
                          <a:spcPts val="0"/>
                        </a:spcAft>
                        <a:buNone/>
                      </a:pPr>
                      <a:endParaRPr b="1"/>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50" b="1">
                          <a:solidFill>
                            <a:schemeClr val="dk1"/>
                          </a:solidFill>
                          <a:highlight>
                            <a:srgbClr val="FFFFFF"/>
                          </a:highlight>
                        </a:rPr>
                        <a:t>0.8629968118750111</a:t>
                      </a:r>
                      <a:endParaRPr sz="1050" b="1">
                        <a:solidFill>
                          <a:schemeClr val="dk1"/>
                        </a:solidFill>
                        <a:highlight>
                          <a:srgbClr val="FFFFFF"/>
                        </a:highlight>
                      </a:endParaRPr>
                    </a:p>
                    <a:p>
                      <a:pPr marL="0" lvl="0" indent="0" algn="l" rtl="0">
                        <a:spcBef>
                          <a:spcPts val="0"/>
                        </a:spcBef>
                        <a:spcAft>
                          <a:spcPts val="0"/>
                        </a:spcAft>
                        <a:buNone/>
                      </a:pPr>
                      <a:endParaRPr b="1"/>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Lasso </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42584.46705067491</a:t>
                      </a:r>
                      <a:endParaRPr sz="1050">
                        <a:solidFill>
                          <a:schemeClr val="dk1"/>
                        </a:solidFill>
                        <a:highlight>
                          <a:srgbClr val="FFFFFF"/>
                        </a:highlight>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3071701602.2396073</a:t>
                      </a:r>
                      <a:endParaRPr sz="1050">
                        <a:solidFill>
                          <a:schemeClr val="dk1"/>
                        </a:solidFill>
                        <a:highlight>
                          <a:srgbClr val="FFFFFF"/>
                        </a:highlight>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50" b="1">
                          <a:solidFill>
                            <a:schemeClr val="dk1"/>
                          </a:solidFill>
                          <a:highlight>
                            <a:srgbClr val="FFFFFF"/>
                          </a:highlight>
                        </a:rPr>
                        <a:t>55422.9339014059</a:t>
                      </a:r>
                      <a:endParaRPr sz="1050" b="1">
                        <a:solidFill>
                          <a:schemeClr val="dk1"/>
                        </a:solidFill>
                        <a:highlight>
                          <a:srgbClr val="FFFFFF"/>
                        </a:highlight>
                      </a:endParaRPr>
                    </a:p>
                    <a:p>
                      <a:pPr marL="0" lvl="0" indent="0" algn="l" rtl="0">
                        <a:spcBef>
                          <a:spcPts val="0"/>
                        </a:spcBef>
                        <a:spcAft>
                          <a:spcPts val="0"/>
                        </a:spcAft>
                        <a:buNone/>
                      </a:pPr>
                      <a:endParaRPr b="1"/>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50" b="1">
                          <a:solidFill>
                            <a:schemeClr val="dk1"/>
                          </a:solidFill>
                          <a:highlight>
                            <a:srgbClr val="FFFFFF"/>
                          </a:highlight>
                        </a:rPr>
                        <a:t>0.863004724359864</a:t>
                      </a:r>
                      <a:endParaRPr sz="1050" b="1">
                        <a:solidFill>
                          <a:schemeClr val="dk1"/>
                        </a:solidFill>
                        <a:highlight>
                          <a:srgbClr val="FFFFFF"/>
                        </a:highlight>
                      </a:endParaRPr>
                    </a:p>
                    <a:p>
                      <a:pPr marL="0" lvl="0" indent="0" algn="l" rtl="0">
                        <a:spcBef>
                          <a:spcPts val="0"/>
                        </a:spcBef>
                        <a:spcAft>
                          <a:spcPts val="0"/>
                        </a:spcAft>
                        <a:buNone/>
                      </a:pPr>
                      <a:endParaRPr b="1"/>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Elastic Net</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76274.3800453787</a:t>
                      </a:r>
                      <a:endParaRPr sz="1050">
                        <a:solidFill>
                          <a:schemeClr val="dk1"/>
                        </a:solidFill>
                        <a:highlight>
                          <a:srgbClr val="FFFFFF"/>
                        </a:highlight>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11072874480.929977</a:t>
                      </a:r>
                      <a:endParaRPr sz="1050">
                        <a:solidFill>
                          <a:schemeClr val="dk1"/>
                        </a:solidFill>
                        <a:highlight>
                          <a:srgbClr val="FFFFFF"/>
                        </a:highlight>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50" b="1">
                          <a:solidFill>
                            <a:schemeClr val="dk1"/>
                          </a:solidFill>
                          <a:highlight>
                            <a:srgbClr val="FFFFFF"/>
                          </a:highlight>
                        </a:rPr>
                        <a:t>105227.72676880356</a:t>
                      </a:r>
                      <a:endParaRPr sz="1050" b="1">
                        <a:solidFill>
                          <a:schemeClr val="dk1"/>
                        </a:solidFill>
                        <a:highlight>
                          <a:srgbClr val="FFFFFF"/>
                        </a:highlight>
                      </a:endParaRPr>
                    </a:p>
                    <a:p>
                      <a:pPr marL="0" lvl="0" indent="0" algn="l" rtl="0">
                        <a:spcBef>
                          <a:spcPts val="0"/>
                        </a:spcBef>
                        <a:spcAft>
                          <a:spcPts val="0"/>
                        </a:spcAft>
                        <a:buNone/>
                      </a:pPr>
                      <a:endParaRPr b="1"/>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50" b="1">
                          <a:solidFill>
                            <a:schemeClr val="dk1"/>
                          </a:solidFill>
                          <a:highlight>
                            <a:srgbClr val="FFFFFF"/>
                          </a:highlight>
                        </a:rPr>
                        <a:t>0.50615922766143</a:t>
                      </a:r>
                      <a:endParaRPr sz="1050" b="1">
                        <a:solidFill>
                          <a:schemeClr val="dk1"/>
                        </a:solidFill>
                        <a:highlight>
                          <a:srgbClr val="FFFFFF"/>
                        </a:highlight>
                      </a:endParaRPr>
                    </a:p>
                    <a:p>
                      <a:pPr marL="0" lvl="0" indent="0" algn="l" rtl="0">
                        <a:spcBef>
                          <a:spcPts val="0"/>
                        </a:spcBef>
                        <a:spcAft>
                          <a:spcPts val="0"/>
                        </a:spcAft>
                        <a:buNone/>
                      </a:pPr>
                      <a:endParaRPr b="1"/>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506"/>
        <p:cNvGrpSpPr/>
        <p:nvPr/>
      </p:nvGrpSpPr>
      <p:grpSpPr>
        <a:xfrm>
          <a:off x="0" y="0"/>
          <a:ext cx="0" cy="0"/>
          <a:chOff x="0" y="0"/>
          <a:chExt cx="0" cy="0"/>
        </a:xfrm>
      </p:grpSpPr>
      <p:sp>
        <p:nvSpPr>
          <p:cNvPr id="507" name="Google Shape;507;p49"/>
          <p:cNvSpPr txBox="1">
            <a:spLocks noGrp="1"/>
          </p:cNvSpPr>
          <p:nvPr>
            <p:ph type="title"/>
          </p:nvPr>
        </p:nvSpPr>
        <p:spPr>
          <a:xfrm>
            <a:off x="537425" y="1457350"/>
            <a:ext cx="5455500" cy="178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508" name="Google Shape;508;p49"/>
          <p:cNvPicPr preferRelativeResize="0"/>
          <p:nvPr/>
        </p:nvPicPr>
        <p:blipFill rotWithShape="1">
          <a:blip r:embed="rId3">
            <a:alphaModFix amt="50000"/>
          </a:blip>
          <a:srcRect r="43099" b="39246"/>
          <a:stretch/>
        </p:blipFill>
        <p:spPr>
          <a:xfrm>
            <a:off x="5082000" y="1401150"/>
            <a:ext cx="4061998" cy="3742351"/>
          </a:xfrm>
          <a:prstGeom prst="rect">
            <a:avLst/>
          </a:prstGeom>
          <a:noFill/>
          <a:ln>
            <a:noFill/>
          </a:ln>
        </p:spPr>
      </p:pic>
      <p:sp>
        <p:nvSpPr>
          <p:cNvPr id="509" name="Google Shape;509;p49"/>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lt1"/>
                </a:solidFill>
                <a:latin typeface="Inter"/>
                <a:ea typeface="Inter"/>
                <a:cs typeface="Inter"/>
                <a:sym typeface="Inter"/>
              </a:rPr>
              <a:t>© 2022 Program Studi Independen Bersertifikat Zenius Bersama Kampus Merdeka</a:t>
            </a:r>
            <a:endParaRPr sz="900" b="0" i="0" u="none" strike="noStrike" cap="none">
              <a:solidFill>
                <a:schemeClr val="lt1"/>
              </a:solidFill>
              <a:latin typeface="Inter"/>
              <a:ea typeface="Inter"/>
              <a:cs typeface="Inter"/>
              <a:sym typeface="Inter"/>
            </a:endParaRPr>
          </a:p>
        </p:txBody>
      </p:sp>
      <p:sp>
        <p:nvSpPr>
          <p:cNvPr id="510" name="Google Shape;510;p49"/>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601F99"/>
                </a:solidFill>
                <a:latin typeface="Inter"/>
                <a:ea typeface="Inter"/>
                <a:cs typeface="Inter"/>
                <a:sym typeface="Inter"/>
              </a:rPr>
              <a:t>PUT THE TOPIC HERE AS OVERHEAD</a:t>
            </a:r>
            <a:endParaRPr sz="1000" b="1" i="0" u="none" strike="noStrike" cap="none">
              <a:solidFill>
                <a:srgbClr val="601F99"/>
              </a:solidFill>
              <a:latin typeface="Inter"/>
              <a:ea typeface="Inter"/>
              <a:cs typeface="Inter"/>
              <a:sym typeface="Inter"/>
            </a:endParaRPr>
          </a:p>
        </p:txBody>
      </p:sp>
      <p:cxnSp>
        <p:nvCxnSpPr>
          <p:cNvPr id="511" name="Google Shape;511;p49"/>
          <p:cNvCxnSpPr/>
          <p:nvPr/>
        </p:nvCxnSpPr>
        <p:spPr>
          <a:xfrm>
            <a:off x="8315586" y="184990"/>
            <a:ext cx="0" cy="144674"/>
          </a:xfrm>
          <a:prstGeom prst="straightConnector1">
            <a:avLst/>
          </a:prstGeom>
          <a:noFill/>
          <a:ln w="9525" cap="flat" cmpd="sng">
            <a:solidFill>
              <a:srgbClr val="CCCCCC"/>
            </a:solidFill>
            <a:prstDash val="solid"/>
            <a:round/>
            <a:headEnd type="none" w="sm" len="sm"/>
            <a:tailEnd type="none" w="sm" len="sm"/>
          </a:ln>
        </p:spPr>
      </p:cxnSp>
      <p:cxnSp>
        <p:nvCxnSpPr>
          <p:cNvPr id="512" name="Google Shape;512;p49"/>
          <p:cNvCxnSpPr/>
          <p:nvPr/>
        </p:nvCxnSpPr>
        <p:spPr>
          <a:xfrm>
            <a:off x="8315529" y="184990"/>
            <a:ext cx="0" cy="144674"/>
          </a:xfrm>
          <a:prstGeom prst="straightConnector1">
            <a:avLst/>
          </a:prstGeom>
          <a:noFill/>
          <a:ln w="9525" cap="flat" cmpd="sng">
            <a:solidFill>
              <a:srgbClr val="CCCCCC"/>
            </a:solidFill>
            <a:prstDash val="solid"/>
            <a:round/>
            <a:headEnd type="none" w="sm" len="sm"/>
            <a:tailEnd type="none" w="sm" len="sm"/>
          </a:ln>
        </p:spPr>
      </p:cxnSp>
      <p:pic>
        <p:nvPicPr>
          <p:cNvPr id="513" name="Google Shape;513;p49"/>
          <p:cNvPicPr preferRelativeResize="0"/>
          <p:nvPr/>
        </p:nvPicPr>
        <p:blipFill rotWithShape="1">
          <a:blip r:embed="rId4">
            <a:alphaModFix/>
          </a:blip>
          <a:srcRect l="9894" r="8731" b="31665"/>
          <a:stretch/>
        </p:blipFill>
        <p:spPr>
          <a:xfrm>
            <a:off x="7503025" y="95799"/>
            <a:ext cx="681626" cy="220799"/>
          </a:xfrm>
          <a:prstGeom prst="rect">
            <a:avLst/>
          </a:prstGeom>
          <a:noFill/>
          <a:ln>
            <a:noFill/>
          </a:ln>
        </p:spPr>
      </p:pic>
      <p:pic>
        <p:nvPicPr>
          <p:cNvPr id="514" name="Google Shape;514;p49"/>
          <p:cNvPicPr preferRelativeResize="0"/>
          <p:nvPr/>
        </p:nvPicPr>
        <p:blipFill rotWithShape="1">
          <a:blip r:embed="rId5">
            <a:alphaModFix/>
          </a:blip>
          <a:srcRect l="9894" t="68332" r="8731"/>
          <a:stretch/>
        </p:blipFill>
        <p:spPr>
          <a:xfrm>
            <a:off x="7503025" y="316596"/>
            <a:ext cx="681626" cy="102325"/>
          </a:xfrm>
          <a:prstGeom prst="rect">
            <a:avLst/>
          </a:prstGeom>
          <a:noFill/>
          <a:ln>
            <a:noFill/>
          </a:ln>
        </p:spPr>
      </p:pic>
      <p:pic>
        <p:nvPicPr>
          <p:cNvPr id="515" name="Google Shape;515;p49"/>
          <p:cNvPicPr preferRelativeResize="0"/>
          <p:nvPr/>
        </p:nvPicPr>
        <p:blipFill rotWithShape="1">
          <a:blip r:embed="rId6">
            <a:alphaModFix/>
          </a:blip>
          <a:srcRect/>
          <a:stretch/>
        </p:blipFill>
        <p:spPr>
          <a:xfrm>
            <a:off x="8496725" y="117900"/>
            <a:ext cx="523075" cy="278902"/>
          </a:xfrm>
          <a:prstGeom prst="rect">
            <a:avLst/>
          </a:prstGeom>
          <a:noFill/>
          <a:ln>
            <a:noFill/>
          </a:ln>
        </p:spPr>
      </p:pic>
      <p:sp>
        <p:nvSpPr>
          <p:cNvPr id="516" name="Google Shape;516;p49"/>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Inter"/>
                <a:ea typeface="Inter"/>
                <a:cs typeface="Inter"/>
                <a:sym typeface="Inter"/>
              </a:rPr>
              <a:t>Conclusion</a:t>
            </a:r>
            <a:endParaRPr sz="1000" b="1" i="0" u="none" strike="noStrike" cap="none">
              <a:solidFill>
                <a:schemeClr val="lt1"/>
              </a:solidFill>
              <a:latin typeface="Inter"/>
              <a:ea typeface="Inter"/>
              <a:cs typeface="Inter"/>
              <a:sym typeface="Inter"/>
            </a:endParaRPr>
          </a:p>
        </p:txBody>
      </p:sp>
      <p:sp>
        <p:nvSpPr>
          <p:cNvPr id="517" name="Google Shape;517;p49"/>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chemeClr val="lt1"/>
              </a:solidFill>
              <a:latin typeface="Inter Medium"/>
              <a:ea typeface="Inter Medium"/>
              <a:cs typeface="Inter Medium"/>
              <a:sym typeface="Inter Medium"/>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0"/>
          <p:cNvSpPr txBox="1">
            <a:spLocks noGrp="1"/>
          </p:cNvSpPr>
          <p:nvPr>
            <p:ph type="body" idx="1"/>
          </p:nvPr>
        </p:nvSpPr>
        <p:spPr>
          <a:xfrm>
            <a:off x="311700" y="1492925"/>
            <a:ext cx="7934100" cy="2924400"/>
          </a:xfrm>
          <a:prstGeom prst="rect">
            <a:avLst/>
          </a:prstGeom>
          <a:noFill/>
          <a:ln>
            <a:noFill/>
          </a:ln>
        </p:spPr>
        <p:txBody>
          <a:bodyPr spcFirstLastPara="1" wrap="square" lIns="91425" tIns="91425" rIns="91425" bIns="91425" anchor="ctr" anchorCtr="0">
            <a:noAutofit/>
          </a:bodyPr>
          <a:lstStyle/>
          <a:p>
            <a:pPr marL="457200" lvl="0" indent="-298450" algn="l" rtl="0">
              <a:lnSpc>
                <a:spcPct val="100000"/>
              </a:lnSpc>
              <a:spcBef>
                <a:spcPts val="1000"/>
              </a:spcBef>
              <a:spcAft>
                <a:spcPts val="0"/>
              </a:spcAft>
              <a:buClr>
                <a:srgbClr val="282828"/>
              </a:buClr>
              <a:buSzPts val="1100"/>
              <a:buFont typeface="Inter"/>
              <a:buAutoNum type="arabicPeriod"/>
            </a:pPr>
            <a:r>
              <a:rPr lang="en" sz="1100" dirty="0">
                <a:solidFill>
                  <a:srgbClr val="282828"/>
                </a:solidFill>
                <a:latin typeface="Inter"/>
                <a:ea typeface="Inter"/>
                <a:cs typeface="Inter"/>
                <a:sym typeface="Inter"/>
              </a:rPr>
              <a:t>Peminat flat menuju akhir tahun hingga awal tahun selalu menurun.</a:t>
            </a:r>
            <a:endParaRPr sz="1100" dirty="0">
              <a:solidFill>
                <a:srgbClr val="282828"/>
              </a:solidFill>
              <a:latin typeface="Inter"/>
              <a:ea typeface="Inter"/>
              <a:cs typeface="Inter"/>
              <a:sym typeface="Inter"/>
            </a:endParaRPr>
          </a:p>
          <a:p>
            <a:pPr marL="457200" lvl="0" indent="-298450" algn="l" rtl="0">
              <a:lnSpc>
                <a:spcPct val="100000"/>
              </a:lnSpc>
              <a:spcBef>
                <a:spcPts val="0"/>
              </a:spcBef>
              <a:spcAft>
                <a:spcPts val="0"/>
              </a:spcAft>
              <a:buClr>
                <a:srgbClr val="282828"/>
              </a:buClr>
              <a:buSzPts val="1100"/>
              <a:buFont typeface="Inter"/>
              <a:buAutoNum type="arabicPeriod"/>
            </a:pPr>
            <a:r>
              <a:rPr lang="en" sz="1100" dirty="0">
                <a:solidFill>
                  <a:srgbClr val="282828"/>
                </a:solidFill>
                <a:latin typeface="Inter"/>
                <a:ea typeface="Inter"/>
                <a:cs typeface="Inter"/>
                <a:sym typeface="Inter"/>
              </a:rPr>
              <a:t>Harga flat di beberapa town memiliki harga yang lebih tinggi dibanding beberapa town yang memiliki type dan model yang sama serta luas flat yang relatif sama, mungkin ini terpengaruh oleh lokasi town yang memiliki daya tarik tersendiri</a:t>
            </a:r>
            <a:endParaRPr sz="1100" dirty="0">
              <a:solidFill>
                <a:srgbClr val="282828"/>
              </a:solidFill>
              <a:latin typeface="Inter"/>
              <a:ea typeface="Inter"/>
              <a:cs typeface="Inter"/>
              <a:sym typeface="Inter"/>
            </a:endParaRPr>
          </a:p>
          <a:p>
            <a:pPr marL="457200" lvl="0" indent="-298450" algn="l" rtl="0">
              <a:lnSpc>
                <a:spcPct val="100000"/>
              </a:lnSpc>
              <a:spcBef>
                <a:spcPts val="0"/>
              </a:spcBef>
              <a:spcAft>
                <a:spcPts val="0"/>
              </a:spcAft>
              <a:buClr>
                <a:srgbClr val="282828"/>
              </a:buClr>
              <a:buSzPts val="1100"/>
              <a:buFont typeface="Inter"/>
              <a:buAutoNum type="arabicPeriod"/>
            </a:pPr>
            <a:r>
              <a:rPr lang="en" sz="1100" dirty="0">
                <a:solidFill>
                  <a:srgbClr val="282828"/>
                </a:solidFill>
                <a:latin typeface="Inter"/>
                <a:ea typeface="Inter"/>
                <a:cs typeface="Inter"/>
                <a:sym typeface="Inter"/>
              </a:rPr>
              <a:t>Flat dengan tipe 1 Room dan Multi Generation memiliki peminat yang sangat sedikit, dibandingkan dengan flat type yang lainnya dari tahun 2016-2020. </a:t>
            </a:r>
            <a:endParaRPr sz="1100" dirty="0">
              <a:solidFill>
                <a:srgbClr val="282828"/>
              </a:solidFill>
              <a:latin typeface="Inter"/>
              <a:ea typeface="Inter"/>
              <a:cs typeface="Inter"/>
              <a:sym typeface="Inter"/>
            </a:endParaRPr>
          </a:p>
          <a:p>
            <a:pPr marL="457200" lvl="0" indent="-298450" algn="l" rtl="0">
              <a:lnSpc>
                <a:spcPct val="100000"/>
              </a:lnSpc>
              <a:spcBef>
                <a:spcPts val="0"/>
              </a:spcBef>
              <a:spcAft>
                <a:spcPts val="0"/>
              </a:spcAft>
              <a:buClr>
                <a:srgbClr val="282828"/>
              </a:buClr>
              <a:buSzPts val="1100"/>
              <a:buFont typeface="Inter"/>
              <a:buAutoNum type="arabicPeriod"/>
            </a:pPr>
            <a:r>
              <a:rPr lang="en" sz="1100" dirty="0">
                <a:solidFill>
                  <a:srgbClr val="282828"/>
                </a:solidFill>
                <a:latin typeface="Inter"/>
                <a:ea typeface="Inter"/>
                <a:cs typeface="Inter"/>
                <a:sym typeface="Inter"/>
              </a:rPr>
              <a:t>Fitur atau kolom town, luas flat, flat model, flat type, waktu sewa awal serta tahun  memiliki pengaruh terhadap resale price berdasarkan proses Exploratory Data Analysis. Namun beberapa fitur seperti block tidak terlalu berpengaruh terhadap tinggi rendahnya resale price </a:t>
            </a:r>
          </a:p>
          <a:p>
            <a:pPr marL="0" lvl="0" indent="0" algn="l" rtl="0">
              <a:lnSpc>
                <a:spcPct val="115000"/>
              </a:lnSpc>
              <a:spcBef>
                <a:spcPts val="1000"/>
              </a:spcBef>
              <a:spcAft>
                <a:spcPts val="1000"/>
              </a:spcAft>
              <a:buSzPts val="1800"/>
              <a:buNone/>
            </a:pPr>
            <a:endParaRPr lang="en-US" sz="1500" dirty="0">
              <a:solidFill>
                <a:srgbClr val="282828"/>
              </a:solidFill>
              <a:latin typeface="Inter"/>
              <a:ea typeface="Inter"/>
              <a:cs typeface="Inter"/>
              <a:sym typeface="Inter"/>
            </a:endParaRPr>
          </a:p>
          <a:p>
            <a:pPr marL="0" lvl="0" indent="0" algn="l" rtl="0">
              <a:lnSpc>
                <a:spcPct val="115000"/>
              </a:lnSpc>
              <a:spcBef>
                <a:spcPts val="1000"/>
              </a:spcBef>
              <a:spcAft>
                <a:spcPts val="1000"/>
              </a:spcAft>
              <a:buSzPts val="1800"/>
              <a:buNone/>
            </a:pPr>
            <a:endParaRPr lang="en-ID" sz="1500" dirty="0">
              <a:solidFill>
                <a:srgbClr val="282828"/>
              </a:solidFill>
              <a:latin typeface="Inter"/>
              <a:ea typeface="Inter"/>
              <a:cs typeface="Inter"/>
              <a:sym typeface="Inter"/>
            </a:endParaRPr>
          </a:p>
        </p:txBody>
      </p:sp>
      <p:sp>
        <p:nvSpPr>
          <p:cNvPr id="523" name="Google Shape;523;p50"/>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524" name="Google Shape;524;p50"/>
          <p:cNvGrpSpPr/>
          <p:nvPr/>
        </p:nvGrpSpPr>
        <p:grpSpPr>
          <a:xfrm>
            <a:off x="7503019" y="95797"/>
            <a:ext cx="1516771" cy="323122"/>
            <a:chOff x="400885" y="325214"/>
            <a:chExt cx="2298835" cy="489727"/>
          </a:xfrm>
        </p:grpSpPr>
        <p:pic>
          <p:nvPicPr>
            <p:cNvPr id="525" name="Google Shape;525;p50"/>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526" name="Google Shape;526;p50"/>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527" name="Google Shape;527;p50"/>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528" name="Google Shape;528;p50"/>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529" name="Google Shape;529;p50"/>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Conclusion</a:t>
            </a:r>
            <a:endParaRPr sz="2820">
              <a:solidFill>
                <a:srgbClr val="A338EB"/>
              </a:solidFill>
              <a:latin typeface="Maven Pro SemiBold"/>
              <a:ea typeface="Maven Pro SemiBold"/>
              <a:cs typeface="Maven Pro SemiBold"/>
              <a:sym typeface="Maven Pro SemiBold"/>
            </a:endParaRPr>
          </a:p>
        </p:txBody>
      </p:sp>
      <p:sp>
        <p:nvSpPr>
          <p:cNvPr id="530" name="Google Shape;530;p50"/>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Modelling</a:t>
            </a:r>
            <a:endParaRPr sz="1000" b="1" i="0" u="none" strike="noStrike" cap="none">
              <a:solidFill>
                <a:srgbClr val="601F99"/>
              </a:solidFill>
              <a:latin typeface="Inter"/>
              <a:ea typeface="Inter"/>
              <a:cs typeface="Inter"/>
              <a:sym typeface="Inte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61111"/>
              <a:buFont typeface="Arial"/>
              <a:buNone/>
            </a:pPr>
            <a:r>
              <a:rPr lang="en" sz="1800">
                <a:solidFill>
                  <a:schemeClr val="dk2"/>
                </a:solidFill>
              </a:rPr>
              <a:t>Rekomendasi Untuk HDB Resale Price</a:t>
            </a:r>
            <a:endParaRPr/>
          </a:p>
        </p:txBody>
      </p:sp>
      <p:sp>
        <p:nvSpPr>
          <p:cNvPr id="536" name="Google Shape;536;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latin typeface="Inter"/>
              <a:ea typeface="Inter"/>
              <a:cs typeface="Inter"/>
              <a:sym typeface="Inter"/>
            </a:endParaRPr>
          </a:p>
          <a:p>
            <a:pPr marL="0" lvl="0" indent="0" algn="l" rtl="0">
              <a:spcBef>
                <a:spcPts val="0"/>
              </a:spcBef>
              <a:spcAft>
                <a:spcPts val="0"/>
              </a:spcAft>
              <a:buClr>
                <a:schemeClr val="dk1"/>
              </a:buClr>
              <a:buSzPts val="1100"/>
              <a:buFont typeface="Arial"/>
              <a:buNone/>
            </a:pPr>
            <a:endParaRPr>
              <a:latin typeface="Inter"/>
              <a:ea typeface="Inter"/>
              <a:cs typeface="Inter"/>
              <a:sym typeface="Inter"/>
            </a:endParaRPr>
          </a:p>
          <a:p>
            <a:pPr marL="457200" lvl="0" indent="-310120" algn="l" rtl="0">
              <a:spcBef>
                <a:spcPts val="0"/>
              </a:spcBef>
              <a:spcAft>
                <a:spcPts val="0"/>
              </a:spcAft>
              <a:buSzPts val="1284"/>
              <a:buFont typeface="Inter"/>
              <a:buAutoNum type="arabicPeriod"/>
            </a:pPr>
            <a:r>
              <a:rPr lang="en" sz="1283">
                <a:latin typeface="Inter"/>
                <a:ea typeface="Inter"/>
                <a:cs typeface="Inter"/>
                <a:sym typeface="Inter"/>
              </a:rPr>
              <a:t>Pihak pengelola bisa memberikan harga menarik (misal diskon awal tahun) untuk meningkatkan peminat flat pada akhir tahun dan awal tahun, karena menurunnya peminat pada periode tersebut</a:t>
            </a:r>
            <a:endParaRPr sz="1283">
              <a:latin typeface="Inter"/>
              <a:ea typeface="Inter"/>
              <a:cs typeface="Inter"/>
              <a:sym typeface="Inter"/>
            </a:endParaRPr>
          </a:p>
          <a:p>
            <a:pPr marL="457200" lvl="0" indent="-310120" algn="l" rtl="0">
              <a:spcBef>
                <a:spcPts val="0"/>
              </a:spcBef>
              <a:spcAft>
                <a:spcPts val="0"/>
              </a:spcAft>
              <a:buSzPts val="1284"/>
              <a:buFont typeface="Inter"/>
              <a:buAutoNum type="arabicPeriod"/>
            </a:pPr>
            <a:r>
              <a:rPr lang="en" sz="1283">
                <a:latin typeface="Inter"/>
                <a:ea typeface="Inter"/>
                <a:cs typeface="Inter"/>
                <a:sym typeface="Inter"/>
              </a:rPr>
              <a:t>Flat dengan type 1 room tidak terlalu diminati, diharapkan pengelola bisa mengganti type flat ini atau memperbaiki fitur-fitur didalamnya agar memiliki peminat yang tinggi</a:t>
            </a:r>
            <a:endParaRPr sz="1283">
              <a:latin typeface="Inter"/>
              <a:ea typeface="Inter"/>
              <a:cs typeface="Inter"/>
              <a:sym typeface="Inter"/>
            </a:endParaRPr>
          </a:p>
          <a:p>
            <a:pPr marL="457200" lvl="0" indent="-310120" algn="l" rtl="0">
              <a:spcBef>
                <a:spcPts val="0"/>
              </a:spcBef>
              <a:spcAft>
                <a:spcPts val="0"/>
              </a:spcAft>
              <a:buSzPts val="1284"/>
              <a:buFont typeface="Inter"/>
              <a:buAutoNum type="arabicPeriod"/>
            </a:pPr>
            <a:r>
              <a:rPr lang="en" sz="1283">
                <a:latin typeface="Inter"/>
                <a:ea typeface="Inter"/>
                <a:cs typeface="Inter"/>
                <a:sym typeface="Inter"/>
              </a:rPr>
              <a:t>Perlu meningkatkan peminat pada daerah Central Area, Marine Parade, dan Bukit Timah karena peminat yang tidak begitu banyak akibat tingginya harga dari flat tersebut. Perlu mengadakan promo untuk meningkatkan peminat serta menyeimbangkan penjualan flat di tiap town-nya</a:t>
            </a:r>
            <a:endParaRPr sz="1283">
              <a:latin typeface="Inter"/>
              <a:ea typeface="Inter"/>
              <a:cs typeface="Inter"/>
              <a:sym typeface="Inter"/>
            </a:endParaRPr>
          </a:p>
          <a:p>
            <a:pPr marL="457200" lvl="0" indent="-310120" algn="l" rtl="0">
              <a:spcBef>
                <a:spcPts val="0"/>
              </a:spcBef>
              <a:spcAft>
                <a:spcPts val="0"/>
              </a:spcAft>
              <a:buSzPts val="1284"/>
              <a:buFont typeface="Inter"/>
              <a:buAutoNum type="arabicPeriod"/>
            </a:pPr>
            <a:r>
              <a:rPr lang="en" sz="1283">
                <a:latin typeface="Inter"/>
                <a:ea typeface="Inter"/>
                <a:cs typeface="Inter"/>
                <a:sym typeface="Inter"/>
              </a:rPr>
              <a:t>Untuk flat type Multi Generation, sebaiknya diadakan promo karena calon pembeli flat ini bisa dari berbagai kalangan dari berbagai generasi.</a:t>
            </a:r>
            <a:endParaRPr sz="1283">
              <a:latin typeface="Inter"/>
              <a:ea typeface="Inter"/>
              <a:cs typeface="Inter"/>
              <a:sym typeface="Inter"/>
            </a:endParaRPr>
          </a:p>
          <a:p>
            <a:pPr marL="0" lvl="0" indent="0" algn="l" rtl="0">
              <a:spcBef>
                <a:spcPts val="0"/>
              </a:spcBef>
              <a:spcAft>
                <a:spcPts val="0"/>
              </a:spcAft>
              <a:buNone/>
            </a:pPr>
            <a:endParaRPr>
              <a:latin typeface="Inter"/>
              <a:ea typeface="Inter"/>
              <a:cs typeface="Inter"/>
              <a:sym typeface="Inter"/>
            </a:endParaRPr>
          </a:p>
        </p:txBody>
      </p:sp>
      <p:sp>
        <p:nvSpPr>
          <p:cNvPr id="537" name="Google Shape;537;p51"/>
          <p:cNvSpPr txBox="1">
            <a:spLocks noGrp="1"/>
          </p:cNvSpPr>
          <p:nvPr>
            <p:ph type="title"/>
          </p:nvPr>
        </p:nvSpPr>
        <p:spPr>
          <a:xfrm>
            <a:off x="331800" y="844650"/>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Recommendation</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541"/>
        <p:cNvGrpSpPr/>
        <p:nvPr/>
      </p:nvGrpSpPr>
      <p:grpSpPr>
        <a:xfrm>
          <a:off x="0" y="0"/>
          <a:ext cx="0" cy="0"/>
          <a:chOff x="0" y="0"/>
          <a:chExt cx="0" cy="0"/>
        </a:xfrm>
      </p:grpSpPr>
      <p:sp>
        <p:nvSpPr>
          <p:cNvPr id="542" name="Google Shape;542;p52"/>
          <p:cNvSpPr txBox="1">
            <a:spLocks noGrp="1"/>
          </p:cNvSpPr>
          <p:nvPr>
            <p:ph type="title"/>
          </p:nvPr>
        </p:nvSpPr>
        <p:spPr>
          <a:xfrm>
            <a:off x="430058" y="1162650"/>
            <a:ext cx="4114800" cy="2644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4800"/>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marL="0" lvl="0" indent="0" algn="ctr" rtl="0">
              <a:lnSpc>
                <a:spcPct val="115000"/>
              </a:lnSpc>
              <a:spcBef>
                <a:spcPts val="0"/>
              </a:spcBef>
              <a:spcAft>
                <a:spcPts val="0"/>
              </a:spcAft>
              <a:buSzPts val="4800"/>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543" name="Google Shape;543;p52"/>
          <p:cNvPicPr preferRelativeResize="0"/>
          <p:nvPr/>
        </p:nvPicPr>
        <p:blipFill rotWithShape="1">
          <a:blip r:embed="rId3">
            <a:alphaModFix/>
          </a:blip>
          <a:srcRect/>
          <a:stretch/>
        </p:blipFill>
        <p:spPr>
          <a:xfrm>
            <a:off x="5029200" y="0"/>
            <a:ext cx="4114800" cy="5143500"/>
          </a:xfrm>
          <a:prstGeom prst="rect">
            <a:avLst/>
          </a:prstGeom>
          <a:noFill/>
          <a:ln>
            <a:noFill/>
          </a:ln>
        </p:spPr>
      </p:pic>
      <p:sp>
        <p:nvSpPr>
          <p:cNvPr id="544" name="Google Shape;544;p52"/>
          <p:cNvSpPr/>
          <p:nvPr/>
        </p:nvSpPr>
        <p:spPr>
          <a:xfrm>
            <a:off x="6256350" y="1438550"/>
            <a:ext cx="1655700" cy="543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45" name="Google Shape;545;p52"/>
          <p:cNvPicPr preferRelativeResize="0"/>
          <p:nvPr/>
        </p:nvPicPr>
        <p:blipFill rotWithShape="1">
          <a:blip r:embed="rId4">
            <a:alphaModFix/>
          </a:blip>
          <a:srcRect l="9894" r="8731"/>
          <a:stretch/>
        </p:blipFill>
        <p:spPr>
          <a:xfrm>
            <a:off x="6381425" y="1382127"/>
            <a:ext cx="1405548" cy="66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537425" y="1457350"/>
            <a:ext cx="5455500" cy="178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98" name="Google Shape;98;p16"/>
          <p:cNvPicPr preferRelativeResize="0"/>
          <p:nvPr/>
        </p:nvPicPr>
        <p:blipFill rotWithShape="1">
          <a:blip r:embed="rId3">
            <a:alphaModFix amt="50000"/>
          </a:blip>
          <a:srcRect r="43099" b="39246"/>
          <a:stretch/>
        </p:blipFill>
        <p:spPr>
          <a:xfrm>
            <a:off x="5082000" y="1401150"/>
            <a:ext cx="4061998" cy="3742351"/>
          </a:xfrm>
          <a:prstGeom prst="rect">
            <a:avLst/>
          </a:prstGeom>
          <a:noFill/>
          <a:ln>
            <a:noFill/>
          </a:ln>
        </p:spPr>
      </p:pic>
      <p:sp>
        <p:nvSpPr>
          <p:cNvPr id="99" name="Google Shape;99;p16"/>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lt1"/>
                </a:solidFill>
                <a:latin typeface="Inter"/>
                <a:ea typeface="Inter"/>
                <a:cs typeface="Inter"/>
                <a:sym typeface="Inter"/>
              </a:rPr>
              <a:t>© 2022 Program Studi Independen Bersertifikat Zenius Bersama Kampus Merdeka</a:t>
            </a:r>
            <a:endParaRPr sz="900" b="0" i="0" u="none" strike="noStrike" cap="none">
              <a:solidFill>
                <a:schemeClr val="lt1"/>
              </a:solidFill>
              <a:latin typeface="Inter"/>
              <a:ea typeface="Inter"/>
              <a:cs typeface="Inter"/>
              <a:sym typeface="Inter"/>
            </a:endParaRPr>
          </a:p>
        </p:txBody>
      </p:sp>
      <p:sp>
        <p:nvSpPr>
          <p:cNvPr id="100" name="Google Shape;100;p1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601F99"/>
                </a:solidFill>
                <a:latin typeface="Inter"/>
                <a:ea typeface="Inter"/>
                <a:cs typeface="Inter"/>
                <a:sym typeface="Inter"/>
              </a:rPr>
              <a:t>PUT THE TOPIC HERE AS OVERHEAD</a:t>
            </a:r>
            <a:endParaRPr sz="1000" b="1" i="0" u="none" strike="noStrike" cap="none">
              <a:solidFill>
                <a:srgbClr val="601F99"/>
              </a:solidFill>
              <a:latin typeface="Inter"/>
              <a:ea typeface="Inter"/>
              <a:cs typeface="Inter"/>
              <a:sym typeface="Inter"/>
            </a:endParaRPr>
          </a:p>
        </p:txBody>
      </p:sp>
      <p:cxnSp>
        <p:nvCxnSpPr>
          <p:cNvPr id="101" name="Google Shape;101;p16"/>
          <p:cNvCxnSpPr/>
          <p:nvPr/>
        </p:nvCxnSpPr>
        <p:spPr>
          <a:xfrm>
            <a:off x="8315569" y="184983"/>
            <a:ext cx="0" cy="144724"/>
          </a:xfrm>
          <a:prstGeom prst="straightConnector1">
            <a:avLst/>
          </a:prstGeom>
          <a:noFill/>
          <a:ln w="9525" cap="flat" cmpd="sng">
            <a:solidFill>
              <a:srgbClr val="CCCCCC"/>
            </a:solidFill>
            <a:prstDash val="solid"/>
            <a:round/>
            <a:headEnd type="none" w="sm" len="sm"/>
            <a:tailEnd type="none" w="sm" len="sm"/>
          </a:ln>
        </p:spPr>
      </p:cxnSp>
      <p:cxnSp>
        <p:nvCxnSpPr>
          <p:cNvPr id="102" name="Google Shape;102;p16"/>
          <p:cNvCxnSpPr/>
          <p:nvPr/>
        </p:nvCxnSpPr>
        <p:spPr>
          <a:xfrm>
            <a:off x="8315546" y="184983"/>
            <a:ext cx="0" cy="144724"/>
          </a:xfrm>
          <a:prstGeom prst="straightConnector1">
            <a:avLst/>
          </a:prstGeom>
          <a:noFill/>
          <a:ln w="9525" cap="flat" cmpd="sng">
            <a:solidFill>
              <a:srgbClr val="CCCCCC"/>
            </a:solidFill>
            <a:prstDash val="solid"/>
            <a:round/>
            <a:headEnd type="none" w="sm" len="sm"/>
            <a:tailEnd type="none" w="sm" len="sm"/>
          </a:ln>
        </p:spPr>
      </p:cxnSp>
      <p:pic>
        <p:nvPicPr>
          <p:cNvPr id="103" name="Google Shape;103;p16"/>
          <p:cNvPicPr preferRelativeResize="0"/>
          <p:nvPr/>
        </p:nvPicPr>
        <p:blipFill rotWithShape="1">
          <a:blip r:embed="rId4">
            <a:alphaModFix/>
          </a:blip>
          <a:srcRect l="9894" r="8731" b="31665"/>
          <a:stretch/>
        </p:blipFill>
        <p:spPr>
          <a:xfrm>
            <a:off x="7503025" y="95799"/>
            <a:ext cx="681626" cy="220799"/>
          </a:xfrm>
          <a:prstGeom prst="rect">
            <a:avLst/>
          </a:prstGeom>
          <a:noFill/>
          <a:ln>
            <a:noFill/>
          </a:ln>
        </p:spPr>
      </p:pic>
      <p:pic>
        <p:nvPicPr>
          <p:cNvPr id="104" name="Google Shape;104;p16"/>
          <p:cNvPicPr preferRelativeResize="0"/>
          <p:nvPr/>
        </p:nvPicPr>
        <p:blipFill rotWithShape="1">
          <a:blip r:embed="rId5">
            <a:alphaModFix/>
          </a:blip>
          <a:srcRect l="9894" t="68332" r="8731"/>
          <a:stretch/>
        </p:blipFill>
        <p:spPr>
          <a:xfrm>
            <a:off x="7503025" y="316596"/>
            <a:ext cx="681626" cy="102325"/>
          </a:xfrm>
          <a:prstGeom prst="rect">
            <a:avLst/>
          </a:prstGeom>
          <a:noFill/>
          <a:ln>
            <a:noFill/>
          </a:ln>
        </p:spPr>
      </p:pic>
      <p:pic>
        <p:nvPicPr>
          <p:cNvPr id="105" name="Google Shape;105;p16"/>
          <p:cNvPicPr preferRelativeResize="0"/>
          <p:nvPr/>
        </p:nvPicPr>
        <p:blipFill rotWithShape="1">
          <a:blip r:embed="rId6">
            <a:alphaModFix/>
          </a:blip>
          <a:srcRect/>
          <a:stretch/>
        </p:blipFill>
        <p:spPr>
          <a:xfrm>
            <a:off x="8496725" y="117900"/>
            <a:ext cx="523075" cy="278902"/>
          </a:xfrm>
          <a:prstGeom prst="rect">
            <a:avLst/>
          </a:prstGeom>
          <a:noFill/>
          <a:ln>
            <a:noFill/>
          </a:ln>
        </p:spPr>
      </p:pic>
      <p:sp>
        <p:nvSpPr>
          <p:cNvPr id="106" name="Google Shape;106;p16"/>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Inter"/>
                <a:ea typeface="Inter"/>
                <a:cs typeface="Inter"/>
                <a:sym typeface="Inter"/>
              </a:rPr>
              <a:t>Pendahuluan</a:t>
            </a:r>
            <a:endParaRPr sz="1000" b="1" i="0" u="none" strike="noStrike" cap="none">
              <a:solidFill>
                <a:schemeClr val="lt1"/>
              </a:solidFill>
              <a:latin typeface="Inter"/>
              <a:ea typeface="Inter"/>
              <a:cs typeface="Inter"/>
              <a:sym typeface="Inter"/>
            </a:endParaRPr>
          </a:p>
        </p:txBody>
      </p:sp>
      <p:sp>
        <p:nvSpPr>
          <p:cNvPr id="107" name="Google Shape;107;p16"/>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chemeClr val="lt1"/>
              </a:solidFill>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body" idx="1"/>
          </p:nvPr>
        </p:nvSpPr>
        <p:spPr>
          <a:xfrm>
            <a:off x="311700" y="1744750"/>
            <a:ext cx="6591000" cy="292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500">
                <a:solidFill>
                  <a:srgbClr val="282828"/>
                </a:solidFill>
                <a:latin typeface="Inter"/>
                <a:ea typeface="Inter"/>
                <a:cs typeface="Inter"/>
                <a:sym typeface="Inter"/>
              </a:rPr>
              <a:t>Sumber Data: </a:t>
            </a:r>
            <a:r>
              <a:rPr lang="en" sz="1500" u="sng">
                <a:solidFill>
                  <a:schemeClr val="hlink"/>
                </a:solidFill>
                <a:latin typeface="Inter"/>
                <a:ea typeface="Inter"/>
                <a:cs typeface="Inter"/>
                <a:sym typeface="Inter"/>
                <a:hlinkClick r:id="rId3"/>
              </a:rPr>
              <a:t>https://www.kaggle.com/datasets/teyang/singapore-hdb-flat-resale-prices-19902020</a:t>
            </a:r>
            <a:endParaRPr sz="1500">
              <a:solidFill>
                <a:srgbClr val="282828"/>
              </a:solidFill>
              <a:latin typeface="Inter"/>
              <a:ea typeface="Inter"/>
              <a:cs typeface="Inter"/>
              <a:sym typeface="Inter"/>
            </a:endParaRPr>
          </a:p>
          <a:p>
            <a:pPr marL="0" lvl="0" indent="0" algn="l" rtl="0">
              <a:lnSpc>
                <a:spcPct val="115000"/>
              </a:lnSpc>
              <a:spcBef>
                <a:spcPts val="0"/>
              </a:spcBef>
              <a:spcAft>
                <a:spcPts val="0"/>
              </a:spcAft>
              <a:buSzPts val="1800"/>
              <a:buNone/>
            </a:pPr>
            <a:r>
              <a:rPr lang="en" sz="1500">
                <a:solidFill>
                  <a:srgbClr val="282828"/>
                </a:solidFill>
                <a:latin typeface="Inter"/>
                <a:ea typeface="Inter"/>
                <a:cs typeface="Inter"/>
                <a:sym typeface="Inter"/>
              </a:rPr>
              <a:t>Problem: </a:t>
            </a:r>
            <a:r>
              <a:rPr lang="en" sz="1500" b="1">
                <a:solidFill>
                  <a:srgbClr val="282828"/>
                </a:solidFill>
                <a:latin typeface="Inter"/>
                <a:ea typeface="Inter"/>
                <a:cs typeface="Inter"/>
                <a:sym typeface="Inter"/>
              </a:rPr>
              <a:t>regression </a:t>
            </a:r>
            <a:endParaRPr/>
          </a:p>
          <a:p>
            <a:pPr marL="0" lvl="0" indent="0" algn="l" rtl="0">
              <a:lnSpc>
                <a:spcPct val="115000"/>
              </a:lnSpc>
              <a:spcBef>
                <a:spcPts val="0"/>
              </a:spcBef>
              <a:spcAft>
                <a:spcPts val="0"/>
              </a:spcAft>
              <a:buSzPts val="1800"/>
              <a:buNone/>
            </a:pPr>
            <a:r>
              <a:rPr lang="en" sz="1500">
                <a:solidFill>
                  <a:srgbClr val="282828"/>
                </a:solidFill>
                <a:latin typeface="Inter"/>
                <a:ea typeface="Inter"/>
                <a:cs typeface="Inter"/>
                <a:sym typeface="Inter"/>
              </a:rPr>
              <a:t>Tujuan: </a:t>
            </a:r>
            <a:endParaRPr sz="1500">
              <a:solidFill>
                <a:srgbClr val="282828"/>
              </a:solidFill>
              <a:latin typeface="Inter"/>
              <a:ea typeface="Inter"/>
              <a:cs typeface="Inter"/>
              <a:sym typeface="Inter"/>
            </a:endParaRPr>
          </a:p>
          <a:p>
            <a:pPr marL="457200" lvl="0" indent="-323850" algn="l" rtl="0">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Mengidentifikasi faktor tinggi rendahnya  harga jual flat pada di Singapura </a:t>
            </a:r>
            <a:endParaRPr sz="1500">
              <a:solidFill>
                <a:srgbClr val="282828"/>
              </a:solidFill>
              <a:latin typeface="Inter"/>
              <a:ea typeface="Inter"/>
              <a:cs typeface="Inter"/>
              <a:sym typeface="Inter"/>
            </a:endParaRPr>
          </a:p>
          <a:p>
            <a:pPr marL="457200" lvl="0" indent="-323850" algn="l" rtl="0">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Memprediksi harga jual kembali flat HDB </a:t>
            </a:r>
            <a:endParaRPr sz="1500">
              <a:solidFill>
                <a:srgbClr val="282828"/>
              </a:solidFill>
              <a:latin typeface="Inter"/>
              <a:ea typeface="Inter"/>
              <a:cs typeface="Inter"/>
              <a:sym typeface="Inter"/>
            </a:endParaRPr>
          </a:p>
          <a:p>
            <a:pPr marL="0" lvl="0" indent="0" algn="l" rtl="0">
              <a:lnSpc>
                <a:spcPct val="115000"/>
              </a:lnSpc>
              <a:spcBef>
                <a:spcPts val="1000"/>
              </a:spcBef>
              <a:spcAft>
                <a:spcPts val="1000"/>
              </a:spcAft>
              <a:buSzPts val="1800"/>
              <a:buNone/>
            </a:pPr>
            <a:endParaRPr sz="1500">
              <a:solidFill>
                <a:srgbClr val="282828"/>
              </a:solidFill>
              <a:latin typeface="Inter"/>
              <a:ea typeface="Inter"/>
              <a:cs typeface="Inter"/>
              <a:sym typeface="Inter"/>
            </a:endParaRPr>
          </a:p>
        </p:txBody>
      </p:sp>
      <p:sp>
        <p:nvSpPr>
          <p:cNvPr id="113" name="Google Shape;113;p17"/>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Latar Belakang</a:t>
            </a:r>
            <a:endParaRPr sz="1000" b="1" i="0" u="none" strike="noStrike" cap="none">
              <a:solidFill>
                <a:srgbClr val="601F99"/>
              </a:solidFill>
              <a:latin typeface="Inter"/>
              <a:ea typeface="Inter"/>
              <a:cs typeface="Inter"/>
              <a:sym typeface="Inter"/>
            </a:endParaRPr>
          </a:p>
        </p:txBody>
      </p:sp>
      <p:sp>
        <p:nvSpPr>
          <p:cNvPr id="114" name="Google Shape;114;p17"/>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115" name="Google Shape;115;p17"/>
          <p:cNvGrpSpPr/>
          <p:nvPr/>
        </p:nvGrpSpPr>
        <p:grpSpPr>
          <a:xfrm>
            <a:off x="7503019" y="95797"/>
            <a:ext cx="1516771" cy="323122"/>
            <a:chOff x="400885" y="325214"/>
            <a:chExt cx="2298835" cy="489727"/>
          </a:xfrm>
        </p:grpSpPr>
        <p:pic>
          <p:nvPicPr>
            <p:cNvPr id="116" name="Google Shape;116;p17"/>
            <p:cNvPicPr preferRelativeResize="0"/>
            <p:nvPr/>
          </p:nvPicPr>
          <p:blipFill rotWithShape="1">
            <a:blip r:embed="rId4">
              <a:alphaModFix/>
            </a:blip>
            <a:srcRect/>
            <a:stretch/>
          </p:blipFill>
          <p:spPr>
            <a:xfrm>
              <a:off x="1906971" y="358726"/>
              <a:ext cx="792749" cy="422701"/>
            </a:xfrm>
            <a:prstGeom prst="rect">
              <a:avLst/>
            </a:prstGeom>
            <a:noFill/>
            <a:ln>
              <a:noFill/>
            </a:ln>
          </p:spPr>
        </p:pic>
        <p:cxnSp>
          <p:nvCxnSpPr>
            <p:cNvPr id="117" name="Google Shape;117;p17"/>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118" name="Google Shape;118;p17"/>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119" name="Google Shape;119;p17"/>
            <p:cNvPicPr preferRelativeResize="0"/>
            <p:nvPr/>
          </p:nvPicPr>
          <p:blipFill rotWithShape="1">
            <a:blip r:embed="rId5">
              <a:alphaModFix/>
            </a:blip>
            <a:srcRect l="9894" r="8731"/>
            <a:stretch/>
          </p:blipFill>
          <p:spPr>
            <a:xfrm>
              <a:off x="400885" y="325214"/>
              <a:ext cx="1033078" cy="489727"/>
            </a:xfrm>
            <a:prstGeom prst="rect">
              <a:avLst/>
            </a:prstGeom>
            <a:noFill/>
            <a:ln>
              <a:noFill/>
            </a:ln>
          </p:spPr>
        </p:pic>
      </p:grpSp>
      <p:sp>
        <p:nvSpPr>
          <p:cNvPr id="120" name="Google Shape;120;p17"/>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01F99"/>
        </a:solidFill>
        <a:effectLst/>
      </p:bgPr>
    </p:bg>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537425" y="1457350"/>
            <a:ext cx="5455500" cy="1783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26" name="Google Shape;126;p18"/>
          <p:cNvPicPr preferRelativeResize="0"/>
          <p:nvPr/>
        </p:nvPicPr>
        <p:blipFill rotWithShape="1">
          <a:blip r:embed="rId3">
            <a:alphaModFix amt="50000"/>
          </a:blip>
          <a:srcRect r="43099" b="39246"/>
          <a:stretch/>
        </p:blipFill>
        <p:spPr>
          <a:xfrm>
            <a:off x="5082000" y="1401150"/>
            <a:ext cx="4061998" cy="3742351"/>
          </a:xfrm>
          <a:prstGeom prst="rect">
            <a:avLst/>
          </a:prstGeom>
          <a:noFill/>
          <a:ln>
            <a:noFill/>
          </a:ln>
        </p:spPr>
      </p:pic>
      <p:sp>
        <p:nvSpPr>
          <p:cNvPr id="127" name="Google Shape;127;p18"/>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lt1"/>
                </a:solidFill>
                <a:latin typeface="Inter"/>
                <a:ea typeface="Inter"/>
                <a:cs typeface="Inter"/>
                <a:sym typeface="Inter"/>
              </a:rPr>
              <a:t>© 2022 Program Studi Independen Bersertifikat Zenius Bersama Kampus Merdeka</a:t>
            </a:r>
            <a:endParaRPr sz="900" b="0" i="0" u="none" strike="noStrike" cap="none">
              <a:solidFill>
                <a:schemeClr val="lt1"/>
              </a:solidFill>
              <a:latin typeface="Inter"/>
              <a:ea typeface="Inter"/>
              <a:cs typeface="Inter"/>
              <a:sym typeface="Inter"/>
            </a:endParaRPr>
          </a:p>
        </p:txBody>
      </p:sp>
      <p:sp>
        <p:nvSpPr>
          <p:cNvPr id="128" name="Google Shape;128;p18"/>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601F99"/>
                </a:solidFill>
                <a:latin typeface="Inter"/>
                <a:ea typeface="Inter"/>
                <a:cs typeface="Inter"/>
                <a:sym typeface="Inter"/>
              </a:rPr>
              <a:t>PUT THE TOPIC HERE AS OVERHEAD</a:t>
            </a:r>
            <a:endParaRPr sz="1000" b="1" i="0" u="none" strike="noStrike" cap="none">
              <a:solidFill>
                <a:srgbClr val="601F99"/>
              </a:solidFill>
              <a:latin typeface="Inter"/>
              <a:ea typeface="Inter"/>
              <a:cs typeface="Inter"/>
              <a:sym typeface="Inter"/>
            </a:endParaRPr>
          </a:p>
        </p:txBody>
      </p:sp>
      <p:cxnSp>
        <p:nvCxnSpPr>
          <p:cNvPr id="129" name="Google Shape;129;p18"/>
          <p:cNvCxnSpPr/>
          <p:nvPr/>
        </p:nvCxnSpPr>
        <p:spPr>
          <a:xfrm>
            <a:off x="8315586" y="184990"/>
            <a:ext cx="0" cy="144674"/>
          </a:xfrm>
          <a:prstGeom prst="straightConnector1">
            <a:avLst/>
          </a:prstGeom>
          <a:noFill/>
          <a:ln w="9525" cap="flat" cmpd="sng">
            <a:solidFill>
              <a:srgbClr val="CCCCCC"/>
            </a:solidFill>
            <a:prstDash val="solid"/>
            <a:round/>
            <a:headEnd type="none" w="sm" len="sm"/>
            <a:tailEnd type="none" w="sm" len="sm"/>
          </a:ln>
        </p:spPr>
      </p:cxnSp>
      <p:cxnSp>
        <p:nvCxnSpPr>
          <p:cNvPr id="130" name="Google Shape;130;p18"/>
          <p:cNvCxnSpPr/>
          <p:nvPr/>
        </p:nvCxnSpPr>
        <p:spPr>
          <a:xfrm>
            <a:off x="8315529" y="184990"/>
            <a:ext cx="0" cy="144674"/>
          </a:xfrm>
          <a:prstGeom prst="straightConnector1">
            <a:avLst/>
          </a:prstGeom>
          <a:noFill/>
          <a:ln w="9525" cap="flat" cmpd="sng">
            <a:solidFill>
              <a:srgbClr val="CCCCCC"/>
            </a:solidFill>
            <a:prstDash val="solid"/>
            <a:round/>
            <a:headEnd type="none" w="sm" len="sm"/>
            <a:tailEnd type="none" w="sm" len="sm"/>
          </a:ln>
        </p:spPr>
      </p:cxnSp>
      <p:pic>
        <p:nvPicPr>
          <p:cNvPr id="131" name="Google Shape;131;p18"/>
          <p:cNvPicPr preferRelativeResize="0"/>
          <p:nvPr/>
        </p:nvPicPr>
        <p:blipFill rotWithShape="1">
          <a:blip r:embed="rId4">
            <a:alphaModFix/>
          </a:blip>
          <a:srcRect l="9894" r="8731" b="31665"/>
          <a:stretch/>
        </p:blipFill>
        <p:spPr>
          <a:xfrm>
            <a:off x="7503025" y="95799"/>
            <a:ext cx="681626" cy="220799"/>
          </a:xfrm>
          <a:prstGeom prst="rect">
            <a:avLst/>
          </a:prstGeom>
          <a:noFill/>
          <a:ln>
            <a:noFill/>
          </a:ln>
        </p:spPr>
      </p:pic>
      <p:pic>
        <p:nvPicPr>
          <p:cNvPr id="132" name="Google Shape;132;p18"/>
          <p:cNvPicPr preferRelativeResize="0"/>
          <p:nvPr/>
        </p:nvPicPr>
        <p:blipFill rotWithShape="1">
          <a:blip r:embed="rId5">
            <a:alphaModFix/>
          </a:blip>
          <a:srcRect l="9894" t="68332" r="8731"/>
          <a:stretch/>
        </p:blipFill>
        <p:spPr>
          <a:xfrm>
            <a:off x="7503025" y="316596"/>
            <a:ext cx="681626" cy="102325"/>
          </a:xfrm>
          <a:prstGeom prst="rect">
            <a:avLst/>
          </a:prstGeom>
          <a:noFill/>
          <a:ln>
            <a:noFill/>
          </a:ln>
        </p:spPr>
      </p:pic>
      <p:pic>
        <p:nvPicPr>
          <p:cNvPr id="133" name="Google Shape;133;p18"/>
          <p:cNvPicPr preferRelativeResize="0"/>
          <p:nvPr/>
        </p:nvPicPr>
        <p:blipFill rotWithShape="1">
          <a:blip r:embed="rId6">
            <a:alphaModFix/>
          </a:blip>
          <a:srcRect/>
          <a:stretch/>
        </p:blipFill>
        <p:spPr>
          <a:xfrm>
            <a:off x="8496725" y="117900"/>
            <a:ext cx="523075" cy="278902"/>
          </a:xfrm>
          <a:prstGeom prst="rect">
            <a:avLst/>
          </a:prstGeom>
          <a:noFill/>
          <a:ln>
            <a:noFill/>
          </a:ln>
        </p:spPr>
      </p:pic>
      <p:sp>
        <p:nvSpPr>
          <p:cNvPr id="134" name="Google Shape;134;p18"/>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Inter"/>
                <a:ea typeface="Inter"/>
                <a:cs typeface="Inter"/>
                <a:sym typeface="Inter"/>
              </a:rPr>
              <a:t>Explorasi Data dan Visualisasi</a:t>
            </a:r>
            <a:endParaRPr sz="1000" b="1" i="0" u="none" strike="noStrike" cap="none">
              <a:solidFill>
                <a:schemeClr val="lt1"/>
              </a:solidFill>
              <a:latin typeface="Inter"/>
              <a:ea typeface="Inter"/>
              <a:cs typeface="Inter"/>
              <a:sym typeface="Inter"/>
            </a:endParaRPr>
          </a:p>
        </p:txBody>
      </p:sp>
      <p:sp>
        <p:nvSpPr>
          <p:cNvPr id="135" name="Google Shape;135;p18"/>
          <p:cNvSpPr txBox="1"/>
          <p:nvPr/>
        </p:nvSpPr>
        <p:spPr>
          <a:xfrm>
            <a:off x="537425" y="3240750"/>
            <a:ext cx="3705000" cy="7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body" idx="1"/>
          </p:nvPr>
        </p:nvSpPr>
        <p:spPr>
          <a:xfrm>
            <a:off x="311700" y="1556750"/>
            <a:ext cx="7191300" cy="292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1800"/>
              <a:buNone/>
            </a:pPr>
            <a:r>
              <a:rPr lang="en" sz="1500">
                <a:solidFill>
                  <a:srgbClr val="282828"/>
                </a:solidFill>
                <a:latin typeface="Inter"/>
                <a:ea typeface="Inter"/>
                <a:cs typeface="Inter"/>
                <a:sym typeface="Inter"/>
              </a:rPr>
              <a:t>Terbatasnya lahan di Singapura serta harga rumah baru dan apartemen yang mahal mendorong masyarakat Singapura untuk membeli apartemen HDB.</a:t>
            </a:r>
            <a:endParaRPr/>
          </a:p>
          <a:p>
            <a:pPr marL="0" lvl="0" indent="0" algn="l" rtl="0">
              <a:lnSpc>
                <a:spcPct val="115000"/>
              </a:lnSpc>
              <a:spcBef>
                <a:spcPts val="1000"/>
              </a:spcBef>
              <a:spcAft>
                <a:spcPts val="0"/>
              </a:spcAft>
              <a:buSzPts val="1800"/>
              <a:buNone/>
            </a:pPr>
            <a:r>
              <a:rPr lang="en" sz="1500">
                <a:solidFill>
                  <a:srgbClr val="282828"/>
                </a:solidFill>
                <a:latin typeface="Inter"/>
                <a:ea typeface="Inter"/>
                <a:cs typeface="Inter"/>
                <a:sym typeface="Inter"/>
              </a:rPr>
              <a:t>HDB merupakan sebuah lembaga negara yang berada di bawah Kementrian Pembangunan Negara yang bertugas di bidang perumahan publik di Singapura.</a:t>
            </a:r>
            <a:endParaRPr/>
          </a:p>
          <a:p>
            <a:pPr marL="0" lvl="0" indent="0" algn="l" rtl="0">
              <a:lnSpc>
                <a:spcPct val="115000"/>
              </a:lnSpc>
              <a:spcBef>
                <a:spcPts val="1000"/>
              </a:spcBef>
              <a:spcAft>
                <a:spcPts val="0"/>
              </a:spcAft>
              <a:buSzPts val="1800"/>
              <a:buNone/>
            </a:pPr>
            <a:r>
              <a:rPr lang="en" sz="1500">
                <a:solidFill>
                  <a:srgbClr val="282828"/>
                </a:solidFill>
                <a:latin typeface="Inter"/>
                <a:ea typeface="Inter"/>
                <a:cs typeface="Inter"/>
                <a:sym typeface="Inter"/>
              </a:rPr>
              <a:t>Penting meneliti harga dan penggerak harga HDB, bukan hanya untuk individu atau keluarga yang ingin membeli rumah baru, tetapi juga bagi para analis dan ekonom yang mencoba memahami stabilitas dan kinerja sektor ini. </a:t>
            </a:r>
            <a:endParaRPr/>
          </a:p>
        </p:txBody>
      </p:sp>
      <p:sp>
        <p:nvSpPr>
          <p:cNvPr id="141" name="Google Shape;141;p19"/>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
        <p:nvSpPr>
          <p:cNvPr id="142" name="Google Shape;142;p19"/>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143" name="Google Shape;143;p19"/>
          <p:cNvGrpSpPr/>
          <p:nvPr/>
        </p:nvGrpSpPr>
        <p:grpSpPr>
          <a:xfrm>
            <a:off x="7503019" y="95797"/>
            <a:ext cx="1516771" cy="323122"/>
            <a:chOff x="400885" y="325214"/>
            <a:chExt cx="2298835" cy="489727"/>
          </a:xfrm>
        </p:grpSpPr>
        <p:pic>
          <p:nvPicPr>
            <p:cNvPr id="144" name="Google Shape;144;p19"/>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145" name="Google Shape;145;p19"/>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146" name="Google Shape;146;p19"/>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147" name="Google Shape;147;p19"/>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148" name="Google Shape;148;p19"/>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body" idx="1"/>
          </p:nvPr>
        </p:nvSpPr>
        <p:spPr>
          <a:xfrm>
            <a:off x="311700" y="1556750"/>
            <a:ext cx="7191300" cy="292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500">
                <a:solidFill>
                  <a:srgbClr val="282828"/>
                </a:solidFill>
                <a:latin typeface="Inter"/>
                <a:ea typeface="Inter"/>
                <a:cs typeface="Inter"/>
                <a:sym typeface="Inter"/>
              </a:rPr>
              <a:t>Data terdiri dari 11 kolom, 99.7474 baris, tidak ada missing value. </a:t>
            </a:r>
            <a:endParaRPr sz="1500">
              <a:solidFill>
                <a:srgbClr val="282828"/>
              </a:solidFill>
              <a:latin typeface="Inter"/>
              <a:ea typeface="Inter"/>
              <a:cs typeface="Inter"/>
              <a:sym typeface="Inter"/>
            </a:endParaRPr>
          </a:p>
        </p:txBody>
      </p:sp>
      <p:sp>
        <p:nvSpPr>
          <p:cNvPr id="154" name="Google Shape;154;p20"/>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155" name="Google Shape;155;p20"/>
          <p:cNvGrpSpPr/>
          <p:nvPr/>
        </p:nvGrpSpPr>
        <p:grpSpPr>
          <a:xfrm>
            <a:off x="7503019" y="95797"/>
            <a:ext cx="1516771" cy="323122"/>
            <a:chOff x="400885" y="325214"/>
            <a:chExt cx="2298835" cy="489727"/>
          </a:xfrm>
        </p:grpSpPr>
        <p:pic>
          <p:nvPicPr>
            <p:cNvPr id="156" name="Google Shape;156;p20"/>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157" name="Google Shape;157;p20"/>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158" name="Google Shape;158;p20"/>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159" name="Google Shape;159;p20"/>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160" name="Google Shape;160;p20"/>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61" name="Google Shape;161;p20"/>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p:nvPr/>
        </p:nvSpPr>
        <p:spPr>
          <a:xfrm>
            <a:off x="0" y="4800600"/>
            <a:ext cx="89436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dk2"/>
                </a:solidFill>
                <a:latin typeface="Inter"/>
                <a:ea typeface="Inter"/>
                <a:cs typeface="Inter"/>
                <a:sym typeface="Inter"/>
              </a:rPr>
              <a:t>© 2022 Program Studi Independen Bersertifikat Zenius Bersama Kampus Merdeka</a:t>
            </a:r>
            <a:endParaRPr sz="900" b="0" i="0" u="none" strike="noStrike" cap="none">
              <a:solidFill>
                <a:schemeClr val="dk2"/>
              </a:solidFill>
              <a:latin typeface="Inter"/>
              <a:ea typeface="Inter"/>
              <a:cs typeface="Inter"/>
              <a:sym typeface="Inter"/>
            </a:endParaRPr>
          </a:p>
        </p:txBody>
      </p:sp>
      <p:grpSp>
        <p:nvGrpSpPr>
          <p:cNvPr id="167" name="Google Shape;167;p21"/>
          <p:cNvGrpSpPr/>
          <p:nvPr/>
        </p:nvGrpSpPr>
        <p:grpSpPr>
          <a:xfrm>
            <a:off x="7503019" y="95797"/>
            <a:ext cx="1516771" cy="323122"/>
            <a:chOff x="400885" y="325214"/>
            <a:chExt cx="2298835" cy="489727"/>
          </a:xfrm>
        </p:grpSpPr>
        <p:pic>
          <p:nvPicPr>
            <p:cNvPr id="168" name="Google Shape;168;p21"/>
            <p:cNvPicPr preferRelativeResize="0"/>
            <p:nvPr/>
          </p:nvPicPr>
          <p:blipFill rotWithShape="1">
            <a:blip r:embed="rId3">
              <a:alphaModFix/>
            </a:blip>
            <a:srcRect/>
            <a:stretch/>
          </p:blipFill>
          <p:spPr>
            <a:xfrm>
              <a:off x="1906971" y="358726"/>
              <a:ext cx="792749" cy="422701"/>
            </a:xfrm>
            <a:prstGeom prst="rect">
              <a:avLst/>
            </a:prstGeom>
            <a:noFill/>
            <a:ln>
              <a:noFill/>
            </a:ln>
          </p:spPr>
        </p:pic>
        <p:cxnSp>
          <p:nvCxnSpPr>
            <p:cNvPr id="169" name="Google Shape;169;p21"/>
            <p:cNvCxnSpPr/>
            <p:nvPr/>
          </p:nvCxnSpPr>
          <p:spPr>
            <a:xfrm>
              <a:off x="1632394" y="460384"/>
              <a:ext cx="0" cy="219345"/>
            </a:xfrm>
            <a:prstGeom prst="straightConnector1">
              <a:avLst/>
            </a:prstGeom>
            <a:noFill/>
            <a:ln w="9525" cap="flat" cmpd="sng">
              <a:solidFill>
                <a:schemeClr val="dk2"/>
              </a:solidFill>
              <a:prstDash val="solid"/>
              <a:round/>
              <a:headEnd type="none" w="sm" len="sm"/>
              <a:tailEnd type="none" w="sm" len="sm"/>
            </a:ln>
          </p:spPr>
        </p:cxnSp>
        <p:cxnSp>
          <p:nvCxnSpPr>
            <p:cNvPr id="170" name="Google Shape;170;p21"/>
            <p:cNvCxnSpPr/>
            <p:nvPr/>
          </p:nvCxnSpPr>
          <p:spPr>
            <a:xfrm>
              <a:off x="1632360" y="460384"/>
              <a:ext cx="0" cy="219345"/>
            </a:xfrm>
            <a:prstGeom prst="straightConnector1">
              <a:avLst/>
            </a:prstGeom>
            <a:noFill/>
            <a:ln w="9525" cap="flat" cmpd="sng">
              <a:solidFill>
                <a:schemeClr val="dk2"/>
              </a:solidFill>
              <a:prstDash val="solid"/>
              <a:round/>
              <a:headEnd type="none" w="sm" len="sm"/>
              <a:tailEnd type="none" w="sm" len="sm"/>
            </a:ln>
          </p:spPr>
        </p:cxnSp>
        <p:pic>
          <p:nvPicPr>
            <p:cNvPr id="171" name="Google Shape;171;p21"/>
            <p:cNvPicPr preferRelativeResize="0"/>
            <p:nvPr/>
          </p:nvPicPr>
          <p:blipFill rotWithShape="1">
            <a:blip r:embed="rId4">
              <a:alphaModFix/>
            </a:blip>
            <a:srcRect l="9894" r="8731"/>
            <a:stretch/>
          </p:blipFill>
          <p:spPr>
            <a:xfrm>
              <a:off x="400885" y="325214"/>
              <a:ext cx="1033078" cy="489727"/>
            </a:xfrm>
            <a:prstGeom prst="rect">
              <a:avLst/>
            </a:prstGeom>
            <a:noFill/>
            <a:ln>
              <a:noFill/>
            </a:ln>
          </p:spPr>
        </p:pic>
      </p:grpSp>
      <p:sp>
        <p:nvSpPr>
          <p:cNvPr id="172" name="Google Shape;172;p21"/>
          <p:cNvSpPr txBox="1">
            <a:spLocks noGrp="1"/>
          </p:cNvSpPr>
          <p:nvPr>
            <p:ph type="title"/>
          </p:nvPr>
        </p:nvSpPr>
        <p:spPr>
          <a:xfrm>
            <a:off x="311700" y="673625"/>
            <a:ext cx="8480400" cy="81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Year to Resale Price</a:t>
            </a:r>
            <a:endParaRPr sz="2820">
              <a:solidFill>
                <a:srgbClr val="A338EB"/>
              </a:solidFill>
              <a:latin typeface="Maven Pro SemiBold"/>
              <a:ea typeface="Maven Pro SemiBold"/>
              <a:cs typeface="Maven Pro SemiBold"/>
              <a:sym typeface="Maven Pro SemiBold"/>
            </a:endParaRPr>
          </a:p>
        </p:txBody>
      </p:sp>
      <p:sp>
        <p:nvSpPr>
          <p:cNvPr id="173" name="Google Shape;173;p21"/>
          <p:cNvSpPr txBox="1"/>
          <p:nvPr/>
        </p:nvSpPr>
        <p:spPr>
          <a:xfrm>
            <a:off x="76197" y="87997"/>
            <a:ext cx="6081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1" i="0" u="none" strike="noStrike" cap="none">
                <a:solidFill>
                  <a:srgbClr val="601F99"/>
                </a:solidFill>
                <a:latin typeface="Inter"/>
                <a:ea typeface="Inter"/>
                <a:cs typeface="Inter"/>
                <a:sym typeface="Inter"/>
              </a:rPr>
              <a:t>EDA and Visualization</a:t>
            </a:r>
            <a:endParaRPr sz="1000" b="1" i="0" u="none" strike="noStrike" cap="none">
              <a:solidFill>
                <a:srgbClr val="601F99"/>
              </a:solidFill>
              <a:latin typeface="Inter"/>
              <a:ea typeface="Inter"/>
              <a:cs typeface="Inter"/>
              <a:sym typeface="Inter"/>
            </a:endParaRPr>
          </a:p>
        </p:txBody>
      </p:sp>
      <p:pic>
        <p:nvPicPr>
          <p:cNvPr id="174" name="Google Shape;174;p21"/>
          <p:cNvPicPr preferRelativeResize="0"/>
          <p:nvPr/>
        </p:nvPicPr>
        <p:blipFill>
          <a:blip r:embed="rId5">
            <a:alphaModFix/>
          </a:blip>
          <a:stretch>
            <a:fillRect/>
          </a:stretch>
        </p:blipFill>
        <p:spPr>
          <a:xfrm>
            <a:off x="2562038" y="1569125"/>
            <a:ext cx="3819525" cy="2495550"/>
          </a:xfrm>
          <a:prstGeom prst="rect">
            <a:avLst/>
          </a:prstGeom>
          <a:noFill/>
          <a:ln>
            <a:noFill/>
          </a:ln>
        </p:spPr>
      </p:pic>
      <p:sp>
        <p:nvSpPr>
          <p:cNvPr id="175" name="Google Shape;175;p21"/>
          <p:cNvSpPr txBox="1"/>
          <p:nvPr/>
        </p:nvSpPr>
        <p:spPr>
          <a:xfrm>
            <a:off x="501550" y="4140875"/>
            <a:ext cx="61263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chemeClr val="dk1"/>
                </a:solidFill>
                <a:highlight>
                  <a:srgbClr val="FFFFFF"/>
                </a:highlight>
              </a:rPr>
              <a:t>Dapat terlihat pada tahun 2020 jumlah resale price paling rendah dibanding dengan tahun-tahun sebelumnya, karena mungkin data 2020 tidak sepenuhnya hingga bulan Desember</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1631</Words>
  <Application>Microsoft Office PowerPoint</Application>
  <PresentationFormat>On-screen Show (16:9)</PresentationFormat>
  <Paragraphs>220</Paragraphs>
  <Slides>38</Slides>
  <Notes>38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Inter SemiBold</vt:lpstr>
      <vt:lpstr>Maven Pro SemiBold</vt:lpstr>
      <vt:lpstr>Inter</vt:lpstr>
      <vt:lpstr>Inter Medium</vt:lpstr>
      <vt:lpstr>Simple Light</vt:lpstr>
      <vt:lpstr>Final Project Presentation</vt:lpstr>
      <vt:lpstr>Petunjuk</vt:lpstr>
      <vt:lpstr>Latar Belakang Explorasi Data dan Visualisasi Modelling Kesimpulan</vt:lpstr>
      <vt:lpstr>Latar Belakang</vt:lpstr>
      <vt:lpstr>Latar Belakang Project</vt:lpstr>
      <vt:lpstr>Explorasi Data dan Visualisasi</vt:lpstr>
      <vt:lpstr>Business Understanding</vt:lpstr>
      <vt:lpstr>Data Cleansing</vt:lpstr>
      <vt:lpstr>Year to Resale Price</vt:lpstr>
      <vt:lpstr>Apa saja faktor tinggi rendahnya resale flat ?</vt:lpstr>
      <vt:lpstr>Year to Resale Price</vt:lpstr>
      <vt:lpstr>Town</vt:lpstr>
      <vt:lpstr>Town to Resale Price</vt:lpstr>
      <vt:lpstr>PowerPoint Presentation</vt:lpstr>
      <vt:lpstr>PowerPoint Presentation</vt:lpstr>
      <vt:lpstr>Berdasarkan Grafik :</vt:lpstr>
      <vt:lpstr>Flat_Type</vt:lpstr>
      <vt:lpstr>Flat Type</vt:lpstr>
      <vt:lpstr>Total Pengguna Flat Type</vt:lpstr>
      <vt:lpstr>Flat Type</vt:lpstr>
      <vt:lpstr>Mean for Resale Price Based on Flat Model</vt:lpstr>
      <vt:lpstr>Mean for Resale Price Based on Flat Model</vt:lpstr>
      <vt:lpstr>Mean for Resale Price Based on Flat Model</vt:lpstr>
      <vt:lpstr>Ternyata, semakin tinggi dari tingkat flat, maka harga semakin mahal, yang dapat terlihat pada rata-rata resale price diatas. Namun, pada lantai 43 to 45 lah rata-rata harga flat paling mahal</vt:lpstr>
      <vt:lpstr>Floor Area Sqm</vt:lpstr>
      <vt:lpstr>PowerPoint Presentation</vt:lpstr>
      <vt:lpstr>PowerPoint Presentation</vt:lpstr>
      <vt:lpstr>PowerPoint Presentation</vt:lpstr>
      <vt:lpstr>PowerPoint Presentation</vt:lpstr>
      <vt:lpstr>PowerPoint Presentation</vt:lpstr>
      <vt:lpstr>Modelling</vt:lpstr>
      <vt:lpstr>Multivariate Linier Regression</vt:lpstr>
      <vt:lpstr>Hyperparameter Tuning for Linear Regression</vt:lpstr>
      <vt:lpstr>Hyperparameter Tuning for Linear Regression</vt:lpstr>
      <vt:lpstr>Conclusion</vt:lpstr>
      <vt:lpstr>Conclusion</vt:lpstr>
      <vt:lpstr>Rekomendasi Untuk HDB Resale Price</vt:lpstr>
      <vt:lpstr>Terima kasih! Ada pertanyaan?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cp:lastModifiedBy>bisma.adhira.1903126</cp:lastModifiedBy>
  <cp:revision>1</cp:revision>
  <dcterms:modified xsi:type="dcterms:W3CDTF">2023-01-15T03:50:23Z</dcterms:modified>
</cp:coreProperties>
</file>