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5143500" cx="9144000"/>
  <p:notesSz cx="6858000" cy="9144000"/>
  <p:embeddedFontLst>
    <p:embeddedFont>
      <p:font typeface="Inter SemiBold"/>
      <p:regular r:id="rId47"/>
      <p:bold r:id="rId48"/>
    </p:embeddedFont>
    <p:embeddedFont>
      <p:font typeface="Maven Pro SemiBold"/>
      <p:regular r:id="rId49"/>
      <p:bold r:id="rId50"/>
    </p:embeddedFont>
    <p:embeddedFont>
      <p:font typeface="Inter"/>
      <p:regular r:id="rId51"/>
      <p:bold r:id="rId52"/>
    </p:embeddedFont>
    <p:embeddedFont>
      <p:font typeface="Inter Medium"/>
      <p:regular r:id="rId53"/>
      <p:bold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BECAAAB-BB84-4F43-9D59-4ABA14C084E6}">
  <a:tblStyle styleId="{FBECAAAB-BB84-4F43-9D59-4ABA14C084E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InterSemiBold-bold.fntdata"/><Relationship Id="rId47" Type="http://schemas.openxmlformats.org/officeDocument/2006/relationships/font" Target="fonts/InterSemiBold-regular.fntdata"/><Relationship Id="rId49" Type="http://schemas.openxmlformats.org/officeDocument/2006/relationships/font" Target="fonts/MavenProSemiBol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Inter-regular.fntdata"/><Relationship Id="rId50" Type="http://schemas.openxmlformats.org/officeDocument/2006/relationships/font" Target="fonts/MavenProSemiBold-bold.fntdata"/><Relationship Id="rId53" Type="http://schemas.openxmlformats.org/officeDocument/2006/relationships/font" Target="fonts/InterMedium-regular.fntdata"/><Relationship Id="rId52" Type="http://schemas.openxmlformats.org/officeDocument/2006/relationships/font" Target="fonts/Inter-bold.fntdata"/><Relationship Id="rId11" Type="http://schemas.openxmlformats.org/officeDocument/2006/relationships/slide" Target="slides/slide5.xml"/><Relationship Id="rId10" Type="http://schemas.openxmlformats.org/officeDocument/2006/relationships/slide" Target="slides/slide4.xml"/><Relationship Id="rId54" Type="http://schemas.openxmlformats.org/officeDocument/2006/relationships/font" Target="fonts/InterMedium-bold.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3beb89a956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13beb89a956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3690ab5c0d_1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13690ab5c0d_1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3beb89a956_2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13beb89a956_2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3690ab5c0d_1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13690ab5c0d_1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3c00a914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3c00a914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3c00a9146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3c00a9146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3c00a9146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3c00a9146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3beb89a956_2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g13beb89a956_2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3690ab5c0d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g13690ab5c0d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3beb89a956_2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g13beb89a956_2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3690ab5c0d_1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g13690ab5c0d_1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3beb89a956_2_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g13beb89a956_2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3beb89a956_2_1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g13beb89a956_2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3c00a9146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3c00a9146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3beb89a956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3beb89a956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3beb89a956_2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3beb89a956_2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3beb89a956_2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3beb89a956_2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Section list</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3beb89a956_2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13beb89a956_2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 name="Google Shape;42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Stopper or section title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9" name="Google Shape;43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3beb89a956_1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2" name="Google Shape;452;g13beb89a956_1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3beb89a956_1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5" name="Google Shape;465;g13beb89a956_1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3beb89a956_1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9" name="Google Shape;479;g13beb89a956_1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13beb89a956_2_1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2" name="Google Shape;492;g13beb89a956_2_1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5" name="Google Shape;50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Stopper or section title</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0" name="Google Shape;52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13beb89a956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13beb89a956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Stopper or section title</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0" name="Google Shape;54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Stopper or section title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0" name="Shape 20"/>
        <p:cNvGrpSpPr/>
        <p:nvPr/>
      </p:nvGrpSpPr>
      <p:grpSpPr>
        <a:xfrm>
          <a:off x="0" y="0"/>
          <a:ext cx="0" cy="0"/>
          <a:chOff x="0" y="0"/>
          <a:chExt cx="0" cy="0"/>
        </a:xfrm>
      </p:grpSpPr>
      <p:sp>
        <p:nvSpPr>
          <p:cNvPr id="21" name="Google Shape;21;p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2" name="Google Shape;2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5.png"/><Relationship Id="rId6"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5.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5.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5.pn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5.png"/><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5.png"/><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30.jp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kaggle.com/datasets/teyang/singapore-hdb-flat-resale-prices-19902020" TargetMode="External"/><Relationship Id="rId4" Type="http://schemas.openxmlformats.org/officeDocument/2006/relationships/image" Target="../media/image5.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209950"/>
            <a:ext cx="4200600" cy="9264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990"/>
              <a:buNone/>
            </a:pPr>
            <a:r>
              <a:rPr lang="en" sz="3100">
                <a:solidFill>
                  <a:schemeClr val="lt1"/>
                </a:solidFill>
                <a:latin typeface="Maven Pro SemiBold"/>
                <a:ea typeface="Maven Pro SemiBold"/>
                <a:cs typeface="Maven Pro SemiBold"/>
                <a:sym typeface="Maven Pro SemiBold"/>
              </a:rPr>
              <a:t>Final Project Presentation</a:t>
            </a:r>
            <a:endParaRPr sz="3100">
              <a:solidFill>
                <a:schemeClr val="lt1"/>
              </a:solidFill>
              <a:latin typeface="Maven Pro SemiBold"/>
              <a:ea typeface="Maven Pro SemiBold"/>
              <a:cs typeface="Maven Pro SemiBold"/>
              <a:sym typeface="Maven Pro SemiBold"/>
            </a:endParaRPr>
          </a:p>
        </p:txBody>
      </p:sp>
      <p:sp>
        <p:nvSpPr>
          <p:cNvPr id="55" name="Google Shape;55;p13"/>
          <p:cNvSpPr txBox="1"/>
          <p:nvPr>
            <p:ph idx="1" type="subTitle"/>
          </p:nvPr>
        </p:nvSpPr>
        <p:spPr>
          <a:xfrm>
            <a:off x="311700" y="3547100"/>
            <a:ext cx="4619400" cy="582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lang="en" sz="1400">
                <a:solidFill>
                  <a:srgbClr val="F4F0FF"/>
                </a:solidFill>
                <a:latin typeface="Inter SemiBold"/>
                <a:ea typeface="Inter SemiBold"/>
                <a:cs typeface="Inter SemiBold"/>
                <a:sym typeface="Inter SemiBold"/>
              </a:rPr>
              <a:t>Machine Learning Class</a:t>
            </a:r>
            <a:endParaRPr sz="1400">
              <a:solidFill>
                <a:srgbClr val="F4F0FF"/>
              </a:solidFill>
              <a:latin typeface="Inter SemiBold"/>
              <a:ea typeface="Inter SemiBold"/>
              <a:cs typeface="Inter SemiBold"/>
              <a:sym typeface="Inter SemiBold"/>
            </a:endParaRPr>
          </a:p>
        </p:txBody>
      </p:sp>
      <p:cxnSp>
        <p:nvCxnSpPr>
          <p:cNvPr id="56" name="Google Shape;56;p13"/>
          <p:cNvCxnSpPr/>
          <p:nvPr/>
        </p:nvCxnSpPr>
        <p:spPr>
          <a:xfrm>
            <a:off x="384025" y="4219296"/>
            <a:ext cx="1289400" cy="0"/>
          </a:xfrm>
          <a:prstGeom prst="straightConnector1">
            <a:avLst/>
          </a:prstGeom>
          <a:noFill/>
          <a:ln cap="flat" cmpd="sng" w="9525">
            <a:solidFill>
              <a:srgbClr val="A338EB"/>
            </a:solidFill>
            <a:prstDash val="solid"/>
            <a:round/>
            <a:headEnd len="sm" w="sm" type="none"/>
            <a:tailEnd len="sm" w="sm" type="none"/>
          </a:ln>
        </p:spPr>
      </p:cxnSp>
      <p:sp>
        <p:nvSpPr>
          <p:cNvPr id="57" name="Google Shape;57;p13"/>
          <p:cNvSpPr txBox="1"/>
          <p:nvPr>
            <p:ph idx="1" type="subTitle"/>
          </p:nvPr>
        </p:nvSpPr>
        <p:spPr>
          <a:xfrm>
            <a:off x="311700" y="2403875"/>
            <a:ext cx="5051410" cy="985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sz="1800">
                <a:solidFill>
                  <a:schemeClr val="lt1"/>
                </a:solidFill>
                <a:latin typeface="Inter SemiBold"/>
                <a:ea typeface="Inter SemiBold"/>
                <a:cs typeface="Inter SemiBold"/>
                <a:sym typeface="Inter SemiBold"/>
              </a:rPr>
              <a:t>Nomor Kelompok:  5</a:t>
            </a:r>
            <a:endParaRPr sz="1800">
              <a:solidFill>
                <a:schemeClr val="lt1"/>
              </a:solidFill>
              <a:latin typeface="Inter SemiBold"/>
              <a:ea typeface="Inter SemiBold"/>
              <a:cs typeface="Inter SemiBold"/>
              <a:sym typeface="Inter SemiBold"/>
            </a:endParaRPr>
          </a:p>
          <a:p>
            <a:pPr indent="0" lvl="0" marL="0" rtl="0" algn="l">
              <a:lnSpc>
                <a:spcPct val="100000"/>
              </a:lnSpc>
              <a:spcBef>
                <a:spcPts val="0"/>
              </a:spcBef>
              <a:spcAft>
                <a:spcPts val="0"/>
              </a:spcAft>
              <a:buSzPts val="2800"/>
              <a:buNone/>
            </a:pPr>
            <a:r>
              <a:rPr lang="en" sz="1800">
                <a:solidFill>
                  <a:schemeClr val="lt1"/>
                </a:solidFill>
                <a:latin typeface="Inter SemiBold"/>
                <a:ea typeface="Inter SemiBold"/>
                <a:cs typeface="Inter SemiBold"/>
                <a:sym typeface="Inter SemiBold"/>
              </a:rPr>
              <a:t>Nama Mentor: Rachmadio Noval Lazuardi</a:t>
            </a:r>
            <a:endParaRPr sz="1800">
              <a:solidFill>
                <a:schemeClr val="lt1"/>
              </a:solidFill>
              <a:latin typeface="Inter SemiBold"/>
              <a:ea typeface="Inter SemiBold"/>
              <a:cs typeface="Inter SemiBold"/>
              <a:sym typeface="Inter SemiBold"/>
            </a:endParaRPr>
          </a:p>
          <a:p>
            <a:pPr indent="0" lvl="0" marL="0" rtl="0" algn="l">
              <a:lnSpc>
                <a:spcPct val="100000"/>
              </a:lnSpc>
              <a:spcBef>
                <a:spcPts val="0"/>
              </a:spcBef>
              <a:spcAft>
                <a:spcPts val="0"/>
              </a:spcAft>
              <a:buSzPts val="2800"/>
              <a:buNone/>
            </a:pPr>
            <a:r>
              <a:rPr lang="en" sz="1800">
                <a:solidFill>
                  <a:schemeClr val="lt1"/>
                </a:solidFill>
                <a:latin typeface="Inter SemiBold"/>
                <a:ea typeface="Inter SemiBold"/>
                <a:cs typeface="Inter SemiBold"/>
                <a:sym typeface="Inter SemiBold"/>
              </a:rPr>
              <a:t>Nama:</a:t>
            </a:r>
            <a:endParaRPr sz="1800">
              <a:solidFill>
                <a:schemeClr val="lt1"/>
              </a:solidFill>
              <a:latin typeface="Inter SemiBold"/>
              <a:ea typeface="Inter SemiBold"/>
              <a:cs typeface="Inter SemiBold"/>
              <a:sym typeface="Inter SemiBold"/>
            </a:endParaRPr>
          </a:p>
          <a:p>
            <a:pPr indent="-342900" lvl="0" marL="457200" rtl="0" algn="l">
              <a:lnSpc>
                <a:spcPct val="100000"/>
              </a:lnSpc>
              <a:spcBef>
                <a:spcPts val="0"/>
              </a:spcBef>
              <a:spcAft>
                <a:spcPts val="0"/>
              </a:spcAft>
              <a:buClr>
                <a:schemeClr val="lt1"/>
              </a:buClr>
              <a:buSzPts val="1800"/>
              <a:buFont typeface="Inter SemiBold"/>
              <a:buChar char="-"/>
            </a:pPr>
            <a:r>
              <a:rPr lang="en" sz="1800">
                <a:solidFill>
                  <a:schemeClr val="lt1"/>
                </a:solidFill>
                <a:latin typeface="Inter SemiBold"/>
                <a:ea typeface="Inter SemiBold"/>
                <a:cs typeface="Inter SemiBold"/>
                <a:sym typeface="Inter SemiBold"/>
              </a:rPr>
              <a:t>Azri Ansori Rahman</a:t>
            </a:r>
            <a:endParaRPr sz="1800">
              <a:solidFill>
                <a:schemeClr val="lt1"/>
              </a:solidFill>
              <a:latin typeface="Inter SemiBold"/>
              <a:ea typeface="Inter SemiBold"/>
              <a:cs typeface="Inter SemiBold"/>
              <a:sym typeface="Inter SemiBold"/>
            </a:endParaRPr>
          </a:p>
          <a:p>
            <a:pPr indent="-342900" lvl="0" marL="457200" rtl="0" algn="l">
              <a:lnSpc>
                <a:spcPct val="100000"/>
              </a:lnSpc>
              <a:spcBef>
                <a:spcPts val="0"/>
              </a:spcBef>
              <a:spcAft>
                <a:spcPts val="0"/>
              </a:spcAft>
              <a:buClr>
                <a:schemeClr val="lt1"/>
              </a:buClr>
              <a:buSzPts val="1800"/>
              <a:buFont typeface="Inter SemiBold"/>
              <a:buChar char="-"/>
            </a:pPr>
            <a:r>
              <a:rPr lang="en" sz="1800">
                <a:solidFill>
                  <a:schemeClr val="lt1"/>
                </a:solidFill>
                <a:latin typeface="Inter SemiBold"/>
                <a:ea typeface="Inter SemiBold"/>
                <a:cs typeface="Inter SemiBold"/>
                <a:sym typeface="Inter SemiBold"/>
              </a:rPr>
              <a:t>Bisma Adhira</a:t>
            </a:r>
            <a:endParaRPr sz="1800">
              <a:solidFill>
                <a:schemeClr val="lt1"/>
              </a:solidFill>
              <a:latin typeface="Inter SemiBold"/>
              <a:ea typeface="Inter SemiBold"/>
              <a:cs typeface="Inter SemiBold"/>
              <a:sym typeface="Inter SemiBold"/>
            </a:endParaRPr>
          </a:p>
        </p:txBody>
      </p:sp>
      <p:sp>
        <p:nvSpPr>
          <p:cNvPr id="58" name="Google Shape;58;p13"/>
          <p:cNvSpPr txBox="1"/>
          <p:nvPr>
            <p:ph idx="1" type="subTitle"/>
          </p:nvPr>
        </p:nvSpPr>
        <p:spPr>
          <a:xfrm>
            <a:off x="311700" y="4281925"/>
            <a:ext cx="3227400" cy="582300"/>
          </a:xfrm>
          <a:prstGeom prst="rect">
            <a:avLst/>
          </a:prstGeom>
          <a:noFill/>
          <a:ln>
            <a:noFill/>
          </a:ln>
        </p:spPr>
        <p:txBody>
          <a:bodyPr anchorCtr="0" anchor="ctr" bIns="91425" lIns="91425" spcFirstLastPara="1" rIns="91425" wrap="square" tIns="91425">
            <a:normAutofit/>
          </a:bodyPr>
          <a:lstStyle/>
          <a:p>
            <a:pPr indent="0" lvl="0" marL="0" rtl="0" algn="l">
              <a:lnSpc>
                <a:spcPct val="115000"/>
              </a:lnSpc>
              <a:spcBef>
                <a:spcPts val="0"/>
              </a:spcBef>
              <a:spcAft>
                <a:spcPts val="0"/>
              </a:spcAft>
              <a:buSzPts val="2800"/>
              <a:buNone/>
            </a:pPr>
            <a:r>
              <a:rPr b="1" lang="en" sz="1100">
                <a:solidFill>
                  <a:srgbClr val="F4F0FF"/>
                </a:solidFill>
                <a:latin typeface="Inter"/>
                <a:ea typeface="Inter"/>
                <a:cs typeface="Inter"/>
                <a:sym typeface="Inter"/>
              </a:rPr>
              <a:t>Program Studi Independen Bersertifikat</a:t>
            </a:r>
            <a:endParaRPr b="1" sz="1100">
              <a:solidFill>
                <a:srgbClr val="F4F0FF"/>
              </a:solidFill>
              <a:latin typeface="Inter"/>
              <a:ea typeface="Inter"/>
              <a:cs typeface="Inter"/>
              <a:sym typeface="Inter"/>
            </a:endParaRPr>
          </a:p>
          <a:p>
            <a:pPr indent="0" lvl="0" marL="0" rtl="0" algn="l">
              <a:lnSpc>
                <a:spcPct val="115000"/>
              </a:lnSpc>
              <a:spcBef>
                <a:spcPts val="0"/>
              </a:spcBef>
              <a:spcAft>
                <a:spcPts val="0"/>
              </a:spcAft>
              <a:buSzPts val="2800"/>
              <a:buNone/>
            </a:pPr>
            <a:r>
              <a:rPr b="1" lang="en" sz="1100">
                <a:solidFill>
                  <a:srgbClr val="F4F0FF"/>
                </a:solidFill>
                <a:latin typeface="Inter"/>
                <a:ea typeface="Inter"/>
                <a:cs typeface="Inter"/>
                <a:sym typeface="Inter"/>
              </a:rPr>
              <a:t>Zenius Bersama Kampus Merdeka</a:t>
            </a:r>
            <a:endParaRPr b="1" sz="1100">
              <a:solidFill>
                <a:srgbClr val="F4F0FF"/>
              </a:solidFill>
              <a:latin typeface="Inter"/>
              <a:ea typeface="Inter"/>
              <a:cs typeface="Inter"/>
              <a:sym typeface="Inter"/>
            </a:endParaRPr>
          </a:p>
        </p:txBody>
      </p:sp>
      <p:pic>
        <p:nvPicPr>
          <p:cNvPr id="59" name="Google Shape;59;p13"/>
          <p:cNvPicPr preferRelativeResize="0"/>
          <p:nvPr/>
        </p:nvPicPr>
        <p:blipFill rotWithShape="1">
          <a:blip r:embed="rId3">
            <a:alphaModFix/>
          </a:blip>
          <a:srcRect b="0" l="-1385" r="20837" t="0"/>
          <a:stretch/>
        </p:blipFill>
        <p:spPr>
          <a:xfrm>
            <a:off x="4708725" y="0"/>
            <a:ext cx="4435275" cy="3231250"/>
          </a:xfrm>
          <a:prstGeom prst="rect">
            <a:avLst/>
          </a:prstGeom>
          <a:noFill/>
          <a:ln>
            <a:noFill/>
          </a:ln>
        </p:spPr>
      </p:pic>
      <p:pic>
        <p:nvPicPr>
          <p:cNvPr id="60" name="Google Shape;60;p13"/>
          <p:cNvPicPr preferRelativeResize="0"/>
          <p:nvPr/>
        </p:nvPicPr>
        <p:blipFill rotWithShape="1">
          <a:blip r:embed="rId4">
            <a:alphaModFix/>
          </a:blip>
          <a:srcRect b="0" l="-1001" r="15384" t="0"/>
          <a:stretch/>
        </p:blipFill>
        <p:spPr>
          <a:xfrm>
            <a:off x="5491100" y="1912250"/>
            <a:ext cx="3652900" cy="3231251"/>
          </a:xfrm>
          <a:prstGeom prst="rect">
            <a:avLst/>
          </a:prstGeom>
          <a:noFill/>
          <a:ln>
            <a:noFill/>
          </a:ln>
        </p:spPr>
      </p:pic>
      <p:grpSp>
        <p:nvGrpSpPr>
          <p:cNvPr id="61" name="Google Shape;61;p13"/>
          <p:cNvGrpSpPr/>
          <p:nvPr/>
        </p:nvGrpSpPr>
        <p:grpSpPr>
          <a:xfrm>
            <a:off x="384040" y="392237"/>
            <a:ext cx="2423786" cy="634878"/>
            <a:chOff x="384019" y="392240"/>
            <a:chExt cx="2701500" cy="707700"/>
          </a:xfrm>
        </p:grpSpPr>
        <p:sp>
          <p:nvSpPr>
            <p:cNvPr id="62" name="Google Shape;62;p13"/>
            <p:cNvSpPr/>
            <p:nvPr/>
          </p:nvSpPr>
          <p:spPr>
            <a:xfrm>
              <a:off x="384019" y="392240"/>
              <a:ext cx="2701500" cy="7077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3" name="Google Shape;63;p13"/>
            <p:cNvPicPr preferRelativeResize="0"/>
            <p:nvPr/>
          </p:nvPicPr>
          <p:blipFill rotWithShape="1">
            <a:blip r:embed="rId5">
              <a:alphaModFix/>
            </a:blip>
            <a:srcRect b="0" l="0" r="0" t="0"/>
            <a:stretch/>
          </p:blipFill>
          <p:spPr>
            <a:xfrm>
              <a:off x="2061996" y="546526"/>
              <a:ext cx="792749" cy="422701"/>
            </a:xfrm>
            <a:prstGeom prst="rect">
              <a:avLst/>
            </a:prstGeom>
            <a:noFill/>
            <a:ln>
              <a:noFill/>
            </a:ln>
          </p:spPr>
        </p:pic>
        <p:cxnSp>
          <p:nvCxnSpPr>
            <p:cNvPr id="64" name="Google Shape;64;p13"/>
            <p:cNvCxnSpPr/>
            <p:nvPr/>
          </p:nvCxnSpPr>
          <p:spPr>
            <a:xfrm>
              <a:off x="1787419" y="648184"/>
              <a:ext cx="0" cy="219345"/>
            </a:xfrm>
            <a:prstGeom prst="straightConnector1">
              <a:avLst/>
            </a:prstGeom>
            <a:noFill/>
            <a:ln cap="flat" cmpd="sng" w="9525">
              <a:solidFill>
                <a:schemeClr val="dk2"/>
              </a:solidFill>
              <a:prstDash val="solid"/>
              <a:round/>
              <a:headEnd len="sm" w="sm" type="none"/>
              <a:tailEnd len="sm" w="sm" type="none"/>
            </a:ln>
          </p:spPr>
        </p:cxnSp>
        <p:cxnSp>
          <p:nvCxnSpPr>
            <p:cNvPr id="65" name="Google Shape;65;p13"/>
            <p:cNvCxnSpPr/>
            <p:nvPr/>
          </p:nvCxnSpPr>
          <p:spPr>
            <a:xfrm>
              <a:off x="1787385" y="648184"/>
              <a:ext cx="0" cy="219345"/>
            </a:xfrm>
            <a:prstGeom prst="straightConnector1">
              <a:avLst/>
            </a:prstGeom>
            <a:noFill/>
            <a:ln cap="flat" cmpd="sng" w="9525">
              <a:solidFill>
                <a:schemeClr val="dk2"/>
              </a:solidFill>
              <a:prstDash val="solid"/>
              <a:round/>
              <a:headEnd len="sm" w="sm" type="none"/>
              <a:tailEnd len="sm" w="sm" type="none"/>
            </a:ln>
          </p:spPr>
        </p:cxnSp>
        <p:pic>
          <p:nvPicPr>
            <p:cNvPr id="66" name="Google Shape;66;p13"/>
            <p:cNvPicPr preferRelativeResize="0"/>
            <p:nvPr/>
          </p:nvPicPr>
          <p:blipFill rotWithShape="1">
            <a:blip r:embed="rId6">
              <a:alphaModFix/>
            </a:blip>
            <a:srcRect b="0" l="9894" r="8731" t="0"/>
            <a:stretch/>
          </p:blipFill>
          <p:spPr>
            <a:xfrm>
              <a:off x="555910" y="513014"/>
              <a:ext cx="1033078" cy="489727"/>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2"/>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81" name="Google Shape;181;p22"/>
          <p:cNvGrpSpPr/>
          <p:nvPr/>
        </p:nvGrpSpPr>
        <p:grpSpPr>
          <a:xfrm>
            <a:off x="7503019" y="95797"/>
            <a:ext cx="1516771" cy="323122"/>
            <a:chOff x="400885" y="325214"/>
            <a:chExt cx="2298835" cy="489727"/>
          </a:xfrm>
        </p:grpSpPr>
        <p:pic>
          <p:nvPicPr>
            <p:cNvPr id="182" name="Google Shape;182;p22"/>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183" name="Google Shape;183;p22"/>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184" name="Google Shape;184;p22"/>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185" name="Google Shape;185;p22"/>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186" name="Google Shape;186;p22"/>
          <p:cNvSpPr txBox="1"/>
          <p:nvPr>
            <p:ph type="title"/>
          </p:nvPr>
        </p:nvSpPr>
        <p:spPr>
          <a:xfrm>
            <a:off x="1183950" y="1345688"/>
            <a:ext cx="6575700" cy="187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Apa saja faktor tinggi rendahnya resale flat ?</a:t>
            </a:r>
            <a:endParaRPr sz="2820">
              <a:solidFill>
                <a:srgbClr val="A338EB"/>
              </a:solidFill>
              <a:latin typeface="Maven Pro SemiBold"/>
              <a:ea typeface="Maven Pro SemiBold"/>
              <a:cs typeface="Maven Pro SemiBold"/>
              <a:sym typeface="Maven Pro SemiBold"/>
            </a:endParaRPr>
          </a:p>
        </p:txBody>
      </p:sp>
      <p:sp>
        <p:nvSpPr>
          <p:cNvPr id="187" name="Google Shape;187;p22"/>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93" name="Google Shape;193;p23"/>
          <p:cNvGrpSpPr/>
          <p:nvPr/>
        </p:nvGrpSpPr>
        <p:grpSpPr>
          <a:xfrm>
            <a:off x="7503019" y="95797"/>
            <a:ext cx="1516771" cy="323122"/>
            <a:chOff x="400885" y="325214"/>
            <a:chExt cx="2298835" cy="489727"/>
          </a:xfrm>
        </p:grpSpPr>
        <p:pic>
          <p:nvPicPr>
            <p:cNvPr id="194" name="Google Shape;194;p23"/>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195" name="Google Shape;195;p23"/>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196" name="Google Shape;196;p23"/>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197" name="Google Shape;197;p23"/>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198" name="Google Shape;198;p23"/>
          <p:cNvSpPr txBox="1"/>
          <p:nvPr>
            <p:ph type="title"/>
          </p:nvPr>
        </p:nvSpPr>
        <p:spPr>
          <a:xfrm>
            <a:off x="231600" y="664900"/>
            <a:ext cx="8480400" cy="81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Year to Resale Price</a:t>
            </a:r>
            <a:endParaRPr sz="2820">
              <a:solidFill>
                <a:srgbClr val="A338EB"/>
              </a:solidFill>
              <a:latin typeface="Maven Pro SemiBold"/>
              <a:ea typeface="Maven Pro SemiBold"/>
              <a:cs typeface="Maven Pro SemiBold"/>
              <a:sym typeface="Maven Pro SemiBold"/>
            </a:endParaRPr>
          </a:p>
        </p:txBody>
      </p:sp>
      <p:sp>
        <p:nvSpPr>
          <p:cNvPr id="199" name="Google Shape;199;p23"/>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id="200" name="Google Shape;200;p23"/>
          <p:cNvSpPr txBox="1"/>
          <p:nvPr/>
        </p:nvSpPr>
        <p:spPr>
          <a:xfrm>
            <a:off x="501550" y="4140875"/>
            <a:ext cx="61263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chemeClr val="dk1"/>
                </a:solidFill>
                <a:highlight>
                  <a:srgbClr val="FFFFFF"/>
                </a:highlight>
              </a:rPr>
              <a:t>Jumlah Penjualan pada flat selalu menurun pada awal tahun, khususnya pada tahun 2020</a:t>
            </a:r>
            <a:endParaRPr/>
          </a:p>
        </p:txBody>
      </p:sp>
      <p:pic>
        <p:nvPicPr>
          <p:cNvPr id="201" name="Google Shape;201;p23"/>
          <p:cNvPicPr preferRelativeResize="0"/>
          <p:nvPr/>
        </p:nvPicPr>
        <p:blipFill>
          <a:blip r:embed="rId5">
            <a:alphaModFix/>
          </a:blip>
          <a:stretch>
            <a:fillRect/>
          </a:stretch>
        </p:blipFill>
        <p:spPr>
          <a:xfrm>
            <a:off x="1949325" y="1484200"/>
            <a:ext cx="4165601" cy="23431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07" name="Google Shape;207;p24"/>
          <p:cNvGrpSpPr/>
          <p:nvPr/>
        </p:nvGrpSpPr>
        <p:grpSpPr>
          <a:xfrm>
            <a:off x="7503019" y="95797"/>
            <a:ext cx="1516771" cy="323122"/>
            <a:chOff x="400885" y="325214"/>
            <a:chExt cx="2298835" cy="489727"/>
          </a:xfrm>
        </p:grpSpPr>
        <p:pic>
          <p:nvPicPr>
            <p:cNvPr id="208" name="Google Shape;208;p24"/>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09" name="Google Shape;209;p24"/>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10" name="Google Shape;210;p24"/>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11" name="Google Shape;211;p24"/>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12" name="Google Shape;212;p24"/>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Town</a:t>
            </a:r>
            <a:endParaRPr sz="2820">
              <a:solidFill>
                <a:srgbClr val="A338EB"/>
              </a:solidFill>
              <a:latin typeface="Maven Pro SemiBold"/>
              <a:ea typeface="Maven Pro SemiBold"/>
              <a:cs typeface="Maven Pro SemiBold"/>
              <a:sym typeface="Maven Pro SemiBold"/>
            </a:endParaRPr>
          </a:p>
        </p:txBody>
      </p:sp>
      <p:sp>
        <p:nvSpPr>
          <p:cNvPr id="213" name="Google Shape;213;p24"/>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id="214" name="Google Shape;214;p24"/>
          <p:cNvSpPr txBox="1"/>
          <p:nvPr/>
        </p:nvSpPr>
        <p:spPr>
          <a:xfrm>
            <a:off x="501550" y="4140875"/>
            <a:ext cx="61263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chemeClr val="dk1"/>
                </a:solidFill>
                <a:highlight>
                  <a:srgbClr val="FFFFFF"/>
                </a:highlight>
              </a:rPr>
              <a:t>Flat yang paling banyak terjual adalah SENGKANG, JURONG WEST, dan WOODLANDS</a:t>
            </a:r>
            <a:endParaRPr/>
          </a:p>
        </p:txBody>
      </p:sp>
      <p:pic>
        <p:nvPicPr>
          <p:cNvPr id="215" name="Google Shape;215;p24"/>
          <p:cNvPicPr preferRelativeResize="0"/>
          <p:nvPr/>
        </p:nvPicPr>
        <p:blipFill>
          <a:blip r:embed="rId5">
            <a:alphaModFix/>
          </a:blip>
          <a:stretch>
            <a:fillRect/>
          </a:stretch>
        </p:blipFill>
        <p:spPr>
          <a:xfrm>
            <a:off x="2393875" y="1335325"/>
            <a:ext cx="4356250" cy="2747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5"/>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21" name="Google Shape;221;p25"/>
          <p:cNvGrpSpPr/>
          <p:nvPr/>
        </p:nvGrpSpPr>
        <p:grpSpPr>
          <a:xfrm>
            <a:off x="7503019" y="95797"/>
            <a:ext cx="1516771" cy="323122"/>
            <a:chOff x="400885" y="325214"/>
            <a:chExt cx="2298835" cy="489727"/>
          </a:xfrm>
        </p:grpSpPr>
        <p:pic>
          <p:nvPicPr>
            <p:cNvPr id="222" name="Google Shape;222;p25"/>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23" name="Google Shape;223;p25"/>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24" name="Google Shape;224;p25"/>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25" name="Google Shape;225;p25"/>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26" name="Google Shape;226;p25"/>
          <p:cNvSpPr txBox="1"/>
          <p:nvPr>
            <p:ph type="title"/>
          </p:nvPr>
        </p:nvSpPr>
        <p:spPr>
          <a:xfrm>
            <a:off x="231600" y="241900"/>
            <a:ext cx="8480400" cy="819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Town to Resale Price</a:t>
            </a:r>
            <a:endParaRPr sz="2820">
              <a:solidFill>
                <a:srgbClr val="A338EB"/>
              </a:solidFill>
              <a:latin typeface="Maven Pro SemiBold"/>
              <a:ea typeface="Maven Pro SemiBold"/>
              <a:cs typeface="Maven Pro SemiBold"/>
              <a:sym typeface="Maven Pro SemiBold"/>
            </a:endParaRPr>
          </a:p>
        </p:txBody>
      </p:sp>
      <p:sp>
        <p:nvSpPr>
          <p:cNvPr id="227" name="Google Shape;227;p25"/>
          <p:cNvSpPr txBox="1"/>
          <p:nvPr/>
        </p:nvSpPr>
        <p:spPr>
          <a:xfrm>
            <a:off x="-3" y="-3"/>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id="228" name="Google Shape;228;p25"/>
          <p:cNvSpPr txBox="1"/>
          <p:nvPr/>
        </p:nvSpPr>
        <p:spPr>
          <a:xfrm>
            <a:off x="501550" y="4140875"/>
            <a:ext cx="61263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chemeClr val="dk1"/>
                </a:solidFill>
                <a:highlight>
                  <a:srgbClr val="FFFFFF"/>
                </a:highlight>
              </a:rPr>
              <a:t>Bukit Timah, Bishan, dan Central Area merupakan tiga daerah dengan rata-rata resale price tertinggi</a:t>
            </a:r>
            <a:endParaRPr/>
          </a:p>
        </p:txBody>
      </p:sp>
      <p:sp>
        <p:nvSpPr>
          <p:cNvPr id="229" name="Google Shape;229;p25"/>
          <p:cNvSpPr txBox="1"/>
          <p:nvPr/>
        </p:nvSpPr>
        <p:spPr>
          <a:xfrm>
            <a:off x="501550" y="4376400"/>
            <a:ext cx="62244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chemeClr val="dk1"/>
                </a:solidFill>
                <a:highlight>
                  <a:srgbClr val="FFFFFF"/>
                </a:highlight>
              </a:rPr>
              <a:t>Sedangkan Woodlands, Bukit Batok, dan Yishun merupakan apartement dengan rata-rata resale flat terendah</a:t>
            </a:r>
            <a:endParaRPr/>
          </a:p>
        </p:txBody>
      </p:sp>
      <p:pic>
        <p:nvPicPr>
          <p:cNvPr id="230" name="Google Shape;230;p25"/>
          <p:cNvPicPr preferRelativeResize="0"/>
          <p:nvPr/>
        </p:nvPicPr>
        <p:blipFill>
          <a:blip r:embed="rId5">
            <a:alphaModFix/>
          </a:blip>
          <a:stretch>
            <a:fillRect/>
          </a:stretch>
        </p:blipFill>
        <p:spPr>
          <a:xfrm>
            <a:off x="1994025" y="955738"/>
            <a:ext cx="5155951" cy="3531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6"/>
          <p:cNvSpPr txBox="1"/>
          <p:nvPr>
            <p:ph idx="1" type="body"/>
          </p:nvPr>
        </p:nvSpPr>
        <p:spPr>
          <a:xfrm>
            <a:off x="311700" y="247275"/>
            <a:ext cx="8520600" cy="432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36" name="Google Shape;236;p26"/>
          <p:cNvPicPr preferRelativeResize="0"/>
          <p:nvPr/>
        </p:nvPicPr>
        <p:blipFill>
          <a:blip r:embed="rId3">
            <a:alphaModFix/>
          </a:blip>
          <a:stretch>
            <a:fillRect/>
          </a:stretch>
        </p:blipFill>
        <p:spPr>
          <a:xfrm>
            <a:off x="1754625" y="539900"/>
            <a:ext cx="5207350" cy="4063700"/>
          </a:xfrm>
          <a:prstGeom prst="rect">
            <a:avLst/>
          </a:prstGeom>
          <a:noFill/>
          <a:ln>
            <a:noFill/>
          </a:ln>
        </p:spPr>
      </p:pic>
      <p:sp>
        <p:nvSpPr>
          <p:cNvPr id="237" name="Google Shape;237;p26"/>
          <p:cNvSpPr txBox="1"/>
          <p:nvPr/>
        </p:nvSpPr>
        <p:spPr>
          <a:xfrm>
            <a:off x="965700" y="4348825"/>
            <a:ext cx="7212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Namun, pada town Sengkang sebagian besar flat memiliki usia yang lebih ‘muda’ yaitu dengan waktu sewa pertama diatas tahun 2010</a:t>
            </a:r>
            <a:endParaRPr/>
          </a:p>
        </p:txBody>
      </p:sp>
      <p:sp>
        <p:nvSpPr>
          <p:cNvPr id="238" name="Google Shape;238;p2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id="239" name="Google Shape;239;p26"/>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27"/>
          <p:cNvPicPr preferRelativeResize="0"/>
          <p:nvPr/>
        </p:nvPicPr>
        <p:blipFill>
          <a:blip r:embed="rId3">
            <a:alphaModFix/>
          </a:blip>
          <a:stretch>
            <a:fillRect/>
          </a:stretch>
        </p:blipFill>
        <p:spPr>
          <a:xfrm>
            <a:off x="624638" y="379175"/>
            <a:ext cx="7694326" cy="4463550"/>
          </a:xfrm>
          <a:prstGeom prst="rect">
            <a:avLst/>
          </a:prstGeom>
          <a:noFill/>
          <a:ln>
            <a:noFill/>
          </a:ln>
        </p:spPr>
      </p:pic>
      <p:sp>
        <p:nvSpPr>
          <p:cNvPr id="245" name="Google Shape;245;p27"/>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sp>
        <p:nvSpPr>
          <p:cNvPr id="246" name="Google Shape;246;p27"/>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8"/>
          <p:cNvSpPr txBox="1"/>
          <p:nvPr>
            <p:ph type="title"/>
          </p:nvPr>
        </p:nvSpPr>
        <p:spPr>
          <a:xfrm>
            <a:off x="211500" y="6840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5106"/>
              <a:buFont typeface="Arial"/>
              <a:buNone/>
            </a:pPr>
            <a:r>
              <a:rPr lang="en" sz="2820">
                <a:solidFill>
                  <a:srgbClr val="A338EB"/>
                </a:solidFill>
                <a:latin typeface="Maven Pro SemiBold"/>
                <a:ea typeface="Maven Pro SemiBold"/>
                <a:cs typeface="Maven Pro SemiBold"/>
                <a:sym typeface="Maven Pro SemiBold"/>
              </a:rPr>
              <a:t>Berdasarkan Grafik :</a:t>
            </a:r>
            <a:endParaRPr/>
          </a:p>
        </p:txBody>
      </p:sp>
      <p:sp>
        <p:nvSpPr>
          <p:cNvPr id="252" name="Google Shape;252;p28"/>
          <p:cNvSpPr txBox="1"/>
          <p:nvPr>
            <p:ph idx="1" type="body"/>
          </p:nvPr>
        </p:nvSpPr>
        <p:spPr>
          <a:xfrm>
            <a:off x="311700" y="1388650"/>
            <a:ext cx="8520600" cy="17190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Pada town Sengkang, flat harga cenderung stabil.</a:t>
            </a:r>
            <a:endParaRPr sz="1200"/>
          </a:p>
          <a:p>
            <a:pPr indent="-304800" lvl="0" marL="457200" rtl="0" algn="l">
              <a:spcBef>
                <a:spcPts val="0"/>
              </a:spcBef>
              <a:spcAft>
                <a:spcPts val="0"/>
              </a:spcAft>
              <a:buSzPts val="1200"/>
              <a:buChar char="●"/>
            </a:pPr>
            <a:r>
              <a:rPr lang="en" sz="1200"/>
              <a:t>Sengkang memiliki jangka waktu penggunaan flat yang lebih lama juga. Sehingga, Sengkang bisa menjadi salah satu flat dari HDB yang ‘worth it’ untuk dibeli kembali. </a:t>
            </a:r>
            <a:endParaRPr sz="1200"/>
          </a:p>
          <a:p>
            <a:pPr indent="-304800" lvl="0" marL="457200" rtl="0" algn="l">
              <a:spcBef>
                <a:spcPts val="0"/>
              </a:spcBef>
              <a:spcAft>
                <a:spcPts val="0"/>
              </a:spcAft>
              <a:buSzPts val="1200"/>
              <a:buChar char="●"/>
            </a:pPr>
            <a:r>
              <a:rPr lang="en" sz="1200"/>
              <a:t>Central Area memiliki harga jual yang tinggi dan usia flat yang lebih ‘muda’</a:t>
            </a:r>
            <a:endParaRPr sz="1200"/>
          </a:p>
          <a:p>
            <a:pPr indent="-304800" lvl="0" marL="457200" rtl="0" algn="l">
              <a:spcBef>
                <a:spcPts val="0"/>
              </a:spcBef>
              <a:spcAft>
                <a:spcPts val="0"/>
              </a:spcAft>
              <a:buSzPts val="1200"/>
              <a:buChar char="●"/>
            </a:pPr>
            <a:r>
              <a:rPr lang="en" sz="1200"/>
              <a:t>Rata-rata flat pada town Bukit Timah, Bishan, dan Central Area cenderung tidak stabil, dimana pada periode tertentu mengalami kenaikan dan penurunan rata-rata penjualan</a:t>
            </a:r>
            <a:endParaRPr sz="1200"/>
          </a:p>
        </p:txBody>
      </p:sp>
      <p:sp>
        <p:nvSpPr>
          <p:cNvPr id="253" name="Google Shape;253;p28"/>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id="254" name="Google Shape;254;p28"/>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9"/>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60" name="Google Shape;260;p29"/>
          <p:cNvGrpSpPr/>
          <p:nvPr/>
        </p:nvGrpSpPr>
        <p:grpSpPr>
          <a:xfrm>
            <a:off x="7503019" y="95797"/>
            <a:ext cx="1516771" cy="323122"/>
            <a:chOff x="400885" y="325214"/>
            <a:chExt cx="2298835" cy="489727"/>
          </a:xfrm>
        </p:grpSpPr>
        <p:pic>
          <p:nvPicPr>
            <p:cNvPr id="261" name="Google Shape;261;p29"/>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62" name="Google Shape;262;p29"/>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263" name="Google Shape;263;p29"/>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264" name="Google Shape;264;p29"/>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265" name="Google Shape;265;p29"/>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Flat_Type</a:t>
            </a:r>
            <a:endParaRPr sz="2820">
              <a:solidFill>
                <a:srgbClr val="A338EB"/>
              </a:solidFill>
              <a:latin typeface="Maven Pro SemiBold"/>
              <a:ea typeface="Maven Pro SemiBold"/>
              <a:cs typeface="Maven Pro SemiBold"/>
              <a:sym typeface="Maven Pro SemiBold"/>
            </a:endParaRPr>
          </a:p>
        </p:txBody>
      </p:sp>
      <p:sp>
        <p:nvSpPr>
          <p:cNvPr id="266" name="Google Shape;266;p29"/>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267" name="Google Shape;267;p29"/>
          <p:cNvPicPr preferRelativeResize="0"/>
          <p:nvPr/>
        </p:nvPicPr>
        <p:blipFill>
          <a:blip r:embed="rId5">
            <a:alphaModFix/>
          </a:blip>
          <a:stretch>
            <a:fillRect/>
          </a:stretch>
        </p:blipFill>
        <p:spPr>
          <a:xfrm>
            <a:off x="2204825" y="1421725"/>
            <a:ext cx="4419600" cy="3210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0"/>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73" name="Google Shape;273;p30"/>
          <p:cNvGrpSpPr/>
          <p:nvPr/>
        </p:nvGrpSpPr>
        <p:grpSpPr>
          <a:xfrm>
            <a:off x="7503019" y="95797"/>
            <a:ext cx="1516771" cy="323122"/>
            <a:chOff x="400885" y="325214"/>
            <a:chExt cx="2298835" cy="489727"/>
          </a:xfrm>
        </p:grpSpPr>
        <p:pic>
          <p:nvPicPr>
            <p:cNvPr id="274" name="Google Shape;274;p30"/>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75" name="Google Shape;275;p30"/>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76" name="Google Shape;276;p30"/>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77" name="Google Shape;277;p30"/>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78" name="Google Shape;278;p30"/>
          <p:cNvSpPr txBox="1"/>
          <p:nvPr>
            <p:ph type="title"/>
          </p:nvPr>
        </p:nvSpPr>
        <p:spPr>
          <a:xfrm>
            <a:off x="331800" y="418925"/>
            <a:ext cx="8480400" cy="819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Flat Type</a:t>
            </a:r>
            <a:endParaRPr sz="2820">
              <a:solidFill>
                <a:srgbClr val="A338EB"/>
              </a:solidFill>
              <a:latin typeface="Maven Pro SemiBold"/>
              <a:ea typeface="Maven Pro SemiBold"/>
              <a:cs typeface="Maven Pro SemiBold"/>
              <a:sym typeface="Maven Pro SemiBold"/>
            </a:endParaRPr>
          </a:p>
        </p:txBody>
      </p:sp>
      <p:sp>
        <p:nvSpPr>
          <p:cNvPr id="279" name="Google Shape;279;p30"/>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280" name="Google Shape;280;p30"/>
          <p:cNvPicPr preferRelativeResize="0"/>
          <p:nvPr/>
        </p:nvPicPr>
        <p:blipFill>
          <a:blip r:embed="rId5">
            <a:alphaModFix/>
          </a:blip>
          <a:stretch>
            <a:fillRect/>
          </a:stretch>
        </p:blipFill>
        <p:spPr>
          <a:xfrm>
            <a:off x="1893825" y="1056338"/>
            <a:ext cx="5155951" cy="3531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1"/>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86" name="Google Shape;286;p31"/>
          <p:cNvGrpSpPr/>
          <p:nvPr/>
        </p:nvGrpSpPr>
        <p:grpSpPr>
          <a:xfrm>
            <a:off x="7503019" y="95797"/>
            <a:ext cx="1516771" cy="323122"/>
            <a:chOff x="400885" y="325214"/>
            <a:chExt cx="2298835" cy="489727"/>
          </a:xfrm>
        </p:grpSpPr>
        <p:pic>
          <p:nvPicPr>
            <p:cNvPr id="287" name="Google Shape;287;p31"/>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88" name="Google Shape;288;p31"/>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89" name="Google Shape;289;p31"/>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90" name="Google Shape;290;p31"/>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91" name="Google Shape;291;p31"/>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Total Pengguna Flat Type</a:t>
            </a:r>
            <a:endParaRPr sz="2820">
              <a:solidFill>
                <a:srgbClr val="A338EB"/>
              </a:solidFill>
              <a:latin typeface="Maven Pro SemiBold"/>
              <a:ea typeface="Maven Pro SemiBold"/>
              <a:cs typeface="Maven Pro SemiBold"/>
              <a:sym typeface="Maven Pro SemiBold"/>
            </a:endParaRPr>
          </a:p>
        </p:txBody>
      </p:sp>
      <p:sp>
        <p:nvSpPr>
          <p:cNvPr id="292" name="Google Shape;292;p31"/>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293" name="Google Shape;293;p31"/>
          <p:cNvPicPr preferRelativeResize="0"/>
          <p:nvPr/>
        </p:nvPicPr>
        <p:blipFill rotWithShape="1">
          <a:blip r:embed="rId5">
            <a:alphaModFix/>
          </a:blip>
          <a:srcRect b="0" l="0" r="0" t="0"/>
          <a:stretch/>
        </p:blipFill>
        <p:spPr>
          <a:xfrm>
            <a:off x="2153762" y="1316950"/>
            <a:ext cx="4796275" cy="3182525"/>
          </a:xfrm>
          <a:prstGeom prst="rect">
            <a:avLst/>
          </a:prstGeom>
          <a:noFill/>
          <a:ln>
            <a:noFill/>
          </a:ln>
        </p:spPr>
      </p:pic>
      <p:sp>
        <p:nvSpPr>
          <p:cNvPr id="294" name="Google Shape;294;p31"/>
          <p:cNvSpPr txBox="1"/>
          <p:nvPr/>
        </p:nvSpPr>
        <p:spPr>
          <a:xfrm>
            <a:off x="425075" y="4499475"/>
            <a:ext cx="77763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chemeClr val="dk1"/>
                </a:solidFill>
                <a:highlight>
                  <a:srgbClr val="FFFFFF"/>
                </a:highlight>
              </a:rPr>
              <a:t>Sepertinya penduduk Singapura tidak begitu memiliki minat terhadap rumah dengan type 1 room, 2 room, dan Multi Generation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0" name="Shape 70"/>
        <p:cNvGrpSpPr/>
        <p:nvPr/>
      </p:nvGrpSpPr>
      <p:grpSpPr>
        <a:xfrm>
          <a:off x="0" y="0"/>
          <a:ext cx="0" cy="0"/>
          <a:chOff x="0" y="0"/>
          <a:chExt cx="0" cy="0"/>
        </a:xfrm>
      </p:grpSpPr>
      <p:sp>
        <p:nvSpPr>
          <p:cNvPr id="71" name="Google Shape;71;p14"/>
          <p:cNvSpPr txBox="1"/>
          <p:nvPr>
            <p:ph idx="1" type="body"/>
          </p:nvPr>
        </p:nvSpPr>
        <p:spPr>
          <a:xfrm>
            <a:off x="311700" y="1744750"/>
            <a:ext cx="7853400" cy="29244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Waktu presentasi adalah 5 menit (tentatif, tergantung dari banyaknya kelompok yang mendaftarkan diri)</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Waktu tanya jawab adalah 5 menit</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Silakan menambahkan gambar/visualisasi pada slide presentasi</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Upayakan agar tetap dalam format poin-poin (ingat, ini presentasi, bukan esai)</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Jangan masukkan </a:t>
            </a:r>
            <a:r>
              <a:rPr i="1" lang="en" sz="1500">
                <a:solidFill>
                  <a:srgbClr val="282828"/>
                </a:solidFill>
                <a:latin typeface="Inter"/>
                <a:ea typeface="Inter"/>
                <a:cs typeface="Inter"/>
                <a:sym typeface="Inter"/>
              </a:rPr>
              <a:t>code</a:t>
            </a:r>
            <a:r>
              <a:rPr lang="en" sz="1500">
                <a:solidFill>
                  <a:srgbClr val="282828"/>
                </a:solidFill>
                <a:latin typeface="Inter"/>
                <a:ea typeface="Inter"/>
                <a:cs typeface="Inter"/>
                <a:sym typeface="Inter"/>
              </a:rPr>
              <a:t> ke dalam slide presentasi (tidak usah memasukan screenshot jupyter notebook)</a:t>
            </a:r>
            <a:endParaRPr sz="1500">
              <a:solidFill>
                <a:srgbClr val="282828"/>
              </a:solidFill>
              <a:latin typeface="Inter"/>
              <a:ea typeface="Inter"/>
              <a:cs typeface="Inter"/>
              <a:sym typeface="Inter"/>
            </a:endParaRPr>
          </a:p>
        </p:txBody>
      </p:sp>
      <p:sp>
        <p:nvSpPr>
          <p:cNvPr id="72" name="Google Shape;72;p14"/>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Latar Belakang</a:t>
            </a:r>
            <a:endParaRPr b="1" i="0" sz="1000" u="none" cap="none" strike="noStrike">
              <a:solidFill>
                <a:srgbClr val="601F99"/>
              </a:solidFill>
              <a:latin typeface="Inter"/>
              <a:ea typeface="Inter"/>
              <a:cs typeface="Inter"/>
              <a:sym typeface="Inter"/>
            </a:endParaRPr>
          </a:p>
        </p:txBody>
      </p:sp>
      <p:sp>
        <p:nvSpPr>
          <p:cNvPr id="73" name="Google Shape;73;p14"/>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74" name="Google Shape;74;p14"/>
          <p:cNvGrpSpPr/>
          <p:nvPr/>
        </p:nvGrpSpPr>
        <p:grpSpPr>
          <a:xfrm>
            <a:off x="7503019" y="95797"/>
            <a:ext cx="1516771" cy="323122"/>
            <a:chOff x="400885" y="325214"/>
            <a:chExt cx="2298835" cy="489727"/>
          </a:xfrm>
        </p:grpSpPr>
        <p:pic>
          <p:nvPicPr>
            <p:cNvPr id="75" name="Google Shape;75;p14"/>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76" name="Google Shape;76;p14"/>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77" name="Google Shape;77;p14"/>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78" name="Google Shape;78;p14"/>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79" name="Google Shape;79;p14"/>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Petunjuk</a:t>
            </a:r>
            <a:endParaRPr sz="2820">
              <a:solidFill>
                <a:srgbClr val="A338EB"/>
              </a:solidFill>
              <a:latin typeface="Maven Pro SemiBold"/>
              <a:ea typeface="Maven Pro SemiBold"/>
              <a:cs typeface="Maven Pro SemiBold"/>
              <a:sym typeface="Maven Pro SemiBo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2"/>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00" name="Google Shape;300;p32"/>
          <p:cNvGrpSpPr/>
          <p:nvPr/>
        </p:nvGrpSpPr>
        <p:grpSpPr>
          <a:xfrm>
            <a:off x="7503019" y="95797"/>
            <a:ext cx="1516771" cy="323122"/>
            <a:chOff x="400885" y="325214"/>
            <a:chExt cx="2298835" cy="489727"/>
          </a:xfrm>
        </p:grpSpPr>
        <p:pic>
          <p:nvPicPr>
            <p:cNvPr id="301" name="Google Shape;301;p32"/>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02" name="Google Shape;302;p32"/>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303" name="Google Shape;303;p32"/>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304" name="Google Shape;304;p32"/>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305" name="Google Shape;305;p32"/>
          <p:cNvSpPr txBox="1"/>
          <p:nvPr>
            <p:ph type="title"/>
          </p:nvPr>
        </p:nvSpPr>
        <p:spPr>
          <a:xfrm>
            <a:off x="331800" y="418925"/>
            <a:ext cx="8480400" cy="819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Flat Type</a:t>
            </a:r>
            <a:endParaRPr sz="2820">
              <a:solidFill>
                <a:srgbClr val="A338EB"/>
              </a:solidFill>
              <a:latin typeface="Maven Pro SemiBold"/>
              <a:ea typeface="Maven Pro SemiBold"/>
              <a:cs typeface="Maven Pro SemiBold"/>
              <a:sym typeface="Maven Pro SemiBold"/>
            </a:endParaRPr>
          </a:p>
        </p:txBody>
      </p:sp>
      <p:sp>
        <p:nvSpPr>
          <p:cNvPr id="306" name="Google Shape;306;p32"/>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307" name="Google Shape;307;p32"/>
          <p:cNvPicPr preferRelativeResize="0"/>
          <p:nvPr/>
        </p:nvPicPr>
        <p:blipFill>
          <a:blip r:embed="rId5">
            <a:alphaModFix/>
          </a:blip>
          <a:stretch>
            <a:fillRect/>
          </a:stretch>
        </p:blipFill>
        <p:spPr>
          <a:xfrm>
            <a:off x="1005900" y="1238225"/>
            <a:ext cx="4706257" cy="3257575"/>
          </a:xfrm>
          <a:prstGeom prst="rect">
            <a:avLst/>
          </a:prstGeom>
          <a:noFill/>
          <a:ln>
            <a:noFill/>
          </a:ln>
        </p:spPr>
      </p:pic>
      <p:sp>
        <p:nvSpPr>
          <p:cNvPr id="308" name="Google Shape;308;p32"/>
          <p:cNvSpPr txBox="1"/>
          <p:nvPr/>
        </p:nvSpPr>
        <p:spPr>
          <a:xfrm>
            <a:off x="5910075" y="1261150"/>
            <a:ext cx="25470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Most Expensive Flat &amp; Cheapest Flat diambil dari 3 town tertinggi dan terendah berdasarkan mean.</a:t>
            </a:r>
            <a:endParaRPr/>
          </a:p>
          <a:p>
            <a:pPr indent="-317500" lvl="0" marL="457200" rtl="0" algn="l">
              <a:spcBef>
                <a:spcPts val="0"/>
              </a:spcBef>
              <a:spcAft>
                <a:spcPts val="0"/>
              </a:spcAft>
              <a:buSzPts val="1400"/>
              <a:buChar char="●"/>
            </a:pPr>
            <a:r>
              <a:rPr lang="en"/>
              <a:t>Flat type favorit pada tiap jenis adalah 4 ROOM dan 5 ROOM</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3"/>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14" name="Google Shape;314;p33"/>
          <p:cNvGrpSpPr/>
          <p:nvPr/>
        </p:nvGrpSpPr>
        <p:grpSpPr>
          <a:xfrm>
            <a:off x="7503019" y="95797"/>
            <a:ext cx="1516771" cy="323122"/>
            <a:chOff x="400885" y="325214"/>
            <a:chExt cx="2298835" cy="489727"/>
          </a:xfrm>
        </p:grpSpPr>
        <p:pic>
          <p:nvPicPr>
            <p:cNvPr id="315" name="Google Shape;315;p33"/>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16" name="Google Shape;316;p33"/>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317" name="Google Shape;317;p33"/>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318" name="Google Shape;318;p33"/>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319" name="Google Shape;319;p33"/>
          <p:cNvSpPr txBox="1"/>
          <p:nvPr>
            <p:ph type="title"/>
          </p:nvPr>
        </p:nvSpPr>
        <p:spPr>
          <a:xfrm>
            <a:off x="282200" y="306900"/>
            <a:ext cx="8480400" cy="552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Mean for Resale Price Based on Flat Model</a:t>
            </a:r>
            <a:endParaRPr sz="2820">
              <a:solidFill>
                <a:srgbClr val="A338EB"/>
              </a:solidFill>
              <a:latin typeface="Maven Pro SemiBold"/>
              <a:ea typeface="Maven Pro SemiBold"/>
              <a:cs typeface="Maven Pro SemiBold"/>
              <a:sym typeface="Maven Pro SemiBold"/>
            </a:endParaRPr>
          </a:p>
        </p:txBody>
      </p:sp>
      <p:sp>
        <p:nvSpPr>
          <p:cNvPr id="320" name="Google Shape;320;p33"/>
          <p:cNvSpPr txBox="1"/>
          <p:nvPr/>
        </p:nvSpPr>
        <p:spPr>
          <a:xfrm>
            <a:off x="76197" y="88022"/>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321" name="Google Shape;321;p33"/>
          <p:cNvPicPr preferRelativeResize="0"/>
          <p:nvPr/>
        </p:nvPicPr>
        <p:blipFill>
          <a:blip r:embed="rId5">
            <a:alphaModFix/>
          </a:blip>
          <a:stretch>
            <a:fillRect/>
          </a:stretch>
        </p:blipFill>
        <p:spPr>
          <a:xfrm>
            <a:off x="1606075" y="893113"/>
            <a:ext cx="4606250" cy="3441100"/>
          </a:xfrm>
          <a:prstGeom prst="rect">
            <a:avLst/>
          </a:prstGeom>
          <a:noFill/>
          <a:ln>
            <a:noFill/>
          </a:ln>
        </p:spPr>
      </p:pic>
      <p:sp>
        <p:nvSpPr>
          <p:cNvPr id="322" name="Google Shape;322;p33"/>
          <p:cNvSpPr txBox="1"/>
          <p:nvPr/>
        </p:nvSpPr>
        <p:spPr>
          <a:xfrm>
            <a:off x="996425" y="4368425"/>
            <a:ext cx="6637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chemeClr val="dk1"/>
                </a:solidFill>
                <a:highlight>
                  <a:srgbClr val="FFFFFF"/>
                </a:highlight>
              </a:rPr>
              <a:t>Type S2, Type S1, Premium Apartment Loft merupakan model apartement yang paling mahal menurut rata-rata resale price nya.</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4"/>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28" name="Google Shape;328;p34"/>
          <p:cNvGrpSpPr/>
          <p:nvPr/>
        </p:nvGrpSpPr>
        <p:grpSpPr>
          <a:xfrm>
            <a:off x="7503019" y="95797"/>
            <a:ext cx="1516771" cy="323122"/>
            <a:chOff x="400885" y="325214"/>
            <a:chExt cx="2298835" cy="489727"/>
          </a:xfrm>
        </p:grpSpPr>
        <p:pic>
          <p:nvPicPr>
            <p:cNvPr id="329" name="Google Shape;329;p34"/>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30" name="Google Shape;330;p34"/>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331" name="Google Shape;331;p34"/>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332" name="Google Shape;332;p34"/>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333" name="Google Shape;333;p34"/>
          <p:cNvSpPr txBox="1"/>
          <p:nvPr>
            <p:ph type="title"/>
          </p:nvPr>
        </p:nvSpPr>
        <p:spPr>
          <a:xfrm>
            <a:off x="282200" y="306900"/>
            <a:ext cx="8480400" cy="552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Mean for Resale Price Based on Flat Model</a:t>
            </a:r>
            <a:endParaRPr sz="2820">
              <a:solidFill>
                <a:srgbClr val="A338EB"/>
              </a:solidFill>
              <a:latin typeface="Maven Pro SemiBold"/>
              <a:ea typeface="Maven Pro SemiBold"/>
              <a:cs typeface="Maven Pro SemiBold"/>
              <a:sym typeface="Maven Pro SemiBold"/>
            </a:endParaRPr>
          </a:p>
        </p:txBody>
      </p:sp>
      <p:sp>
        <p:nvSpPr>
          <p:cNvPr id="334" name="Google Shape;334;p34"/>
          <p:cNvSpPr txBox="1"/>
          <p:nvPr/>
        </p:nvSpPr>
        <p:spPr>
          <a:xfrm>
            <a:off x="76197" y="88022"/>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id="335" name="Google Shape;335;p34"/>
          <p:cNvSpPr txBox="1"/>
          <p:nvPr/>
        </p:nvSpPr>
        <p:spPr>
          <a:xfrm>
            <a:off x="996425" y="4368425"/>
            <a:ext cx="6637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chemeClr val="dk1"/>
                </a:solidFill>
                <a:highlight>
                  <a:srgbClr val="FFFFFF"/>
                </a:highlight>
              </a:rPr>
              <a:t>Type S2, Type S1, Premium Apartment Loft merupakan model apartement yang paling mahal menurut rata-rata resale price nya.</a:t>
            </a:r>
            <a:endParaRPr/>
          </a:p>
        </p:txBody>
      </p:sp>
      <p:pic>
        <p:nvPicPr>
          <p:cNvPr id="336" name="Google Shape;336;p34"/>
          <p:cNvPicPr preferRelativeResize="0"/>
          <p:nvPr/>
        </p:nvPicPr>
        <p:blipFill>
          <a:blip r:embed="rId5">
            <a:alphaModFix/>
          </a:blip>
          <a:stretch>
            <a:fillRect/>
          </a:stretch>
        </p:blipFill>
        <p:spPr>
          <a:xfrm>
            <a:off x="1067325" y="969400"/>
            <a:ext cx="4710874" cy="3204724"/>
          </a:xfrm>
          <a:prstGeom prst="rect">
            <a:avLst/>
          </a:prstGeom>
          <a:noFill/>
          <a:ln>
            <a:noFill/>
          </a:ln>
        </p:spPr>
      </p:pic>
      <p:sp>
        <p:nvSpPr>
          <p:cNvPr id="337" name="Google Shape;337;p34"/>
          <p:cNvSpPr txBox="1"/>
          <p:nvPr/>
        </p:nvSpPr>
        <p:spPr>
          <a:xfrm>
            <a:off x="5893600" y="1343575"/>
            <a:ext cx="30000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
                <a:solidFill>
                  <a:schemeClr val="dk1"/>
                </a:solidFill>
              </a:rPr>
              <a:t>Most Expensive Flat &amp; Cheapest Flat diambil dari 3 town tertinggi dan terendah berdasarkan mean.</a:t>
            </a:r>
            <a:endParaRPr>
              <a:solidFill>
                <a:schemeClr val="dk1"/>
              </a:solidFill>
            </a:endParaRPr>
          </a:p>
          <a:p>
            <a:pPr indent="0" lvl="0" marL="457200" rtl="0" algn="l">
              <a:spcBef>
                <a:spcPts val="0"/>
              </a:spcBef>
              <a:spcAft>
                <a:spcPts val="0"/>
              </a:spcAft>
              <a:buNone/>
            </a:pPr>
            <a:r>
              <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5"/>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43" name="Google Shape;343;p35"/>
          <p:cNvGrpSpPr/>
          <p:nvPr/>
        </p:nvGrpSpPr>
        <p:grpSpPr>
          <a:xfrm>
            <a:off x="7503019" y="95797"/>
            <a:ext cx="1516771" cy="323122"/>
            <a:chOff x="400885" y="325214"/>
            <a:chExt cx="2298835" cy="489727"/>
          </a:xfrm>
        </p:grpSpPr>
        <p:pic>
          <p:nvPicPr>
            <p:cNvPr id="344" name="Google Shape;344;p35"/>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45" name="Google Shape;345;p35"/>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346" name="Google Shape;346;p35"/>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347" name="Google Shape;347;p35"/>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348" name="Google Shape;348;p35"/>
          <p:cNvSpPr txBox="1"/>
          <p:nvPr>
            <p:ph type="title"/>
          </p:nvPr>
        </p:nvSpPr>
        <p:spPr>
          <a:xfrm>
            <a:off x="282200" y="306900"/>
            <a:ext cx="8480400" cy="552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Mean for Resale Price Based on Flat Model</a:t>
            </a:r>
            <a:endParaRPr sz="2820">
              <a:solidFill>
                <a:srgbClr val="A338EB"/>
              </a:solidFill>
              <a:latin typeface="Maven Pro SemiBold"/>
              <a:ea typeface="Maven Pro SemiBold"/>
              <a:cs typeface="Maven Pro SemiBold"/>
              <a:sym typeface="Maven Pro SemiBold"/>
            </a:endParaRPr>
          </a:p>
        </p:txBody>
      </p:sp>
      <p:sp>
        <p:nvSpPr>
          <p:cNvPr id="349" name="Google Shape;349;p35"/>
          <p:cNvSpPr txBox="1"/>
          <p:nvPr/>
        </p:nvSpPr>
        <p:spPr>
          <a:xfrm>
            <a:off x="76197" y="88022"/>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id="350" name="Google Shape;350;p35"/>
          <p:cNvSpPr txBox="1"/>
          <p:nvPr/>
        </p:nvSpPr>
        <p:spPr>
          <a:xfrm>
            <a:off x="667650" y="914950"/>
            <a:ext cx="53001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Pada grafik diatas, untuk banyaknya penjualan flat 2016-2020 untuk Most Expensive Flat adalah</a:t>
            </a:r>
            <a:endParaRPr/>
          </a:p>
          <a:p>
            <a:pPr indent="0" lvl="0" marL="0" rtl="0" algn="l">
              <a:spcBef>
                <a:spcPts val="0"/>
              </a:spcBef>
              <a:spcAft>
                <a:spcPts val="0"/>
              </a:spcAft>
              <a:buNone/>
            </a:pPr>
            <a:r>
              <a:rPr lang="en"/>
              <a:t>1. Model A</a:t>
            </a:r>
            <a:endParaRPr/>
          </a:p>
          <a:p>
            <a:pPr indent="0" lvl="0" marL="0" rtl="0" algn="l">
              <a:spcBef>
                <a:spcPts val="0"/>
              </a:spcBef>
              <a:spcAft>
                <a:spcPts val="0"/>
              </a:spcAft>
              <a:buNone/>
            </a:pPr>
            <a:r>
              <a:rPr lang="en"/>
              <a:t>2. Improved</a:t>
            </a:r>
            <a:endParaRPr/>
          </a:p>
          <a:p>
            <a:pPr indent="0" lvl="0" marL="0" rtl="0" algn="l">
              <a:spcBef>
                <a:spcPts val="0"/>
              </a:spcBef>
              <a:spcAft>
                <a:spcPts val="0"/>
              </a:spcAft>
              <a:buNone/>
            </a:pPr>
            <a:r>
              <a:rPr lang="en"/>
              <a:t>3. Simplified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Sedangkan pada Cheapest Flat adalah</a:t>
            </a:r>
            <a:endParaRPr/>
          </a:p>
          <a:p>
            <a:pPr indent="0" lvl="0" marL="0" rtl="0" algn="l">
              <a:spcBef>
                <a:spcPts val="0"/>
              </a:spcBef>
              <a:spcAft>
                <a:spcPts val="0"/>
              </a:spcAft>
              <a:buNone/>
            </a:pPr>
            <a:r>
              <a:rPr lang="en"/>
              <a:t>1. Model A</a:t>
            </a:r>
            <a:endParaRPr/>
          </a:p>
          <a:p>
            <a:pPr indent="0" lvl="0" marL="0" rtl="0" algn="l">
              <a:spcBef>
                <a:spcPts val="0"/>
              </a:spcBef>
              <a:spcAft>
                <a:spcPts val="0"/>
              </a:spcAft>
              <a:buNone/>
            </a:pPr>
            <a:r>
              <a:rPr lang="en"/>
              <a:t>2. Improved</a:t>
            </a:r>
            <a:endParaRPr/>
          </a:p>
          <a:p>
            <a:pPr indent="0" lvl="0" marL="0" rtl="0" algn="l">
              <a:spcBef>
                <a:spcPts val="0"/>
              </a:spcBef>
              <a:spcAft>
                <a:spcPts val="0"/>
              </a:spcAft>
              <a:buNone/>
            </a:pPr>
            <a:r>
              <a:rPr lang="en"/>
              <a:t>3. New Generation</a:t>
            </a:r>
            <a:endParaRPr/>
          </a:p>
        </p:txBody>
      </p:sp>
      <p:sp>
        <p:nvSpPr>
          <p:cNvPr id="351" name="Google Shape;351;p35"/>
          <p:cNvSpPr txBox="1"/>
          <p:nvPr/>
        </p:nvSpPr>
        <p:spPr>
          <a:xfrm>
            <a:off x="667650" y="3537800"/>
            <a:ext cx="6445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Dengan flat model yang sama, tetapi karena perbedaan daerah menyebabkan perbedaan harga flat diantara beberapa town. Sehingga, town dapat mempengaruhi resale price dari suatu flat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6"/>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57" name="Google Shape;357;p36"/>
          <p:cNvGrpSpPr/>
          <p:nvPr/>
        </p:nvGrpSpPr>
        <p:grpSpPr>
          <a:xfrm>
            <a:off x="7503019" y="95797"/>
            <a:ext cx="1516771" cy="323122"/>
            <a:chOff x="400885" y="325214"/>
            <a:chExt cx="2298835" cy="489727"/>
          </a:xfrm>
        </p:grpSpPr>
        <p:pic>
          <p:nvPicPr>
            <p:cNvPr id="358" name="Google Shape;358;p36"/>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59" name="Google Shape;359;p36"/>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360" name="Google Shape;360;p36"/>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361" name="Google Shape;361;p36"/>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362" name="Google Shape;362;p36"/>
          <p:cNvSpPr txBox="1"/>
          <p:nvPr>
            <p:ph type="title"/>
          </p:nvPr>
        </p:nvSpPr>
        <p:spPr>
          <a:xfrm>
            <a:off x="594300" y="3972950"/>
            <a:ext cx="8480400" cy="63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50">
                <a:highlight>
                  <a:srgbClr val="FFFFFF"/>
                </a:highlight>
              </a:rPr>
              <a:t>Ternyata, semakin tinggi dari tingkat flat, maka harga semakin mahal, yang dapat terlihat pada rata-rata resale price diatas. Namun, pada lantai 43 to 45 lah rata-rata harga flat paling mahal</a:t>
            </a:r>
            <a:endParaRPr/>
          </a:p>
        </p:txBody>
      </p:sp>
      <p:sp>
        <p:nvSpPr>
          <p:cNvPr id="363" name="Google Shape;363;p3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364" name="Google Shape;364;p36"/>
          <p:cNvPicPr preferRelativeResize="0"/>
          <p:nvPr/>
        </p:nvPicPr>
        <p:blipFill rotWithShape="1">
          <a:blip r:embed="rId5">
            <a:alphaModFix/>
          </a:blip>
          <a:srcRect b="0" l="0" r="0" t="0"/>
          <a:stretch/>
        </p:blipFill>
        <p:spPr>
          <a:xfrm>
            <a:off x="2050300" y="999813"/>
            <a:ext cx="4544525" cy="3143875"/>
          </a:xfrm>
          <a:prstGeom prst="rect">
            <a:avLst/>
          </a:prstGeom>
          <a:noFill/>
          <a:ln>
            <a:noFill/>
          </a:ln>
        </p:spPr>
      </p:pic>
      <p:sp>
        <p:nvSpPr>
          <p:cNvPr id="365" name="Google Shape;365;p36"/>
          <p:cNvSpPr txBox="1"/>
          <p:nvPr>
            <p:ph type="title"/>
          </p:nvPr>
        </p:nvSpPr>
        <p:spPr>
          <a:xfrm>
            <a:off x="331800" y="484050"/>
            <a:ext cx="8480400" cy="819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Storey Range</a:t>
            </a:r>
            <a:endParaRPr sz="2820">
              <a:solidFill>
                <a:srgbClr val="A338EB"/>
              </a:solidFill>
              <a:latin typeface="Maven Pro SemiBold"/>
              <a:ea typeface="Maven Pro SemiBold"/>
              <a:cs typeface="Maven Pro SemiBold"/>
              <a:sym typeface="Maven Pro SemiBo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7"/>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71" name="Google Shape;371;p37"/>
          <p:cNvGrpSpPr/>
          <p:nvPr/>
        </p:nvGrpSpPr>
        <p:grpSpPr>
          <a:xfrm>
            <a:off x="7503019" y="95797"/>
            <a:ext cx="1516771" cy="323122"/>
            <a:chOff x="400885" y="325214"/>
            <a:chExt cx="2298835" cy="489727"/>
          </a:xfrm>
        </p:grpSpPr>
        <p:pic>
          <p:nvPicPr>
            <p:cNvPr id="372" name="Google Shape;372;p37"/>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73" name="Google Shape;373;p37"/>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374" name="Google Shape;374;p37"/>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375" name="Google Shape;375;p37"/>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376" name="Google Shape;376;p37"/>
          <p:cNvSpPr txBox="1"/>
          <p:nvPr>
            <p:ph type="title"/>
          </p:nvPr>
        </p:nvSpPr>
        <p:spPr>
          <a:xfrm>
            <a:off x="76197" y="257344"/>
            <a:ext cx="8480400" cy="819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Floor Area Sqm</a:t>
            </a:r>
            <a:endParaRPr sz="2820">
              <a:solidFill>
                <a:srgbClr val="A338EB"/>
              </a:solidFill>
              <a:latin typeface="Maven Pro SemiBold"/>
              <a:ea typeface="Maven Pro SemiBold"/>
              <a:cs typeface="Maven Pro SemiBold"/>
              <a:sym typeface="Maven Pro SemiBold"/>
            </a:endParaRPr>
          </a:p>
        </p:txBody>
      </p:sp>
      <p:sp>
        <p:nvSpPr>
          <p:cNvPr id="377" name="Google Shape;377;p37"/>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378" name="Google Shape;378;p37"/>
          <p:cNvPicPr preferRelativeResize="0"/>
          <p:nvPr/>
        </p:nvPicPr>
        <p:blipFill rotWithShape="1">
          <a:blip r:embed="rId5">
            <a:alphaModFix/>
          </a:blip>
          <a:srcRect b="0" l="0" r="0" t="0"/>
          <a:stretch/>
        </p:blipFill>
        <p:spPr>
          <a:xfrm>
            <a:off x="1214097" y="920044"/>
            <a:ext cx="6715823" cy="346327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8"/>
          <p:cNvSpPr txBox="1"/>
          <p:nvPr>
            <p:ph idx="1" type="body"/>
          </p:nvPr>
        </p:nvSpPr>
        <p:spPr>
          <a:xfrm>
            <a:off x="122125" y="411525"/>
            <a:ext cx="8520600" cy="409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Persebaran Flat Berdasarkan Floor Area &amp; Resale Price </a:t>
            </a:r>
            <a:endParaRPr/>
          </a:p>
        </p:txBody>
      </p:sp>
      <p:sp>
        <p:nvSpPr>
          <p:cNvPr id="384" name="Google Shape;384;p38"/>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385" name="Google Shape;385;p38"/>
          <p:cNvPicPr preferRelativeResize="0"/>
          <p:nvPr/>
        </p:nvPicPr>
        <p:blipFill>
          <a:blip r:embed="rId3">
            <a:alphaModFix/>
          </a:blip>
          <a:stretch>
            <a:fillRect/>
          </a:stretch>
        </p:blipFill>
        <p:spPr>
          <a:xfrm>
            <a:off x="397463" y="1166500"/>
            <a:ext cx="4276725" cy="3352800"/>
          </a:xfrm>
          <a:prstGeom prst="rect">
            <a:avLst/>
          </a:prstGeom>
          <a:noFill/>
          <a:ln>
            <a:noFill/>
          </a:ln>
        </p:spPr>
      </p:pic>
      <p:sp>
        <p:nvSpPr>
          <p:cNvPr id="386" name="Google Shape;386;p38"/>
          <p:cNvSpPr txBox="1"/>
          <p:nvPr/>
        </p:nvSpPr>
        <p:spPr>
          <a:xfrm>
            <a:off x="4723650" y="2327200"/>
            <a:ext cx="3832500" cy="10314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rPr lang="en" sz="1100"/>
              <a:t>Terlihat pada gambar disamping bahwa beberapa flat dengan luas yang relatif sama, namun memiliki harga yang berbeda </a:t>
            </a:r>
            <a:endParaRPr sz="1100"/>
          </a:p>
          <a:p>
            <a:pPr indent="-298450" lvl="0" marL="457200" rtl="0" algn="l">
              <a:spcBef>
                <a:spcPts val="0"/>
              </a:spcBef>
              <a:spcAft>
                <a:spcPts val="0"/>
              </a:spcAft>
              <a:buSzPts val="1100"/>
              <a:buChar char="●"/>
            </a:pPr>
            <a:r>
              <a:rPr lang="en" sz="1100"/>
              <a:t>Kemungkinan resale price tersebut memiliki harga yang berbeda karena mungkin faktor ‘town’</a:t>
            </a:r>
            <a:endParaRPr sz="1100"/>
          </a:p>
        </p:txBody>
      </p:sp>
      <p:sp>
        <p:nvSpPr>
          <p:cNvPr id="387" name="Google Shape;387;p38"/>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9"/>
          <p:cNvSpPr txBox="1"/>
          <p:nvPr>
            <p:ph idx="1" type="body"/>
          </p:nvPr>
        </p:nvSpPr>
        <p:spPr>
          <a:xfrm>
            <a:off x="122125" y="411525"/>
            <a:ext cx="8520600" cy="40989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lang="en" sz="2820">
                <a:solidFill>
                  <a:srgbClr val="A338EB"/>
                </a:solidFill>
                <a:latin typeface="Maven Pro SemiBold"/>
                <a:ea typeface="Maven Pro SemiBold"/>
                <a:cs typeface="Maven Pro SemiBold"/>
                <a:sym typeface="Maven Pro SemiBold"/>
              </a:rPr>
              <a:t>Lease Commence Date &amp; Remaining Lease</a:t>
            </a:r>
            <a:endParaRPr sz="2820">
              <a:solidFill>
                <a:srgbClr val="A338EB"/>
              </a:solidFill>
              <a:latin typeface="Maven Pro SemiBold"/>
              <a:ea typeface="Maven Pro SemiBold"/>
              <a:cs typeface="Maven Pro SemiBold"/>
              <a:sym typeface="Maven Pro SemiBold"/>
            </a:endParaRPr>
          </a:p>
          <a:p>
            <a:pPr indent="0" lvl="0" marL="0" rtl="0" algn="ctr">
              <a:lnSpc>
                <a:spcPct val="100000"/>
              </a:lnSpc>
              <a:spcBef>
                <a:spcPts val="0"/>
              </a:spcBef>
              <a:spcAft>
                <a:spcPts val="0"/>
              </a:spcAft>
              <a:buClr>
                <a:schemeClr val="dk1"/>
              </a:buClr>
              <a:buSzPts val="990"/>
              <a:buFont typeface="Arial"/>
              <a:buNone/>
            </a:pPr>
            <a:r>
              <a:t/>
            </a:r>
            <a:endParaRPr sz="2820">
              <a:solidFill>
                <a:srgbClr val="A338EB"/>
              </a:solidFill>
              <a:latin typeface="Maven Pro SemiBold"/>
              <a:ea typeface="Maven Pro SemiBold"/>
              <a:cs typeface="Maven Pro SemiBold"/>
              <a:sym typeface="Maven Pro SemiBold"/>
            </a:endParaRPr>
          </a:p>
        </p:txBody>
      </p:sp>
      <p:sp>
        <p:nvSpPr>
          <p:cNvPr id="393" name="Google Shape;393;p39"/>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id="394" name="Google Shape;394;p39"/>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pic>
        <p:nvPicPr>
          <p:cNvPr id="395" name="Google Shape;395;p39"/>
          <p:cNvPicPr preferRelativeResize="0"/>
          <p:nvPr/>
        </p:nvPicPr>
        <p:blipFill>
          <a:blip r:embed="rId3">
            <a:alphaModFix/>
          </a:blip>
          <a:stretch>
            <a:fillRect/>
          </a:stretch>
        </p:blipFill>
        <p:spPr>
          <a:xfrm>
            <a:off x="776738" y="990837"/>
            <a:ext cx="5447425" cy="3161824"/>
          </a:xfrm>
          <a:prstGeom prst="rect">
            <a:avLst/>
          </a:prstGeom>
          <a:noFill/>
          <a:ln>
            <a:noFill/>
          </a:ln>
        </p:spPr>
      </p:pic>
      <p:sp>
        <p:nvSpPr>
          <p:cNvPr id="396" name="Google Shape;396;p39"/>
          <p:cNvSpPr txBox="1"/>
          <p:nvPr/>
        </p:nvSpPr>
        <p:spPr>
          <a:xfrm>
            <a:off x="6313975" y="2156088"/>
            <a:ext cx="2398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Seiring dengan ‘muda’ nya flat, nilai jual akan  cenderung lebih mahal</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0"/>
          <p:cNvSpPr txBox="1"/>
          <p:nvPr>
            <p:ph idx="1" type="body"/>
          </p:nvPr>
        </p:nvSpPr>
        <p:spPr>
          <a:xfrm>
            <a:off x="122125" y="411525"/>
            <a:ext cx="8520600" cy="40989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lang="en" sz="2820">
                <a:solidFill>
                  <a:srgbClr val="A338EB"/>
                </a:solidFill>
                <a:latin typeface="Maven Pro SemiBold"/>
                <a:ea typeface="Maven Pro SemiBold"/>
                <a:cs typeface="Maven Pro SemiBold"/>
                <a:sym typeface="Maven Pro SemiBold"/>
              </a:rPr>
              <a:t>Block</a:t>
            </a:r>
            <a:endParaRPr sz="2820">
              <a:solidFill>
                <a:srgbClr val="A338EB"/>
              </a:solidFill>
              <a:latin typeface="Maven Pro SemiBold"/>
              <a:ea typeface="Maven Pro SemiBold"/>
              <a:cs typeface="Maven Pro SemiBold"/>
              <a:sym typeface="Maven Pro SemiBold"/>
            </a:endParaRPr>
          </a:p>
          <a:p>
            <a:pPr indent="0" lvl="0" marL="0" rtl="0" algn="ctr">
              <a:lnSpc>
                <a:spcPct val="100000"/>
              </a:lnSpc>
              <a:spcBef>
                <a:spcPts val="0"/>
              </a:spcBef>
              <a:spcAft>
                <a:spcPts val="0"/>
              </a:spcAft>
              <a:buNone/>
            </a:pPr>
            <a:r>
              <a:t/>
            </a:r>
            <a:endParaRPr sz="2820">
              <a:solidFill>
                <a:srgbClr val="A338EB"/>
              </a:solidFill>
              <a:latin typeface="Maven Pro SemiBold"/>
              <a:ea typeface="Maven Pro SemiBold"/>
              <a:cs typeface="Maven Pro SemiBold"/>
              <a:sym typeface="Maven Pro SemiBold"/>
            </a:endParaRPr>
          </a:p>
        </p:txBody>
      </p:sp>
      <p:sp>
        <p:nvSpPr>
          <p:cNvPr id="402" name="Google Shape;402;p40"/>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id="403" name="Google Shape;403;p40"/>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sp>
        <p:nvSpPr>
          <p:cNvPr id="404" name="Google Shape;404;p40"/>
          <p:cNvSpPr txBox="1"/>
          <p:nvPr/>
        </p:nvSpPr>
        <p:spPr>
          <a:xfrm>
            <a:off x="1079800" y="4261500"/>
            <a:ext cx="5753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Block tidak memiliki pola tertentu untuk bagi resale price</a:t>
            </a:r>
            <a:endParaRPr/>
          </a:p>
        </p:txBody>
      </p:sp>
      <p:pic>
        <p:nvPicPr>
          <p:cNvPr id="405" name="Google Shape;405;p40"/>
          <p:cNvPicPr preferRelativeResize="0"/>
          <p:nvPr/>
        </p:nvPicPr>
        <p:blipFill>
          <a:blip r:embed="rId3">
            <a:alphaModFix/>
          </a:blip>
          <a:stretch>
            <a:fillRect/>
          </a:stretch>
        </p:blipFill>
        <p:spPr>
          <a:xfrm>
            <a:off x="1883049" y="1030350"/>
            <a:ext cx="4643451" cy="30168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1"/>
          <p:cNvSpPr txBox="1"/>
          <p:nvPr>
            <p:ph idx="1" type="body"/>
          </p:nvPr>
        </p:nvSpPr>
        <p:spPr>
          <a:xfrm>
            <a:off x="122125" y="411525"/>
            <a:ext cx="8520600" cy="40989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lang="en" sz="2820">
                <a:solidFill>
                  <a:srgbClr val="A338EB"/>
                </a:solidFill>
                <a:latin typeface="Maven Pro SemiBold"/>
                <a:ea typeface="Maven Pro SemiBold"/>
                <a:cs typeface="Maven Pro SemiBold"/>
                <a:sym typeface="Maven Pro SemiBold"/>
              </a:rPr>
              <a:t>Analisis Korelasi</a:t>
            </a:r>
            <a:endParaRPr sz="2820">
              <a:solidFill>
                <a:srgbClr val="A338EB"/>
              </a:solidFill>
              <a:latin typeface="Maven Pro SemiBold"/>
              <a:ea typeface="Maven Pro SemiBold"/>
              <a:cs typeface="Maven Pro SemiBold"/>
              <a:sym typeface="Maven Pro SemiBold"/>
            </a:endParaRPr>
          </a:p>
          <a:p>
            <a:pPr indent="-311150" lvl="0" marL="457200" rtl="0" algn="l">
              <a:lnSpc>
                <a:spcPct val="100000"/>
              </a:lnSpc>
              <a:spcBef>
                <a:spcPts val="0"/>
              </a:spcBef>
              <a:spcAft>
                <a:spcPts val="0"/>
              </a:spcAft>
              <a:buClr>
                <a:schemeClr val="dk1"/>
              </a:buClr>
              <a:buSzPts val="1300"/>
              <a:buFont typeface="Inter SemiBold"/>
              <a:buChar char="●"/>
            </a:pPr>
            <a:r>
              <a:rPr lang="en" sz="1300">
                <a:solidFill>
                  <a:schemeClr val="dk1"/>
                </a:solidFill>
                <a:latin typeface="Inter SemiBold"/>
                <a:ea typeface="Inter SemiBold"/>
                <a:cs typeface="Inter SemiBold"/>
                <a:sym typeface="Inter SemiBold"/>
              </a:rPr>
              <a:t>Dilakukan dengan metode spearman </a:t>
            </a:r>
            <a:endParaRPr sz="1300">
              <a:solidFill>
                <a:schemeClr val="dk1"/>
              </a:solidFill>
              <a:latin typeface="Inter SemiBold"/>
              <a:ea typeface="Inter SemiBold"/>
              <a:cs typeface="Inter SemiBold"/>
              <a:sym typeface="Inter SemiBold"/>
            </a:endParaRPr>
          </a:p>
          <a:p>
            <a:pPr indent="0" lvl="0" marL="457200" rtl="0" algn="l">
              <a:lnSpc>
                <a:spcPct val="100000"/>
              </a:lnSpc>
              <a:spcBef>
                <a:spcPts val="0"/>
              </a:spcBef>
              <a:spcAft>
                <a:spcPts val="0"/>
              </a:spcAft>
              <a:buNone/>
            </a:pPr>
            <a:r>
              <a:t/>
            </a:r>
            <a:endParaRPr sz="1300">
              <a:solidFill>
                <a:schemeClr val="dk1"/>
              </a:solidFill>
              <a:latin typeface="Inter SemiBold"/>
              <a:ea typeface="Inter SemiBold"/>
              <a:cs typeface="Inter SemiBold"/>
              <a:sym typeface="Inter SemiBold"/>
            </a:endParaRPr>
          </a:p>
          <a:p>
            <a:pPr indent="0" lvl="0" marL="0" rtl="0" algn="ctr">
              <a:lnSpc>
                <a:spcPct val="100000"/>
              </a:lnSpc>
              <a:spcBef>
                <a:spcPts val="0"/>
              </a:spcBef>
              <a:spcAft>
                <a:spcPts val="0"/>
              </a:spcAft>
              <a:buNone/>
            </a:pPr>
            <a:r>
              <a:t/>
            </a:r>
            <a:endParaRPr sz="2820">
              <a:solidFill>
                <a:srgbClr val="A338EB"/>
              </a:solidFill>
              <a:latin typeface="Maven Pro SemiBold"/>
              <a:ea typeface="Maven Pro SemiBold"/>
              <a:cs typeface="Maven Pro SemiBold"/>
              <a:sym typeface="Maven Pro SemiBold"/>
            </a:endParaRPr>
          </a:p>
        </p:txBody>
      </p:sp>
      <p:sp>
        <p:nvSpPr>
          <p:cNvPr id="411" name="Google Shape;411;p41"/>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id="412" name="Google Shape;412;p41"/>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pic>
        <p:nvPicPr>
          <p:cNvPr id="413" name="Google Shape;413;p41"/>
          <p:cNvPicPr preferRelativeResize="0"/>
          <p:nvPr/>
        </p:nvPicPr>
        <p:blipFill>
          <a:blip r:embed="rId3">
            <a:alphaModFix/>
          </a:blip>
          <a:stretch>
            <a:fillRect/>
          </a:stretch>
        </p:blipFill>
        <p:spPr>
          <a:xfrm>
            <a:off x="1981001" y="1318850"/>
            <a:ext cx="5078250" cy="3053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0FF"/>
        </a:solidFill>
      </p:bgPr>
    </p:bg>
    <p:spTree>
      <p:nvGrpSpPr>
        <p:cNvPr id="83" name="Shape 83"/>
        <p:cNvGrpSpPr/>
        <p:nvPr/>
      </p:nvGrpSpPr>
      <p:grpSpPr>
        <a:xfrm>
          <a:off x="0" y="0"/>
          <a:ext cx="0" cy="0"/>
          <a:chOff x="0" y="0"/>
          <a:chExt cx="0" cy="0"/>
        </a:xfrm>
      </p:grpSpPr>
      <p:sp>
        <p:nvSpPr>
          <p:cNvPr id="84" name="Google Shape;84;p15"/>
          <p:cNvSpPr txBox="1"/>
          <p:nvPr>
            <p:ph type="title"/>
          </p:nvPr>
        </p:nvSpPr>
        <p:spPr>
          <a:xfrm>
            <a:off x="517750" y="1101600"/>
            <a:ext cx="6253800" cy="2940300"/>
          </a:xfrm>
          <a:prstGeom prst="rect">
            <a:avLst/>
          </a:prstGeom>
          <a:noFill/>
          <a:ln>
            <a:noFill/>
          </a:ln>
        </p:spPr>
        <p:txBody>
          <a:bodyPr anchorCtr="0" anchor="ctr" bIns="91425" lIns="91425" spcFirstLastPara="1" rIns="91425" wrap="square" tIns="91425">
            <a:normAutofit/>
          </a:bodyPr>
          <a:lstStyle/>
          <a:p>
            <a:pPr indent="-381000" lvl="0" marL="457200" rtl="0" algn="l">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Latar Belakang</a:t>
            </a:r>
            <a:endParaRPr sz="2400">
              <a:solidFill>
                <a:srgbClr val="282828"/>
              </a:solidFill>
              <a:latin typeface="Maven Pro SemiBold"/>
              <a:ea typeface="Maven Pro SemiBold"/>
              <a:cs typeface="Maven Pro SemiBold"/>
              <a:sym typeface="Maven Pro SemiBold"/>
            </a:endParaRPr>
          </a:p>
          <a:p>
            <a:pPr indent="-381000" lvl="0" marL="457200" rtl="0" algn="l">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Explorasi Data dan Visualisasi</a:t>
            </a:r>
            <a:endParaRPr sz="2400">
              <a:solidFill>
                <a:srgbClr val="282828"/>
              </a:solidFill>
              <a:latin typeface="Maven Pro SemiBold"/>
              <a:ea typeface="Maven Pro SemiBold"/>
              <a:cs typeface="Maven Pro SemiBold"/>
              <a:sym typeface="Maven Pro SemiBold"/>
            </a:endParaRPr>
          </a:p>
          <a:p>
            <a:pPr indent="-381000" lvl="0" marL="457200" rtl="0" algn="l">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Modelling</a:t>
            </a:r>
            <a:endParaRPr sz="2400">
              <a:solidFill>
                <a:srgbClr val="282828"/>
              </a:solidFill>
              <a:latin typeface="Maven Pro SemiBold"/>
              <a:ea typeface="Maven Pro SemiBold"/>
              <a:cs typeface="Maven Pro SemiBold"/>
              <a:sym typeface="Maven Pro SemiBold"/>
            </a:endParaRPr>
          </a:p>
          <a:p>
            <a:pPr indent="-381000" lvl="0" marL="457200" rtl="0" algn="l">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Kesimpulan</a:t>
            </a:r>
            <a:endParaRPr sz="2400">
              <a:solidFill>
                <a:srgbClr val="282828"/>
              </a:solidFill>
              <a:latin typeface="Maven Pro SemiBold"/>
              <a:ea typeface="Maven Pro SemiBold"/>
              <a:cs typeface="Maven Pro SemiBold"/>
              <a:sym typeface="Maven Pro SemiBold"/>
            </a:endParaRPr>
          </a:p>
        </p:txBody>
      </p:sp>
      <p:pic>
        <p:nvPicPr>
          <p:cNvPr id="85" name="Google Shape;85;p15"/>
          <p:cNvPicPr preferRelativeResize="0"/>
          <p:nvPr/>
        </p:nvPicPr>
        <p:blipFill rotWithShape="1">
          <a:blip r:embed="rId3">
            <a:alphaModFix/>
          </a:blip>
          <a:srcRect b="39246" l="0" r="43099" t="0"/>
          <a:stretch/>
        </p:blipFill>
        <p:spPr>
          <a:xfrm>
            <a:off x="5082000" y="1401150"/>
            <a:ext cx="4061998" cy="3742351"/>
          </a:xfrm>
          <a:prstGeom prst="rect">
            <a:avLst/>
          </a:prstGeom>
          <a:noFill/>
          <a:ln>
            <a:noFill/>
          </a:ln>
        </p:spPr>
      </p:pic>
      <p:sp>
        <p:nvSpPr>
          <p:cNvPr id="86" name="Google Shape;86;p15"/>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sp>
        <p:nvSpPr>
          <p:cNvPr id="87" name="Google Shape;87;p15"/>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601F99"/>
                </a:solidFill>
                <a:latin typeface="Inter"/>
                <a:ea typeface="Inter"/>
                <a:cs typeface="Inter"/>
                <a:sym typeface="Inter"/>
              </a:rPr>
              <a:t>Daftar Isi</a:t>
            </a:r>
            <a:endParaRPr b="1" i="0" sz="1000" u="none" cap="none" strike="noStrike">
              <a:solidFill>
                <a:srgbClr val="601F99"/>
              </a:solidFill>
              <a:latin typeface="Inter"/>
              <a:ea typeface="Inter"/>
              <a:cs typeface="Inter"/>
              <a:sym typeface="Inter"/>
            </a:endParaRPr>
          </a:p>
        </p:txBody>
      </p:sp>
      <p:grpSp>
        <p:nvGrpSpPr>
          <p:cNvPr id="88" name="Google Shape;88;p15"/>
          <p:cNvGrpSpPr/>
          <p:nvPr/>
        </p:nvGrpSpPr>
        <p:grpSpPr>
          <a:xfrm>
            <a:off x="7503019" y="95797"/>
            <a:ext cx="1516771" cy="323122"/>
            <a:chOff x="400885" y="325214"/>
            <a:chExt cx="2298835" cy="489727"/>
          </a:xfrm>
        </p:grpSpPr>
        <p:pic>
          <p:nvPicPr>
            <p:cNvPr id="89" name="Google Shape;89;p15"/>
            <p:cNvPicPr preferRelativeResize="0"/>
            <p:nvPr/>
          </p:nvPicPr>
          <p:blipFill rotWithShape="1">
            <a:blip r:embed="rId4">
              <a:alphaModFix/>
            </a:blip>
            <a:srcRect b="0" l="0" r="0" t="0"/>
            <a:stretch/>
          </p:blipFill>
          <p:spPr>
            <a:xfrm>
              <a:off x="1906971" y="358726"/>
              <a:ext cx="792749" cy="422701"/>
            </a:xfrm>
            <a:prstGeom prst="rect">
              <a:avLst/>
            </a:prstGeom>
            <a:noFill/>
            <a:ln>
              <a:noFill/>
            </a:ln>
          </p:spPr>
        </p:pic>
        <p:cxnSp>
          <p:nvCxnSpPr>
            <p:cNvPr id="90" name="Google Shape;90;p15"/>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91" name="Google Shape;91;p15"/>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92" name="Google Shape;92;p15"/>
            <p:cNvPicPr preferRelativeResize="0"/>
            <p:nvPr/>
          </p:nvPicPr>
          <p:blipFill rotWithShape="1">
            <a:blip r:embed="rId5">
              <a:alphaModFix/>
            </a:blip>
            <a:srcRect b="0" l="9894" r="8731" t="0"/>
            <a:stretch/>
          </p:blipFill>
          <p:spPr>
            <a:xfrm>
              <a:off x="400885" y="325214"/>
              <a:ext cx="1033078" cy="489727"/>
            </a:xfrm>
            <a:prstGeom prst="rect">
              <a:avLst/>
            </a:prstGeom>
            <a:noFill/>
            <a:ln>
              <a:noFill/>
            </a:ln>
          </p:spPr>
        </p:pic>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2"/>
          <p:cNvSpPr txBox="1"/>
          <p:nvPr>
            <p:ph idx="1" type="body"/>
          </p:nvPr>
        </p:nvSpPr>
        <p:spPr>
          <a:xfrm>
            <a:off x="122125" y="411525"/>
            <a:ext cx="8520600" cy="40989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lang="en" sz="2820">
                <a:solidFill>
                  <a:srgbClr val="A338EB"/>
                </a:solidFill>
                <a:latin typeface="Maven Pro SemiBold"/>
                <a:ea typeface="Maven Pro SemiBold"/>
                <a:cs typeface="Maven Pro SemiBold"/>
                <a:sym typeface="Maven Pro SemiBold"/>
              </a:rPr>
              <a:t>Analisis Korelasi</a:t>
            </a:r>
            <a:endParaRPr sz="2820">
              <a:solidFill>
                <a:srgbClr val="A338EB"/>
              </a:solidFill>
              <a:latin typeface="Maven Pro SemiBold"/>
              <a:ea typeface="Maven Pro SemiBold"/>
              <a:cs typeface="Maven Pro SemiBold"/>
              <a:sym typeface="Maven Pro SemiBold"/>
            </a:endParaRPr>
          </a:p>
          <a:p>
            <a:pPr indent="-311150" lvl="0" marL="457200" rtl="0" algn="l">
              <a:lnSpc>
                <a:spcPct val="100000"/>
              </a:lnSpc>
              <a:spcBef>
                <a:spcPts val="0"/>
              </a:spcBef>
              <a:spcAft>
                <a:spcPts val="0"/>
              </a:spcAft>
              <a:buClr>
                <a:schemeClr val="dk1"/>
              </a:buClr>
              <a:buSzPts val="1300"/>
              <a:buFont typeface="Inter SemiBold"/>
              <a:buChar char="●"/>
            </a:pPr>
            <a:r>
              <a:rPr lang="en" sz="1300">
                <a:solidFill>
                  <a:schemeClr val="dk1"/>
                </a:solidFill>
                <a:latin typeface="Inter SemiBold"/>
                <a:ea typeface="Inter SemiBold"/>
                <a:cs typeface="Inter SemiBold"/>
                <a:sym typeface="Inter SemiBold"/>
              </a:rPr>
              <a:t>Dilakukan dengan metode Pearson</a:t>
            </a:r>
            <a:endParaRPr sz="1300">
              <a:solidFill>
                <a:schemeClr val="dk1"/>
              </a:solidFill>
              <a:latin typeface="Inter SemiBold"/>
              <a:ea typeface="Inter SemiBold"/>
              <a:cs typeface="Inter SemiBold"/>
              <a:sym typeface="Inter SemiBold"/>
            </a:endParaRPr>
          </a:p>
          <a:p>
            <a:pPr indent="0" lvl="0" marL="457200" rtl="0" algn="l">
              <a:lnSpc>
                <a:spcPct val="100000"/>
              </a:lnSpc>
              <a:spcBef>
                <a:spcPts val="0"/>
              </a:spcBef>
              <a:spcAft>
                <a:spcPts val="0"/>
              </a:spcAft>
              <a:buNone/>
            </a:pPr>
            <a:r>
              <a:t/>
            </a:r>
            <a:endParaRPr sz="1300">
              <a:solidFill>
                <a:schemeClr val="dk1"/>
              </a:solidFill>
              <a:latin typeface="Inter SemiBold"/>
              <a:ea typeface="Inter SemiBold"/>
              <a:cs typeface="Inter SemiBold"/>
              <a:sym typeface="Inter SemiBold"/>
            </a:endParaRPr>
          </a:p>
          <a:p>
            <a:pPr indent="0" lvl="0" marL="0" rtl="0" algn="ctr">
              <a:lnSpc>
                <a:spcPct val="100000"/>
              </a:lnSpc>
              <a:spcBef>
                <a:spcPts val="0"/>
              </a:spcBef>
              <a:spcAft>
                <a:spcPts val="0"/>
              </a:spcAft>
              <a:buNone/>
            </a:pPr>
            <a:r>
              <a:t/>
            </a:r>
            <a:endParaRPr sz="2820">
              <a:solidFill>
                <a:srgbClr val="A338EB"/>
              </a:solidFill>
              <a:latin typeface="Maven Pro SemiBold"/>
              <a:ea typeface="Maven Pro SemiBold"/>
              <a:cs typeface="Maven Pro SemiBold"/>
              <a:sym typeface="Maven Pro SemiBold"/>
            </a:endParaRPr>
          </a:p>
        </p:txBody>
      </p:sp>
      <p:sp>
        <p:nvSpPr>
          <p:cNvPr id="419" name="Google Shape;419;p42"/>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id="420" name="Google Shape;420;p42"/>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pic>
        <p:nvPicPr>
          <p:cNvPr id="421" name="Google Shape;421;p42"/>
          <p:cNvPicPr preferRelativeResize="0"/>
          <p:nvPr/>
        </p:nvPicPr>
        <p:blipFill>
          <a:blip r:embed="rId3">
            <a:alphaModFix/>
          </a:blip>
          <a:stretch>
            <a:fillRect/>
          </a:stretch>
        </p:blipFill>
        <p:spPr>
          <a:xfrm>
            <a:off x="1745852" y="1190675"/>
            <a:ext cx="5451874" cy="327855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425" name="Shape 425"/>
        <p:cNvGrpSpPr/>
        <p:nvPr/>
      </p:nvGrpSpPr>
      <p:grpSpPr>
        <a:xfrm>
          <a:off x="0" y="0"/>
          <a:ext cx="0" cy="0"/>
          <a:chOff x="0" y="0"/>
          <a:chExt cx="0" cy="0"/>
        </a:xfrm>
      </p:grpSpPr>
      <p:sp>
        <p:nvSpPr>
          <p:cNvPr id="426" name="Google Shape;426;p43"/>
          <p:cNvSpPr txBox="1"/>
          <p:nvPr>
            <p:ph type="title"/>
          </p:nvPr>
        </p:nvSpPr>
        <p:spPr>
          <a:xfrm>
            <a:off x="537425" y="1457350"/>
            <a:ext cx="5455500" cy="178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600">
                <a:solidFill>
                  <a:schemeClr val="lt1"/>
                </a:solidFill>
                <a:latin typeface="Maven Pro SemiBold"/>
                <a:ea typeface="Maven Pro SemiBold"/>
                <a:cs typeface="Maven Pro SemiBold"/>
                <a:sym typeface="Maven Pro SemiBold"/>
              </a:rPr>
              <a:t>Modelling</a:t>
            </a:r>
            <a:endParaRPr sz="3600">
              <a:solidFill>
                <a:schemeClr val="lt1"/>
              </a:solidFill>
              <a:latin typeface="Maven Pro SemiBold"/>
              <a:ea typeface="Maven Pro SemiBold"/>
              <a:cs typeface="Maven Pro SemiBold"/>
              <a:sym typeface="Maven Pro SemiBold"/>
            </a:endParaRPr>
          </a:p>
        </p:txBody>
      </p:sp>
      <p:pic>
        <p:nvPicPr>
          <p:cNvPr id="427" name="Google Shape;427;p43"/>
          <p:cNvPicPr preferRelativeResize="0"/>
          <p:nvPr/>
        </p:nvPicPr>
        <p:blipFill rotWithShape="1">
          <a:blip r:embed="rId3">
            <a:alphaModFix amt="50000"/>
          </a:blip>
          <a:srcRect b="39246" l="0" r="43099" t="0"/>
          <a:stretch/>
        </p:blipFill>
        <p:spPr>
          <a:xfrm>
            <a:off x="5082000" y="1401150"/>
            <a:ext cx="4061998" cy="3742351"/>
          </a:xfrm>
          <a:prstGeom prst="rect">
            <a:avLst/>
          </a:prstGeom>
          <a:noFill/>
          <a:ln>
            <a:noFill/>
          </a:ln>
        </p:spPr>
      </p:pic>
      <p:sp>
        <p:nvSpPr>
          <p:cNvPr id="428" name="Google Shape;428;p43"/>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Inter"/>
                <a:ea typeface="Inter"/>
                <a:cs typeface="Inter"/>
                <a:sym typeface="Inter"/>
              </a:rPr>
              <a:t>© 2022 Program Studi Independen Bersertifikat Zenius Bersama Kampus Merdeka</a:t>
            </a:r>
            <a:endParaRPr b="0" i="0" sz="900" u="none" cap="none" strike="noStrike">
              <a:solidFill>
                <a:schemeClr val="lt1"/>
              </a:solidFill>
              <a:latin typeface="Inter"/>
              <a:ea typeface="Inter"/>
              <a:cs typeface="Inter"/>
              <a:sym typeface="Inter"/>
            </a:endParaRPr>
          </a:p>
        </p:txBody>
      </p:sp>
      <p:sp>
        <p:nvSpPr>
          <p:cNvPr id="429" name="Google Shape;429;p43"/>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601F99"/>
                </a:solidFill>
                <a:latin typeface="Inter"/>
                <a:ea typeface="Inter"/>
                <a:cs typeface="Inter"/>
                <a:sym typeface="Inter"/>
              </a:rPr>
              <a:t>PUT THE TOPIC HERE AS OVERHEAD</a:t>
            </a:r>
            <a:endParaRPr b="1" i="0" sz="1000" u="none" cap="none" strike="noStrike">
              <a:solidFill>
                <a:srgbClr val="601F99"/>
              </a:solidFill>
              <a:latin typeface="Inter"/>
              <a:ea typeface="Inter"/>
              <a:cs typeface="Inter"/>
              <a:sym typeface="Inter"/>
            </a:endParaRPr>
          </a:p>
        </p:txBody>
      </p:sp>
      <p:cxnSp>
        <p:nvCxnSpPr>
          <p:cNvPr id="430" name="Google Shape;430;p43"/>
          <p:cNvCxnSpPr/>
          <p:nvPr/>
        </p:nvCxnSpPr>
        <p:spPr>
          <a:xfrm>
            <a:off x="8315586" y="184990"/>
            <a:ext cx="0" cy="144674"/>
          </a:xfrm>
          <a:prstGeom prst="straightConnector1">
            <a:avLst/>
          </a:prstGeom>
          <a:noFill/>
          <a:ln cap="flat" cmpd="sng" w="9525">
            <a:solidFill>
              <a:srgbClr val="CCCCCC"/>
            </a:solidFill>
            <a:prstDash val="solid"/>
            <a:round/>
            <a:headEnd len="sm" w="sm" type="none"/>
            <a:tailEnd len="sm" w="sm" type="none"/>
          </a:ln>
        </p:spPr>
      </p:cxnSp>
      <p:cxnSp>
        <p:nvCxnSpPr>
          <p:cNvPr id="431" name="Google Shape;431;p43"/>
          <p:cNvCxnSpPr/>
          <p:nvPr/>
        </p:nvCxnSpPr>
        <p:spPr>
          <a:xfrm>
            <a:off x="8315529" y="184990"/>
            <a:ext cx="0" cy="144674"/>
          </a:xfrm>
          <a:prstGeom prst="straightConnector1">
            <a:avLst/>
          </a:prstGeom>
          <a:noFill/>
          <a:ln cap="flat" cmpd="sng" w="9525">
            <a:solidFill>
              <a:srgbClr val="CCCCCC"/>
            </a:solidFill>
            <a:prstDash val="solid"/>
            <a:round/>
            <a:headEnd len="sm" w="sm" type="none"/>
            <a:tailEnd len="sm" w="sm" type="none"/>
          </a:ln>
        </p:spPr>
      </p:cxnSp>
      <p:pic>
        <p:nvPicPr>
          <p:cNvPr id="432" name="Google Shape;432;p43"/>
          <p:cNvPicPr preferRelativeResize="0"/>
          <p:nvPr/>
        </p:nvPicPr>
        <p:blipFill rotWithShape="1">
          <a:blip r:embed="rId4">
            <a:alphaModFix/>
          </a:blip>
          <a:srcRect b="31665" l="9894" r="8731" t="0"/>
          <a:stretch/>
        </p:blipFill>
        <p:spPr>
          <a:xfrm>
            <a:off x="7503025" y="95799"/>
            <a:ext cx="681626" cy="220799"/>
          </a:xfrm>
          <a:prstGeom prst="rect">
            <a:avLst/>
          </a:prstGeom>
          <a:noFill/>
          <a:ln>
            <a:noFill/>
          </a:ln>
        </p:spPr>
      </p:pic>
      <p:pic>
        <p:nvPicPr>
          <p:cNvPr id="433" name="Google Shape;433;p43"/>
          <p:cNvPicPr preferRelativeResize="0"/>
          <p:nvPr/>
        </p:nvPicPr>
        <p:blipFill rotWithShape="1">
          <a:blip r:embed="rId5">
            <a:alphaModFix/>
          </a:blip>
          <a:srcRect b="0" l="9894" r="8731" t="68332"/>
          <a:stretch/>
        </p:blipFill>
        <p:spPr>
          <a:xfrm>
            <a:off x="7503025" y="316596"/>
            <a:ext cx="681626" cy="102325"/>
          </a:xfrm>
          <a:prstGeom prst="rect">
            <a:avLst/>
          </a:prstGeom>
          <a:noFill/>
          <a:ln>
            <a:noFill/>
          </a:ln>
        </p:spPr>
      </p:pic>
      <p:pic>
        <p:nvPicPr>
          <p:cNvPr id="434" name="Google Shape;434;p43"/>
          <p:cNvPicPr preferRelativeResize="0"/>
          <p:nvPr/>
        </p:nvPicPr>
        <p:blipFill rotWithShape="1">
          <a:blip r:embed="rId6">
            <a:alphaModFix/>
          </a:blip>
          <a:srcRect b="0" l="0" r="0" t="0"/>
          <a:stretch/>
        </p:blipFill>
        <p:spPr>
          <a:xfrm>
            <a:off x="8496725" y="117900"/>
            <a:ext cx="523075" cy="278902"/>
          </a:xfrm>
          <a:prstGeom prst="rect">
            <a:avLst/>
          </a:prstGeom>
          <a:noFill/>
          <a:ln>
            <a:noFill/>
          </a:ln>
        </p:spPr>
      </p:pic>
      <p:sp>
        <p:nvSpPr>
          <p:cNvPr id="435" name="Google Shape;435;p43"/>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Inter"/>
                <a:ea typeface="Inter"/>
                <a:cs typeface="Inter"/>
                <a:sym typeface="Inter"/>
              </a:rPr>
              <a:t>Modelling</a:t>
            </a:r>
            <a:endParaRPr b="1" i="0" sz="1000" u="none" cap="none" strike="noStrike">
              <a:solidFill>
                <a:schemeClr val="lt1"/>
              </a:solidFill>
              <a:latin typeface="Inter"/>
              <a:ea typeface="Inter"/>
              <a:cs typeface="Inter"/>
              <a:sym typeface="Inter"/>
            </a:endParaRPr>
          </a:p>
        </p:txBody>
      </p:sp>
      <p:sp>
        <p:nvSpPr>
          <p:cNvPr id="436" name="Google Shape;436;p43"/>
          <p:cNvSpPr txBox="1"/>
          <p:nvPr/>
        </p:nvSpPr>
        <p:spPr>
          <a:xfrm>
            <a:off x="537425" y="3240750"/>
            <a:ext cx="3705000" cy="7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lt1"/>
              </a:solidFill>
              <a:latin typeface="Inter Medium"/>
              <a:ea typeface="Inter Medium"/>
              <a:cs typeface="Inter Medium"/>
              <a:sym typeface="Inter Medium"/>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4"/>
          <p:cNvSpPr txBox="1"/>
          <p:nvPr>
            <p:ph idx="1" type="body"/>
          </p:nvPr>
        </p:nvSpPr>
        <p:spPr>
          <a:xfrm>
            <a:off x="311700" y="1492925"/>
            <a:ext cx="7934100" cy="29244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282828"/>
              </a:buClr>
              <a:buSzPts val="1600"/>
              <a:buFont typeface="Inter"/>
              <a:buChar char="●"/>
            </a:pPr>
            <a:r>
              <a:rPr lang="en" sz="1600">
                <a:solidFill>
                  <a:srgbClr val="282828"/>
                </a:solidFill>
                <a:latin typeface="Inter"/>
                <a:ea typeface="Inter"/>
                <a:cs typeface="Inter"/>
                <a:sym typeface="Inter"/>
              </a:rPr>
              <a:t>Training data = 80%, Test data = 20%</a:t>
            </a:r>
            <a:endParaRPr sz="1600">
              <a:solidFill>
                <a:srgbClr val="282828"/>
              </a:solidFill>
              <a:latin typeface="Inter"/>
              <a:ea typeface="Inter"/>
              <a:cs typeface="Inter"/>
              <a:sym typeface="Inter"/>
            </a:endParaRPr>
          </a:p>
          <a:p>
            <a:pPr indent="-330200" lvl="0" marL="457200" rtl="0" algn="l">
              <a:spcBef>
                <a:spcPts val="0"/>
              </a:spcBef>
              <a:spcAft>
                <a:spcPts val="0"/>
              </a:spcAft>
              <a:buClr>
                <a:srgbClr val="282828"/>
              </a:buClr>
              <a:buSzPts val="1600"/>
              <a:buFont typeface="Inter"/>
              <a:buChar char="●"/>
            </a:pPr>
            <a:r>
              <a:rPr lang="en" sz="1600">
                <a:solidFill>
                  <a:srgbClr val="282828"/>
                </a:solidFill>
                <a:latin typeface="Inter"/>
                <a:ea typeface="Inter"/>
                <a:cs typeface="Inter"/>
                <a:sym typeface="Inter"/>
              </a:rPr>
              <a:t>Metrik yang digunakan : Mean Absolute Error (MAE), Root Mean Square, R-Square</a:t>
            </a:r>
            <a:endParaRPr sz="1600">
              <a:solidFill>
                <a:srgbClr val="282828"/>
              </a:solidFill>
              <a:latin typeface="Inter"/>
              <a:ea typeface="Inter"/>
              <a:cs typeface="Inter"/>
              <a:sym typeface="Inter"/>
            </a:endParaRPr>
          </a:p>
          <a:p>
            <a:pPr indent="-330200" lvl="0" marL="457200" rtl="0" algn="l">
              <a:spcBef>
                <a:spcPts val="0"/>
              </a:spcBef>
              <a:spcAft>
                <a:spcPts val="0"/>
              </a:spcAft>
              <a:buClr>
                <a:srgbClr val="282828"/>
              </a:buClr>
              <a:buSzPts val="1600"/>
              <a:buFont typeface="Inter"/>
              <a:buChar char="●"/>
            </a:pPr>
            <a:r>
              <a:rPr lang="en" sz="1600">
                <a:solidFill>
                  <a:srgbClr val="282828"/>
                </a:solidFill>
                <a:latin typeface="Inter"/>
                <a:ea typeface="Inter"/>
                <a:cs typeface="Inter"/>
                <a:sym typeface="Inter"/>
              </a:rPr>
              <a:t>Model yang digunakan adalah Multivariate Linier Regression</a:t>
            </a:r>
            <a:endParaRPr sz="1600">
              <a:solidFill>
                <a:srgbClr val="282828"/>
              </a:solidFill>
              <a:latin typeface="Inter"/>
              <a:ea typeface="Inter"/>
              <a:cs typeface="Inter"/>
              <a:sym typeface="Inter"/>
            </a:endParaRPr>
          </a:p>
          <a:p>
            <a:pPr indent="-330200" lvl="0" marL="457200" rtl="0" algn="l">
              <a:spcBef>
                <a:spcPts val="0"/>
              </a:spcBef>
              <a:spcAft>
                <a:spcPts val="0"/>
              </a:spcAft>
              <a:buClr>
                <a:srgbClr val="282828"/>
              </a:buClr>
              <a:buSzPts val="1600"/>
              <a:buFont typeface="Inter"/>
              <a:buChar char="●"/>
            </a:pPr>
            <a:r>
              <a:rPr lang="en" sz="1600">
                <a:solidFill>
                  <a:srgbClr val="282828"/>
                </a:solidFill>
                <a:latin typeface="Inter"/>
                <a:ea typeface="Inter"/>
                <a:cs typeface="Inter"/>
                <a:sym typeface="Inter"/>
              </a:rPr>
              <a:t>Berdasarkan evaluasi metrik, didapatkan nilai</a:t>
            </a:r>
            <a:endParaRPr sz="1600">
              <a:solidFill>
                <a:srgbClr val="282828"/>
              </a:solidFill>
              <a:latin typeface="Inter"/>
              <a:ea typeface="Inter"/>
              <a:cs typeface="Inter"/>
              <a:sym typeface="Inter"/>
            </a:endParaRPr>
          </a:p>
          <a:p>
            <a:pPr indent="-323850" lvl="0" marL="457200" rtl="0" algn="l">
              <a:spcBef>
                <a:spcPts val="0"/>
              </a:spcBef>
              <a:spcAft>
                <a:spcPts val="0"/>
              </a:spcAft>
              <a:buClr>
                <a:srgbClr val="282828"/>
              </a:buClr>
              <a:buSzPts val="1500"/>
              <a:buFont typeface="Inter"/>
              <a:buChar char="➔"/>
            </a:pPr>
            <a:r>
              <a:rPr lang="en" sz="1600">
                <a:solidFill>
                  <a:srgbClr val="282828"/>
                </a:solidFill>
                <a:latin typeface="Inter"/>
                <a:ea typeface="Inter"/>
                <a:cs typeface="Inter"/>
                <a:sym typeface="Inter"/>
              </a:rPr>
              <a:t>MAE = </a:t>
            </a:r>
            <a:r>
              <a:rPr lang="en" sz="1150">
                <a:solidFill>
                  <a:schemeClr val="dk1"/>
                </a:solidFill>
                <a:highlight>
                  <a:srgbClr val="FFFFFF"/>
                </a:highlight>
                <a:latin typeface="Inter"/>
                <a:ea typeface="Inter"/>
                <a:cs typeface="Inter"/>
                <a:sym typeface="Inter"/>
              </a:rPr>
              <a:t>42584.26361757749</a:t>
            </a:r>
            <a:endParaRPr sz="1150">
              <a:solidFill>
                <a:schemeClr val="dk1"/>
              </a:solidFill>
              <a:highlight>
                <a:srgbClr val="FFFFFF"/>
              </a:highlight>
              <a:latin typeface="Inter"/>
              <a:ea typeface="Inter"/>
              <a:cs typeface="Inter"/>
              <a:sym typeface="Inter"/>
            </a:endParaRPr>
          </a:p>
          <a:p>
            <a:pPr indent="-323850" lvl="0" marL="457200" rtl="0" algn="l">
              <a:spcBef>
                <a:spcPts val="0"/>
              </a:spcBef>
              <a:spcAft>
                <a:spcPts val="0"/>
              </a:spcAft>
              <a:buClr>
                <a:srgbClr val="282828"/>
              </a:buClr>
              <a:buSzPts val="1500"/>
              <a:buFont typeface="Inter"/>
              <a:buChar char="➔"/>
            </a:pPr>
            <a:r>
              <a:rPr lang="en" sz="1600">
                <a:solidFill>
                  <a:srgbClr val="282828"/>
                </a:solidFill>
                <a:latin typeface="Inter"/>
                <a:ea typeface="Inter"/>
                <a:cs typeface="Inter"/>
                <a:sym typeface="Inter"/>
              </a:rPr>
              <a:t>MSE = </a:t>
            </a:r>
            <a:r>
              <a:rPr lang="en" sz="1150">
                <a:solidFill>
                  <a:schemeClr val="dk1"/>
                </a:solidFill>
                <a:highlight>
                  <a:srgbClr val="FFFFFF"/>
                </a:highlight>
                <a:latin typeface="Inter"/>
                <a:ea typeface="Inter"/>
                <a:cs typeface="Inter"/>
                <a:sym typeface="Inter"/>
              </a:rPr>
              <a:t>3071854627.2131996</a:t>
            </a:r>
            <a:endParaRPr sz="1600">
              <a:solidFill>
                <a:srgbClr val="282828"/>
              </a:solidFill>
              <a:latin typeface="Inter"/>
              <a:ea typeface="Inter"/>
              <a:cs typeface="Inter"/>
              <a:sym typeface="Inter"/>
            </a:endParaRPr>
          </a:p>
          <a:p>
            <a:pPr indent="-323850" lvl="0" marL="457200" rtl="0" algn="l">
              <a:spcBef>
                <a:spcPts val="0"/>
              </a:spcBef>
              <a:spcAft>
                <a:spcPts val="0"/>
              </a:spcAft>
              <a:buClr>
                <a:srgbClr val="282828"/>
              </a:buClr>
              <a:buSzPts val="1500"/>
              <a:buFont typeface="Inter"/>
              <a:buChar char="➔"/>
            </a:pPr>
            <a:r>
              <a:rPr lang="en" sz="1600">
                <a:solidFill>
                  <a:srgbClr val="282828"/>
                </a:solidFill>
                <a:latin typeface="Inter"/>
                <a:ea typeface="Inter"/>
                <a:cs typeface="Inter"/>
                <a:sym typeface="Inter"/>
              </a:rPr>
              <a:t>RMSE = </a:t>
            </a:r>
            <a:r>
              <a:rPr lang="en" sz="1150">
                <a:solidFill>
                  <a:schemeClr val="dk1"/>
                </a:solidFill>
                <a:highlight>
                  <a:srgbClr val="FFFFFF"/>
                </a:highlight>
                <a:latin typeface="Inter"/>
                <a:ea typeface="Inter"/>
                <a:cs typeface="Inter"/>
                <a:sym typeface="Inter"/>
              </a:rPr>
              <a:t>55424.314404539095</a:t>
            </a:r>
            <a:r>
              <a:rPr lang="en" sz="1600">
                <a:solidFill>
                  <a:srgbClr val="282828"/>
                </a:solidFill>
                <a:latin typeface="Inter"/>
                <a:ea typeface="Inter"/>
                <a:cs typeface="Inter"/>
                <a:sym typeface="Inter"/>
              </a:rPr>
              <a:t> </a:t>
            </a:r>
            <a:endParaRPr sz="1600">
              <a:solidFill>
                <a:srgbClr val="282828"/>
              </a:solidFill>
              <a:latin typeface="Inter"/>
              <a:ea typeface="Inter"/>
              <a:cs typeface="Inter"/>
              <a:sym typeface="Inter"/>
            </a:endParaRPr>
          </a:p>
          <a:p>
            <a:pPr indent="-323850" lvl="0" marL="457200" rtl="0" algn="l">
              <a:spcBef>
                <a:spcPts val="0"/>
              </a:spcBef>
              <a:spcAft>
                <a:spcPts val="0"/>
              </a:spcAft>
              <a:buClr>
                <a:srgbClr val="282828"/>
              </a:buClr>
              <a:buSzPts val="1500"/>
              <a:buFont typeface="Inter"/>
              <a:buChar char="➔"/>
            </a:pPr>
            <a:r>
              <a:rPr lang="en" sz="1600">
                <a:solidFill>
                  <a:srgbClr val="282828"/>
                </a:solidFill>
                <a:latin typeface="Inter"/>
                <a:ea typeface="Inter"/>
                <a:cs typeface="Inter"/>
                <a:sym typeface="Inter"/>
              </a:rPr>
              <a:t>R-Squared = </a:t>
            </a:r>
            <a:r>
              <a:rPr lang="en" sz="1150">
                <a:solidFill>
                  <a:schemeClr val="dk1"/>
                </a:solidFill>
                <a:highlight>
                  <a:srgbClr val="FFFFFF"/>
                </a:highlight>
                <a:latin typeface="Inter"/>
                <a:ea typeface="Inter"/>
                <a:cs typeface="Inter"/>
                <a:sym typeface="Inter"/>
              </a:rPr>
              <a:t>86,29978 %</a:t>
            </a:r>
            <a:endParaRPr sz="1150">
              <a:solidFill>
                <a:schemeClr val="dk1"/>
              </a:solidFill>
              <a:highlight>
                <a:srgbClr val="FFFFFF"/>
              </a:highlight>
              <a:latin typeface="Inter"/>
              <a:ea typeface="Inter"/>
              <a:cs typeface="Inter"/>
              <a:sym typeface="Inter"/>
            </a:endParaRPr>
          </a:p>
          <a:p>
            <a:pPr indent="0" lvl="0" marL="914400" rtl="0" algn="l">
              <a:spcBef>
                <a:spcPts val="0"/>
              </a:spcBef>
              <a:spcAft>
                <a:spcPts val="0"/>
              </a:spcAft>
              <a:buNone/>
            </a:pPr>
            <a:r>
              <a:t/>
            </a:r>
            <a:endParaRPr sz="1600">
              <a:solidFill>
                <a:srgbClr val="282828"/>
              </a:solidFill>
              <a:latin typeface="Inter"/>
              <a:ea typeface="Inter"/>
              <a:cs typeface="Inter"/>
              <a:sym typeface="Inter"/>
            </a:endParaRPr>
          </a:p>
          <a:p>
            <a:pPr indent="0" lvl="0" marL="457200" rtl="0" algn="l">
              <a:spcBef>
                <a:spcPts val="0"/>
              </a:spcBef>
              <a:spcAft>
                <a:spcPts val="0"/>
              </a:spcAft>
              <a:buNone/>
            </a:pPr>
            <a:r>
              <a:t/>
            </a:r>
            <a:endParaRPr sz="1600">
              <a:solidFill>
                <a:srgbClr val="282828"/>
              </a:solidFill>
              <a:latin typeface="Inter"/>
              <a:ea typeface="Inter"/>
              <a:cs typeface="Inter"/>
              <a:sym typeface="Inter"/>
            </a:endParaRPr>
          </a:p>
        </p:txBody>
      </p:sp>
      <p:sp>
        <p:nvSpPr>
          <p:cNvPr id="442" name="Google Shape;442;p44"/>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443" name="Google Shape;443;p44"/>
          <p:cNvGrpSpPr/>
          <p:nvPr/>
        </p:nvGrpSpPr>
        <p:grpSpPr>
          <a:xfrm>
            <a:off x="7503019" y="95797"/>
            <a:ext cx="1516771" cy="323122"/>
            <a:chOff x="400885" y="325214"/>
            <a:chExt cx="2298835" cy="489727"/>
          </a:xfrm>
        </p:grpSpPr>
        <p:pic>
          <p:nvPicPr>
            <p:cNvPr id="444" name="Google Shape;444;p44"/>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445" name="Google Shape;445;p44"/>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446" name="Google Shape;446;p44"/>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447" name="Google Shape;447;p44"/>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448" name="Google Shape;448;p44"/>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Multivariate Linier Regression</a:t>
            </a:r>
            <a:endParaRPr sz="2820">
              <a:solidFill>
                <a:srgbClr val="A338EB"/>
              </a:solidFill>
              <a:latin typeface="Maven Pro SemiBold"/>
              <a:ea typeface="Maven Pro SemiBold"/>
              <a:cs typeface="Maven Pro SemiBold"/>
              <a:sym typeface="Maven Pro SemiBold"/>
            </a:endParaRPr>
          </a:p>
        </p:txBody>
      </p:sp>
      <p:sp>
        <p:nvSpPr>
          <p:cNvPr id="449" name="Google Shape;449;p44"/>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5"/>
          <p:cNvSpPr txBox="1"/>
          <p:nvPr>
            <p:ph idx="1" type="body"/>
          </p:nvPr>
        </p:nvSpPr>
        <p:spPr>
          <a:xfrm>
            <a:off x="311700" y="1492925"/>
            <a:ext cx="7934100" cy="29244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282828"/>
              </a:buClr>
              <a:buSzPts val="1600"/>
              <a:buFont typeface="Inter"/>
              <a:buChar char="●"/>
            </a:pPr>
            <a:r>
              <a:rPr lang="en" sz="1600">
                <a:solidFill>
                  <a:srgbClr val="282828"/>
                </a:solidFill>
                <a:latin typeface="Inter"/>
                <a:ea typeface="Inter"/>
                <a:cs typeface="Inter"/>
                <a:sym typeface="Inter"/>
              </a:rPr>
              <a:t>Training data = 80%, Test data = 20%</a:t>
            </a:r>
            <a:endParaRPr sz="1600">
              <a:solidFill>
                <a:srgbClr val="282828"/>
              </a:solidFill>
              <a:latin typeface="Inter"/>
              <a:ea typeface="Inter"/>
              <a:cs typeface="Inter"/>
              <a:sym typeface="Inter"/>
            </a:endParaRPr>
          </a:p>
          <a:p>
            <a:pPr indent="-330200" lvl="0" marL="457200" rtl="0" algn="l">
              <a:spcBef>
                <a:spcPts val="0"/>
              </a:spcBef>
              <a:spcAft>
                <a:spcPts val="0"/>
              </a:spcAft>
              <a:buClr>
                <a:srgbClr val="282828"/>
              </a:buClr>
              <a:buSzPts val="1600"/>
              <a:buFont typeface="Inter"/>
              <a:buChar char="●"/>
            </a:pPr>
            <a:r>
              <a:rPr lang="en" sz="1600">
                <a:solidFill>
                  <a:srgbClr val="282828"/>
                </a:solidFill>
                <a:latin typeface="Inter"/>
                <a:ea typeface="Inter"/>
                <a:cs typeface="Inter"/>
                <a:sym typeface="Inter"/>
              </a:rPr>
              <a:t>Metrik yang digunakan : Mean Absolute Error (MAE), Root Mean Square, R-Square</a:t>
            </a:r>
            <a:endParaRPr sz="1600">
              <a:solidFill>
                <a:srgbClr val="282828"/>
              </a:solidFill>
              <a:latin typeface="Inter"/>
              <a:ea typeface="Inter"/>
              <a:cs typeface="Inter"/>
              <a:sym typeface="Inter"/>
            </a:endParaRPr>
          </a:p>
          <a:p>
            <a:pPr indent="-330200" lvl="0" marL="457200" rtl="0" algn="l">
              <a:spcBef>
                <a:spcPts val="0"/>
              </a:spcBef>
              <a:spcAft>
                <a:spcPts val="0"/>
              </a:spcAft>
              <a:buClr>
                <a:srgbClr val="282828"/>
              </a:buClr>
              <a:buSzPts val="1600"/>
              <a:buFont typeface="Inter"/>
              <a:buChar char="●"/>
            </a:pPr>
            <a:r>
              <a:rPr lang="en" sz="1600">
                <a:solidFill>
                  <a:srgbClr val="282828"/>
                </a:solidFill>
                <a:latin typeface="Inter"/>
                <a:ea typeface="Inter"/>
                <a:cs typeface="Inter"/>
                <a:sym typeface="Inter"/>
              </a:rPr>
              <a:t>Model yang digunakan adalah Ridge Regression, Lasso dan Elastic Net</a:t>
            </a:r>
            <a:endParaRPr sz="1600">
              <a:solidFill>
                <a:srgbClr val="282828"/>
              </a:solidFill>
              <a:latin typeface="Inter"/>
              <a:ea typeface="Inter"/>
              <a:cs typeface="Inter"/>
              <a:sym typeface="Inter"/>
            </a:endParaRPr>
          </a:p>
          <a:p>
            <a:pPr indent="0" lvl="0" marL="457200" rtl="0" algn="l">
              <a:spcBef>
                <a:spcPts val="0"/>
              </a:spcBef>
              <a:spcAft>
                <a:spcPts val="0"/>
              </a:spcAft>
              <a:buNone/>
            </a:pPr>
            <a:r>
              <a:t/>
            </a:r>
            <a:endParaRPr sz="1150">
              <a:solidFill>
                <a:schemeClr val="dk1"/>
              </a:solidFill>
              <a:highlight>
                <a:srgbClr val="FFFFFF"/>
              </a:highlight>
              <a:latin typeface="Inter"/>
              <a:ea typeface="Inter"/>
              <a:cs typeface="Inter"/>
              <a:sym typeface="Inter"/>
            </a:endParaRPr>
          </a:p>
          <a:p>
            <a:pPr indent="0" lvl="0" marL="914400" rtl="0" algn="l">
              <a:spcBef>
                <a:spcPts val="0"/>
              </a:spcBef>
              <a:spcAft>
                <a:spcPts val="0"/>
              </a:spcAft>
              <a:buNone/>
            </a:pPr>
            <a:r>
              <a:t/>
            </a:r>
            <a:endParaRPr sz="1600">
              <a:solidFill>
                <a:srgbClr val="282828"/>
              </a:solidFill>
              <a:latin typeface="Inter"/>
              <a:ea typeface="Inter"/>
              <a:cs typeface="Inter"/>
              <a:sym typeface="Inter"/>
            </a:endParaRPr>
          </a:p>
          <a:p>
            <a:pPr indent="0" lvl="0" marL="457200" rtl="0" algn="l">
              <a:spcBef>
                <a:spcPts val="0"/>
              </a:spcBef>
              <a:spcAft>
                <a:spcPts val="0"/>
              </a:spcAft>
              <a:buNone/>
            </a:pPr>
            <a:r>
              <a:t/>
            </a:r>
            <a:endParaRPr sz="1600">
              <a:solidFill>
                <a:srgbClr val="282828"/>
              </a:solidFill>
              <a:latin typeface="Inter"/>
              <a:ea typeface="Inter"/>
              <a:cs typeface="Inter"/>
              <a:sym typeface="Inter"/>
            </a:endParaRPr>
          </a:p>
        </p:txBody>
      </p:sp>
      <p:sp>
        <p:nvSpPr>
          <p:cNvPr id="455" name="Google Shape;455;p45"/>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456" name="Google Shape;456;p45"/>
          <p:cNvGrpSpPr/>
          <p:nvPr/>
        </p:nvGrpSpPr>
        <p:grpSpPr>
          <a:xfrm>
            <a:off x="7503019" y="95797"/>
            <a:ext cx="1516771" cy="323122"/>
            <a:chOff x="400885" y="325214"/>
            <a:chExt cx="2298835" cy="489727"/>
          </a:xfrm>
        </p:grpSpPr>
        <p:pic>
          <p:nvPicPr>
            <p:cNvPr id="457" name="Google Shape;457;p45"/>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458" name="Google Shape;458;p45"/>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459" name="Google Shape;459;p45"/>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460" name="Google Shape;460;p45"/>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461" name="Google Shape;461;p45"/>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Hyperparameter Tuning for Linear Regression</a:t>
            </a:r>
            <a:endParaRPr sz="2820">
              <a:solidFill>
                <a:srgbClr val="A338EB"/>
              </a:solidFill>
              <a:latin typeface="Maven Pro SemiBold"/>
              <a:ea typeface="Maven Pro SemiBold"/>
              <a:cs typeface="Maven Pro SemiBold"/>
              <a:sym typeface="Maven Pro SemiBold"/>
            </a:endParaRPr>
          </a:p>
        </p:txBody>
      </p:sp>
      <p:sp>
        <p:nvSpPr>
          <p:cNvPr id="462" name="Google Shape;462;p45"/>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6"/>
          <p:cNvSpPr txBox="1"/>
          <p:nvPr>
            <p:ph idx="1" type="body"/>
          </p:nvPr>
        </p:nvSpPr>
        <p:spPr>
          <a:xfrm>
            <a:off x="311700" y="1492925"/>
            <a:ext cx="7934100" cy="29244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600">
              <a:solidFill>
                <a:srgbClr val="282828"/>
              </a:solidFill>
              <a:latin typeface="Inter"/>
              <a:ea typeface="Inter"/>
              <a:cs typeface="Inter"/>
              <a:sym typeface="Inter"/>
            </a:endParaRPr>
          </a:p>
          <a:p>
            <a:pPr indent="0" lvl="0" marL="457200" rtl="0" algn="l">
              <a:spcBef>
                <a:spcPts val="0"/>
              </a:spcBef>
              <a:spcAft>
                <a:spcPts val="0"/>
              </a:spcAft>
              <a:buNone/>
            </a:pPr>
            <a:r>
              <a:t/>
            </a:r>
            <a:endParaRPr sz="1150">
              <a:solidFill>
                <a:schemeClr val="dk1"/>
              </a:solidFill>
              <a:highlight>
                <a:srgbClr val="FFFFFF"/>
              </a:highlight>
              <a:latin typeface="Inter"/>
              <a:ea typeface="Inter"/>
              <a:cs typeface="Inter"/>
              <a:sym typeface="Inter"/>
            </a:endParaRPr>
          </a:p>
          <a:p>
            <a:pPr indent="0" lvl="0" marL="914400" rtl="0" algn="l">
              <a:spcBef>
                <a:spcPts val="0"/>
              </a:spcBef>
              <a:spcAft>
                <a:spcPts val="0"/>
              </a:spcAft>
              <a:buNone/>
            </a:pPr>
            <a:r>
              <a:t/>
            </a:r>
            <a:endParaRPr sz="1600">
              <a:solidFill>
                <a:srgbClr val="282828"/>
              </a:solidFill>
              <a:latin typeface="Inter"/>
              <a:ea typeface="Inter"/>
              <a:cs typeface="Inter"/>
              <a:sym typeface="Inter"/>
            </a:endParaRPr>
          </a:p>
          <a:p>
            <a:pPr indent="0" lvl="0" marL="457200" rtl="0" algn="l">
              <a:spcBef>
                <a:spcPts val="0"/>
              </a:spcBef>
              <a:spcAft>
                <a:spcPts val="0"/>
              </a:spcAft>
              <a:buNone/>
            </a:pPr>
            <a:r>
              <a:t/>
            </a:r>
            <a:endParaRPr sz="1600">
              <a:solidFill>
                <a:srgbClr val="282828"/>
              </a:solidFill>
              <a:latin typeface="Inter"/>
              <a:ea typeface="Inter"/>
              <a:cs typeface="Inter"/>
              <a:sym typeface="Inter"/>
            </a:endParaRPr>
          </a:p>
        </p:txBody>
      </p:sp>
      <p:sp>
        <p:nvSpPr>
          <p:cNvPr id="468" name="Google Shape;468;p46"/>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469" name="Google Shape;469;p46"/>
          <p:cNvGrpSpPr/>
          <p:nvPr/>
        </p:nvGrpSpPr>
        <p:grpSpPr>
          <a:xfrm>
            <a:off x="7503019" y="95797"/>
            <a:ext cx="1516771" cy="323122"/>
            <a:chOff x="400885" y="325214"/>
            <a:chExt cx="2298835" cy="489727"/>
          </a:xfrm>
        </p:grpSpPr>
        <p:pic>
          <p:nvPicPr>
            <p:cNvPr id="470" name="Google Shape;470;p46"/>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471" name="Google Shape;471;p46"/>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472" name="Google Shape;472;p46"/>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473" name="Google Shape;473;p46"/>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474" name="Google Shape;474;p46"/>
          <p:cNvSpPr txBox="1"/>
          <p:nvPr>
            <p:ph type="title"/>
          </p:nvPr>
        </p:nvSpPr>
        <p:spPr>
          <a:xfrm>
            <a:off x="160025" y="473050"/>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Hyperparameter Tuning for Linear Regression</a:t>
            </a:r>
            <a:endParaRPr sz="2820">
              <a:solidFill>
                <a:srgbClr val="A338EB"/>
              </a:solidFill>
              <a:latin typeface="Maven Pro SemiBold"/>
              <a:ea typeface="Maven Pro SemiBold"/>
              <a:cs typeface="Maven Pro SemiBold"/>
              <a:sym typeface="Maven Pro SemiBold"/>
            </a:endParaRPr>
          </a:p>
        </p:txBody>
      </p:sp>
      <p:sp>
        <p:nvSpPr>
          <p:cNvPr id="475" name="Google Shape;475;p4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graphicFrame>
        <p:nvGraphicFramePr>
          <p:cNvPr id="476" name="Google Shape;476;p46"/>
          <p:cNvGraphicFramePr/>
          <p:nvPr/>
        </p:nvGraphicFramePr>
        <p:xfrm>
          <a:off x="780725" y="1346475"/>
          <a:ext cx="3000000" cy="3000000"/>
        </p:xfrm>
        <a:graphic>
          <a:graphicData uri="http://schemas.openxmlformats.org/drawingml/2006/table">
            <a:tbl>
              <a:tblPr>
                <a:noFill/>
                <a:tableStyleId>{FBECAAAB-BB84-4F43-9D59-4ABA14C084E6}</a:tableStyleId>
              </a:tblPr>
              <a:tblGrid>
                <a:gridCol w="1447800"/>
                <a:gridCol w="1447800"/>
                <a:gridCol w="1447800"/>
                <a:gridCol w="1447800"/>
                <a:gridCol w="1447800"/>
              </a:tblGrid>
              <a:tr h="381000">
                <a:tc rowSpan="2">
                  <a:txBody>
                    <a:bodyPr/>
                    <a:lstStyle/>
                    <a:p>
                      <a:pPr indent="0" lvl="0" marL="0" rtl="0" algn="l">
                        <a:spcBef>
                          <a:spcPts val="0"/>
                        </a:spcBef>
                        <a:spcAft>
                          <a:spcPts val="0"/>
                        </a:spcAft>
                        <a:buNone/>
                      </a:pPr>
                      <a:r>
                        <a:rPr lang="en"/>
                        <a:t>Model</a:t>
                      </a:r>
                      <a:endParaRPr/>
                    </a:p>
                  </a:txBody>
                  <a:tcPr marT="91425" marB="91425" marR="91425" marL="91425"/>
                </a:tc>
                <a:tc gridSpan="4">
                  <a:txBody>
                    <a:bodyPr/>
                    <a:lstStyle/>
                    <a:p>
                      <a:pPr indent="0" lvl="0" marL="0" rtl="0" algn="ctr">
                        <a:spcBef>
                          <a:spcPts val="0"/>
                        </a:spcBef>
                        <a:spcAft>
                          <a:spcPts val="0"/>
                        </a:spcAft>
                        <a:buNone/>
                      </a:pPr>
                      <a:r>
                        <a:rPr lang="en"/>
                        <a:t>Metric</a:t>
                      </a:r>
                      <a:endParaRPr/>
                    </a:p>
                  </a:txBody>
                  <a:tcPr marT="91425" marB="91425" marR="91425" marL="91425"/>
                </a:tc>
                <a:tc hMerge="1"/>
                <a:tc hMerge="1"/>
                <a:tc hMerge="1"/>
              </a:tr>
              <a:tr h="381000">
                <a:tc vMerge="1"/>
                <a:tc>
                  <a:txBody>
                    <a:bodyPr/>
                    <a:lstStyle/>
                    <a:p>
                      <a:pPr indent="0" lvl="0" marL="0" rtl="0" algn="l">
                        <a:spcBef>
                          <a:spcPts val="0"/>
                        </a:spcBef>
                        <a:spcAft>
                          <a:spcPts val="0"/>
                        </a:spcAft>
                        <a:buNone/>
                      </a:pPr>
                      <a:r>
                        <a:rPr lang="en"/>
                        <a:t>MAE</a:t>
                      </a:r>
                      <a:endParaRPr/>
                    </a:p>
                  </a:txBody>
                  <a:tcPr marT="91425" marB="91425" marR="91425" marL="91425"/>
                </a:tc>
                <a:tc>
                  <a:txBody>
                    <a:bodyPr/>
                    <a:lstStyle/>
                    <a:p>
                      <a:pPr indent="0" lvl="0" marL="0" rtl="0" algn="l">
                        <a:spcBef>
                          <a:spcPts val="0"/>
                        </a:spcBef>
                        <a:spcAft>
                          <a:spcPts val="0"/>
                        </a:spcAft>
                        <a:buNone/>
                      </a:pPr>
                      <a:r>
                        <a:rPr lang="en"/>
                        <a:t>MSE</a:t>
                      </a:r>
                      <a:endParaRPr/>
                    </a:p>
                  </a:txBody>
                  <a:tcPr marT="91425" marB="91425" marR="91425" marL="91425"/>
                </a:tc>
                <a:tc>
                  <a:txBody>
                    <a:bodyPr/>
                    <a:lstStyle/>
                    <a:p>
                      <a:pPr indent="0" lvl="0" marL="0" rtl="0" algn="l">
                        <a:spcBef>
                          <a:spcPts val="0"/>
                        </a:spcBef>
                        <a:spcAft>
                          <a:spcPts val="0"/>
                        </a:spcAft>
                        <a:buNone/>
                      </a:pPr>
                      <a:r>
                        <a:rPr lang="en"/>
                        <a:t>RMSE</a:t>
                      </a:r>
                      <a:endParaRPr/>
                    </a:p>
                  </a:txBody>
                  <a:tcPr marT="91425" marB="91425" marR="91425" marL="91425"/>
                </a:tc>
                <a:tc>
                  <a:txBody>
                    <a:bodyPr/>
                    <a:lstStyle/>
                    <a:p>
                      <a:pPr indent="0" lvl="0" marL="0" rtl="0" algn="l">
                        <a:spcBef>
                          <a:spcPts val="0"/>
                        </a:spcBef>
                        <a:spcAft>
                          <a:spcPts val="0"/>
                        </a:spcAft>
                        <a:buNone/>
                      </a:pPr>
                      <a:r>
                        <a:rPr lang="en"/>
                        <a:t>R-Squared</a:t>
                      </a:r>
                      <a:endParaRPr/>
                    </a:p>
                  </a:txBody>
                  <a:tcPr marT="91425" marB="91425" marR="91425" marL="91425"/>
                </a:tc>
              </a:tr>
              <a:tr h="896375">
                <a:tc>
                  <a:txBody>
                    <a:bodyPr/>
                    <a:lstStyle/>
                    <a:p>
                      <a:pPr indent="0" lvl="0" marL="0" rtl="0" algn="l">
                        <a:spcBef>
                          <a:spcPts val="0"/>
                        </a:spcBef>
                        <a:spcAft>
                          <a:spcPts val="0"/>
                        </a:spcAft>
                        <a:buNone/>
                      </a:pPr>
                      <a:r>
                        <a:rPr lang="en"/>
                        <a:t>Ridge</a:t>
                      </a:r>
                      <a:endParaRPr/>
                    </a:p>
                  </a:txBody>
                  <a:tcPr marT="91425" marB="91425" marR="91425" marL="91425"/>
                </a:tc>
                <a:tc>
                  <a:txBody>
                    <a:bodyPr/>
                    <a:lstStyle/>
                    <a:p>
                      <a:pPr indent="0" lvl="0" marL="0" rtl="0" algn="l">
                        <a:lnSpc>
                          <a:spcPct val="115000"/>
                        </a:lnSpc>
                        <a:spcBef>
                          <a:spcPts val="0"/>
                        </a:spcBef>
                        <a:spcAft>
                          <a:spcPts val="0"/>
                        </a:spcAft>
                        <a:buNone/>
                      </a:pPr>
                      <a:r>
                        <a:rPr lang="en" sz="1050">
                          <a:solidFill>
                            <a:schemeClr val="dk1"/>
                          </a:solidFill>
                          <a:highlight>
                            <a:srgbClr val="FFFFFF"/>
                          </a:highlight>
                        </a:rPr>
                        <a:t>42584.72078637992</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3071879015.601394</a:t>
                      </a:r>
                      <a:endParaRPr sz="1050">
                        <a:solidFill>
                          <a:schemeClr val="dk1"/>
                        </a:solidFill>
                        <a:highlight>
                          <a:srgbClr val="FFFFFF"/>
                        </a:highlight>
                      </a:endParaRPr>
                    </a:p>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b="1" lang="en" sz="1050">
                          <a:solidFill>
                            <a:schemeClr val="dk1"/>
                          </a:solidFill>
                          <a:highlight>
                            <a:srgbClr val="FFFFFF"/>
                          </a:highlight>
                        </a:rPr>
                        <a:t>55424.534419347125</a:t>
                      </a:r>
                      <a:endParaRPr b="1" sz="1050">
                        <a:solidFill>
                          <a:schemeClr val="dk1"/>
                        </a:solidFill>
                        <a:highlight>
                          <a:srgbClr val="FFFFFF"/>
                        </a:highlight>
                      </a:endParaRPr>
                    </a:p>
                    <a:p>
                      <a:pPr indent="0" lvl="0" marL="0" rtl="0" algn="l">
                        <a:spcBef>
                          <a:spcPts val="0"/>
                        </a:spcBef>
                        <a:spcAft>
                          <a:spcPts val="0"/>
                        </a:spcAft>
                        <a:buNone/>
                      </a:pPr>
                      <a:r>
                        <a:t/>
                      </a:r>
                      <a:endParaRPr b="1"/>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b="1" lang="en" sz="1050">
                          <a:solidFill>
                            <a:schemeClr val="dk1"/>
                          </a:solidFill>
                          <a:highlight>
                            <a:srgbClr val="FFFFFF"/>
                          </a:highlight>
                        </a:rPr>
                        <a:t>0.8629968118750111</a:t>
                      </a:r>
                      <a:endParaRPr b="1" sz="1050">
                        <a:solidFill>
                          <a:schemeClr val="dk1"/>
                        </a:solidFill>
                        <a:highlight>
                          <a:srgbClr val="FFFFFF"/>
                        </a:highlight>
                      </a:endParaRPr>
                    </a:p>
                    <a:p>
                      <a:pPr indent="0" lvl="0" marL="0" rtl="0" algn="l">
                        <a:spcBef>
                          <a:spcPts val="0"/>
                        </a:spcBef>
                        <a:spcAft>
                          <a:spcPts val="0"/>
                        </a:spcAft>
                        <a:buNone/>
                      </a:pPr>
                      <a:r>
                        <a:t/>
                      </a:r>
                      <a:endParaRPr b="1"/>
                    </a:p>
                  </a:txBody>
                  <a:tcPr marT="91425" marB="91425" marR="91425" marL="91425"/>
                </a:tc>
              </a:tr>
              <a:tr h="381000">
                <a:tc>
                  <a:txBody>
                    <a:bodyPr/>
                    <a:lstStyle/>
                    <a:p>
                      <a:pPr indent="0" lvl="0" marL="0" rtl="0" algn="l">
                        <a:spcBef>
                          <a:spcPts val="0"/>
                        </a:spcBef>
                        <a:spcAft>
                          <a:spcPts val="0"/>
                        </a:spcAft>
                        <a:buNone/>
                      </a:pPr>
                      <a:r>
                        <a:rPr lang="en"/>
                        <a:t>Lasso </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42584.46705067491</a:t>
                      </a:r>
                      <a:endParaRPr sz="1050">
                        <a:solidFill>
                          <a:schemeClr val="dk1"/>
                        </a:solidFill>
                        <a:highlight>
                          <a:srgbClr val="FFFFFF"/>
                        </a:highlight>
                      </a:endParaRPr>
                    </a:p>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3071701602.2396073</a:t>
                      </a:r>
                      <a:endParaRPr sz="1050">
                        <a:solidFill>
                          <a:schemeClr val="dk1"/>
                        </a:solidFill>
                        <a:highlight>
                          <a:srgbClr val="FFFFFF"/>
                        </a:highlight>
                      </a:endParaRPr>
                    </a:p>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b="1" lang="en" sz="1050">
                          <a:solidFill>
                            <a:schemeClr val="dk1"/>
                          </a:solidFill>
                          <a:highlight>
                            <a:srgbClr val="FFFFFF"/>
                          </a:highlight>
                        </a:rPr>
                        <a:t>55422.9339014059</a:t>
                      </a:r>
                      <a:endParaRPr b="1" sz="1050">
                        <a:solidFill>
                          <a:schemeClr val="dk1"/>
                        </a:solidFill>
                        <a:highlight>
                          <a:srgbClr val="FFFFFF"/>
                        </a:highlight>
                      </a:endParaRPr>
                    </a:p>
                    <a:p>
                      <a:pPr indent="0" lvl="0" marL="0" rtl="0" algn="l">
                        <a:spcBef>
                          <a:spcPts val="0"/>
                        </a:spcBef>
                        <a:spcAft>
                          <a:spcPts val="0"/>
                        </a:spcAft>
                        <a:buNone/>
                      </a:pPr>
                      <a:r>
                        <a:t/>
                      </a:r>
                      <a:endParaRPr b="1"/>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b="1" lang="en" sz="1050">
                          <a:solidFill>
                            <a:schemeClr val="dk1"/>
                          </a:solidFill>
                          <a:highlight>
                            <a:srgbClr val="FFFFFF"/>
                          </a:highlight>
                        </a:rPr>
                        <a:t>0.863004724359864</a:t>
                      </a:r>
                      <a:endParaRPr b="1" sz="1050">
                        <a:solidFill>
                          <a:schemeClr val="dk1"/>
                        </a:solidFill>
                        <a:highlight>
                          <a:srgbClr val="FFFFFF"/>
                        </a:highlight>
                      </a:endParaRPr>
                    </a:p>
                    <a:p>
                      <a:pPr indent="0" lvl="0" marL="0" rtl="0" algn="l">
                        <a:spcBef>
                          <a:spcPts val="0"/>
                        </a:spcBef>
                        <a:spcAft>
                          <a:spcPts val="0"/>
                        </a:spcAft>
                        <a:buNone/>
                      </a:pPr>
                      <a:r>
                        <a:t/>
                      </a:r>
                      <a:endParaRPr b="1"/>
                    </a:p>
                  </a:txBody>
                  <a:tcPr marT="91425" marB="91425" marR="91425" marL="91425"/>
                </a:tc>
              </a:tr>
              <a:tr h="381000">
                <a:tc>
                  <a:txBody>
                    <a:bodyPr/>
                    <a:lstStyle/>
                    <a:p>
                      <a:pPr indent="0" lvl="0" marL="0" rtl="0" algn="l">
                        <a:spcBef>
                          <a:spcPts val="0"/>
                        </a:spcBef>
                        <a:spcAft>
                          <a:spcPts val="0"/>
                        </a:spcAft>
                        <a:buNone/>
                      </a:pPr>
                      <a:r>
                        <a:rPr lang="en"/>
                        <a:t>Elastic Net</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76274.3800453787</a:t>
                      </a:r>
                      <a:endParaRPr sz="1050">
                        <a:solidFill>
                          <a:schemeClr val="dk1"/>
                        </a:solidFill>
                        <a:highlight>
                          <a:srgbClr val="FFFFFF"/>
                        </a:highlight>
                      </a:endParaRPr>
                    </a:p>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11072874480.929977</a:t>
                      </a:r>
                      <a:endParaRPr sz="1050">
                        <a:solidFill>
                          <a:schemeClr val="dk1"/>
                        </a:solidFill>
                        <a:highlight>
                          <a:srgbClr val="FFFFFF"/>
                        </a:highlight>
                      </a:endParaRPr>
                    </a:p>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b="1" lang="en" sz="1050">
                          <a:solidFill>
                            <a:schemeClr val="dk1"/>
                          </a:solidFill>
                          <a:highlight>
                            <a:srgbClr val="FFFFFF"/>
                          </a:highlight>
                        </a:rPr>
                        <a:t>105227.72676880356</a:t>
                      </a:r>
                      <a:endParaRPr b="1" sz="1050">
                        <a:solidFill>
                          <a:schemeClr val="dk1"/>
                        </a:solidFill>
                        <a:highlight>
                          <a:srgbClr val="FFFFFF"/>
                        </a:highlight>
                      </a:endParaRPr>
                    </a:p>
                    <a:p>
                      <a:pPr indent="0" lvl="0" marL="0" rtl="0" algn="l">
                        <a:spcBef>
                          <a:spcPts val="0"/>
                        </a:spcBef>
                        <a:spcAft>
                          <a:spcPts val="0"/>
                        </a:spcAft>
                        <a:buNone/>
                      </a:pPr>
                      <a:r>
                        <a:t/>
                      </a:r>
                      <a:endParaRPr b="1"/>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b="1" lang="en" sz="1050">
                          <a:solidFill>
                            <a:schemeClr val="dk1"/>
                          </a:solidFill>
                          <a:highlight>
                            <a:srgbClr val="FFFFFF"/>
                          </a:highlight>
                        </a:rPr>
                        <a:t>0.50615922766143</a:t>
                      </a:r>
                      <a:endParaRPr b="1" sz="1050">
                        <a:solidFill>
                          <a:schemeClr val="dk1"/>
                        </a:solidFill>
                        <a:highlight>
                          <a:srgbClr val="FFFFFF"/>
                        </a:highlight>
                      </a:endParaRPr>
                    </a:p>
                    <a:p>
                      <a:pPr indent="0" lvl="0" marL="0" rtl="0" algn="l">
                        <a:spcBef>
                          <a:spcPts val="0"/>
                        </a:spcBef>
                        <a:spcAft>
                          <a:spcPts val="0"/>
                        </a:spcAft>
                        <a:buNone/>
                      </a:pPr>
                      <a:r>
                        <a:t/>
                      </a:r>
                      <a:endParaRPr b="1"/>
                    </a:p>
                  </a:txBody>
                  <a:tcPr marT="91425" marB="91425" marR="91425" marL="91425"/>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47"/>
          <p:cNvSpPr txBox="1"/>
          <p:nvPr>
            <p:ph idx="1" type="body"/>
          </p:nvPr>
        </p:nvSpPr>
        <p:spPr>
          <a:xfrm>
            <a:off x="311700" y="1492925"/>
            <a:ext cx="7934100" cy="27273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282828"/>
              </a:buClr>
              <a:buSzPts val="1600"/>
              <a:buFont typeface="Inter"/>
              <a:buChar char="●"/>
            </a:pPr>
            <a:r>
              <a:rPr lang="en" sz="1600">
                <a:solidFill>
                  <a:srgbClr val="282828"/>
                </a:solidFill>
                <a:latin typeface="Inter"/>
                <a:ea typeface="Inter"/>
                <a:cs typeface="Inter"/>
                <a:sym typeface="Inter"/>
              </a:rPr>
              <a:t>Random Forest bisa digunakan dalam model klasifikasi maupun regresi.</a:t>
            </a:r>
            <a:endParaRPr sz="1600">
              <a:solidFill>
                <a:srgbClr val="282828"/>
              </a:solidFill>
              <a:latin typeface="Inter"/>
              <a:ea typeface="Inter"/>
              <a:cs typeface="Inter"/>
              <a:sym typeface="Inter"/>
            </a:endParaRPr>
          </a:p>
          <a:p>
            <a:pPr indent="-330200" lvl="0" marL="457200" rtl="0" algn="l">
              <a:spcBef>
                <a:spcPts val="0"/>
              </a:spcBef>
              <a:spcAft>
                <a:spcPts val="0"/>
              </a:spcAft>
              <a:buClr>
                <a:srgbClr val="282828"/>
              </a:buClr>
              <a:buSzPts val="1600"/>
              <a:buFont typeface="Inter"/>
              <a:buChar char="●"/>
            </a:pPr>
            <a:r>
              <a:rPr lang="en" sz="1600">
                <a:solidFill>
                  <a:srgbClr val="282828"/>
                </a:solidFill>
                <a:latin typeface="Inter"/>
                <a:ea typeface="Inter"/>
                <a:cs typeface="Inter"/>
                <a:sym typeface="Inter"/>
              </a:rPr>
              <a:t>Training data = 80%, Test data = 20%</a:t>
            </a:r>
            <a:endParaRPr sz="1600">
              <a:solidFill>
                <a:srgbClr val="282828"/>
              </a:solidFill>
              <a:latin typeface="Inter"/>
              <a:ea typeface="Inter"/>
              <a:cs typeface="Inter"/>
              <a:sym typeface="Inter"/>
            </a:endParaRPr>
          </a:p>
          <a:p>
            <a:pPr indent="-330200" lvl="0" marL="457200" rtl="0" algn="l">
              <a:spcBef>
                <a:spcPts val="0"/>
              </a:spcBef>
              <a:spcAft>
                <a:spcPts val="0"/>
              </a:spcAft>
              <a:buClr>
                <a:srgbClr val="282828"/>
              </a:buClr>
              <a:buSzPts val="1600"/>
              <a:buFont typeface="Inter"/>
              <a:buChar char="●"/>
            </a:pPr>
            <a:r>
              <a:rPr lang="en" sz="1600">
                <a:solidFill>
                  <a:srgbClr val="282828"/>
                </a:solidFill>
                <a:latin typeface="Inter"/>
                <a:ea typeface="Inter"/>
                <a:cs typeface="Inter"/>
                <a:sym typeface="Inter"/>
              </a:rPr>
              <a:t>Kolom yang digunakan adalah town,flat_type, storey_range, floor_area_sqm, lease_commence_date, dan resale_price</a:t>
            </a:r>
            <a:endParaRPr sz="1600">
              <a:solidFill>
                <a:srgbClr val="282828"/>
              </a:solidFill>
              <a:latin typeface="Inter"/>
              <a:ea typeface="Inter"/>
              <a:cs typeface="Inter"/>
              <a:sym typeface="Inter"/>
            </a:endParaRPr>
          </a:p>
          <a:p>
            <a:pPr indent="-330200" lvl="0" marL="457200" rtl="0" algn="l">
              <a:spcBef>
                <a:spcPts val="0"/>
              </a:spcBef>
              <a:spcAft>
                <a:spcPts val="0"/>
              </a:spcAft>
              <a:buClr>
                <a:srgbClr val="282828"/>
              </a:buClr>
              <a:buSzPts val="1600"/>
              <a:buFont typeface="Inter"/>
              <a:buChar char="●"/>
            </a:pPr>
            <a:r>
              <a:rPr lang="en" sz="1600">
                <a:solidFill>
                  <a:srgbClr val="282828"/>
                </a:solidFill>
                <a:latin typeface="Inter"/>
                <a:ea typeface="Inter"/>
                <a:cs typeface="Inter"/>
                <a:sym typeface="Inter"/>
              </a:rPr>
              <a:t>Metrik yang digunakan : Root Mean Square, R-Square</a:t>
            </a:r>
            <a:endParaRPr sz="1600">
              <a:solidFill>
                <a:srgbClr val="282828"/>
              </a:solidFill>
              <a:latin typeface="Inter"/>
              <a:ea typeface="Inter"/>
              <a:cs typeface="Inter"/>
              <a:sym typeface="Inter"/>
            </a:endParaRPr>
          </a:p>
          <a:p>
            <a:pPr indent="-330200" lvl="0" marL="457200" rtl="0" algn="l">
              <a:spcBef>
                <a:spcPts val="0"/>
              </a:spcBef>
              <a:spcAft>
                <a:spcPts val="0"/>
              </a:spcAft>
              <a:buClr>
                <a:srgbClr val="282828"/>
              </a:buClr>
              <a:buSzPts val="1600"/>
              <a:buFont typeface="Inter"/>
              <a:buChar char="●"/>
            </a:pPr>
            <a:r>
              <a:rPr lang="en" sz="1600">
                <a:solidFill>
                  <a:srgbClr val="282828"/>
                </a:solidFill>
                <a:latin typeface="Inter"/>
                <a:ea typeface="Inter"/>
                <a:cs typeface="Inter"/>
                <a:sym typeface="Inter"/>
              </a:rPr>
              <a:t>Model yang digunakan adalah Multivariate Linier Regression</a:t>
            </a:r>
            <a:endParaRPr sz="1600">
              <a:solidFill>
                <a:srgbClr val="282828"/>
              </a:solidFill>
              <a:latin typeface="Inter"/>
              <a:ea typeface="Inter"/>
              <a:cs typeface="Inter"/>
              <a:sym typeface="Inter"/>
            </a:endParaRPr>
          </a:p>
          <a:p>
            <a:pPr indent="-330200" lvl="0" marL="457200" rtl="0" algn="l">
              <a:spcBef>
                <a:spcPts val="0"/>
              </a:spcBef>
              <a:spcAft>
                <a:spcPts val="0"/>
              </a:spcAft>
              <a:buClr>
                <a:srgbClr val="282828"/>
              </a:buClr>
              <a:buSzPts val="1600"/>
              <a:buFont typeface="Inter"/>
              <a:buChar char="●"/>
            </a:pPr>
            <a:r>
              <a:rPr lang="en" sz="1600">
                <a:solidFill>
                  <a:srgbClr val="282828"/>
                </a:solidFill>
                <a:latin typeface="Inter"/>
                <a:ea typeface="Inter"/>
                <a:cs typeface="Inter"/>
                <a:sym typeface="Inter"/>
              </a:rPr>
              <a:t>Berdasarkan evaluasi metrik, didapatkan nilai</a:t>
            </a:r>
            <a:endParaRPr sz="1600">
              <a:solidFill>
                <a:srgbClr val="282828"/>
              </a:solidFill>
              <a:latin typeface="Inter"/>
              <a:ea typeface="Inter"/>
              <a:cs typeface="Inter"/>
              <a:sym typeface="Inter"/>
            </a:endParaRPr>
          </a:p>
          <a:p>
            <a:pPr indent="-311150" lvl="0" marL="457200" rtl="0" algn="l">
              <a:spcBef>
                <a:spcPts val="0"/>
              </a:spcBef>
              <a:spcAft>
                <a:spcPts val="0"/>
              </a:spcAft>
              <a:buClr>
                <a:srgbClr val="282828"/>
              </a:buClr>
              <a:buSzPts val="1300"/>
              <a:buFont typeface="Inter"/>
              <a:buChar char="➔"/>
            </a:pPr>
            <a:r>
              <a:rPr lang="en" sz="1300">
                <a:solidFill>
                  <a:srgbClr val="282828"/>
                </a:solidFill>
                <a:latin typeface="Inter"/>
                <a:ea typeface="Inter"/>
                <a:cs typeface="Inter"/>
                <a:sym typeface="Inter"/>
              </a:rPr>
              <a:t>RMSE =</a:t>
            </a:r>
            <a:r>
              <a:rPr lang="en" sz="1300">
                <a:solidFill>
                  <a:schemeClr val="dk1"/>
                </a:solidFill>
                <a:highlight>
                  <a:srgbClr val="FFFFFF"/>
                </a:highlight>
                <a:latin typeface="Inter"/>
                <a:ea typeface="Inter"/>
                <a:cs typeface="Inter"/>
                <a:sym typeface="Inter"/>
              </a:rPr>
              <a:t>33554.817874284396</a:t>
            </a:r>
            <a:endParaRPr sz="1300">
              <a:solidFill>
                <a:srgbClr val="282828"/>
              </a:solidFill>
              <a:latin typeface="Inter"/>
              <a:ea typeface="Inter"/>
              <a:cs typeface="Inter"/>
              <a:sym typeface="Inter"/>
            </a:endParaRPr>
          </a:p>
          <a:p>
            <a:pPr indent="-311150" lvl="0" marL="457200" rtl="0" algn="l">
              <a:spcBef>
                <a:spcPts val="0"/>
              </a:spcBef>
              <a:spcAft>
                <a:spcPts val="0"/>
              </a:spcAft>
              <a:buClr>
                <a:srgbClr val="282828"/>
              </a:buClr>
              <a:buSzPts val="1300"/>
              <a:buFont typeface="Inter"/>
              <a:buChar char="➔"/>
            </a:pPr>
            <a:r>
              <a:rPr lang="en" sz="1300">
                <a:solidFill>
                  <a:srgbClr val="282828"/>
                </a:solidFill>
                <a:latin typeface="Inter"/>
                <a:ea typeface="Inter"/>
                <a:cs typeface="Inter"/>
                <a:sym typeface="Inter"/>
              </a:rPr>
              <a:t>R-Squared = </a:t>
            </a:r>
            <a:r>
              <a:rPr lang="en" sz="1300">
                <a:solidFill>
                  <a:schemeClr val="dk1"/>
                </a:solidFill>
                <a:highlight>
                  <a:srgbClr val="FFFFFF"/>
                </a:highlight>
                <a:latin typeface="Inter"/>
                <a:ea typeface="Inter"/>
                <a:cs typeface="Inter"/>
                <a:sym typeface="Inter"/>
              </a:rPr>
              <a:t>94,9784668%</a:t>
            </a:r>
            <a:endParaRPr sz="1300">
              <a:solidFill>
                <a:schemeClr val="dk1"/>
              </a:solidFill>
              <a:highlight>
                <a:srgbClr val="FFFFFF"/>
              </a:highlight>
              <a:latin typeface="Inter"/>
              <a:ea typeface="Inter"/>
              <a:cs typeface="Inter"/>
              <a:sym typeface="Inter"/>
            </a:endParaRPr>
          </a:p>
          <a:p>
            <a:pPr indent="0" lvl="0" marL="0" rtl="0" algn="l">
              <a:spcBef>
                <a:spcPts val="0"/>
              </a:spcBef>
              <a:spcAft>
                <a:spcPts val="0"/>
              </a:spcAft>
              <a:buNone/>
            </a:pPr>
            <a:r>
              <a:t/>
            </a:r>
            <a:endParaRPr sz="1600">
              <a:solidFill>
                <a:srgbClr val="282828"/>
              </a:solidFill>
              <a:latin typeface="Inter"/>
              <a:ea typeface="Inter"/>
              <a:cs typeface="Inter"/>
              <a:sym typeface="Inter"/>
            </a:endParaRPr>
          </a:p>
          <a:p>
            <a:pPr indent="0" lvl="0" marL="457200" rtl="0" algn="l">
              <a:spcBef>
                <a:spcPts val="0"/>
              </a:spcBef>
              <a:spcAft>
                <a:spcPts val="0"/>
              </a:spcAft>
              <a:buNone/>
            </a:pPr>
            <a:r>
              <a:t/>
            </a:r>
            <a:endParaRPr sz="1600">
              <a:solidFill>
                <a:srgbClr val="282828"/>
              </a:solidFill>
              <a:latin typeface="Inter"/>
              <a:ea typeface="Inter"/>
              <a:cs typeface="Inter"/>
              <a:sym typeface="Inter"/>
            </a:endParaRPr>
          </a:p>
        </p:txBody>
      </p:sp>
      <p:sp>
        <p:nvSpPr>
          <p:cNvPr id="482" name="Google Shape;482;p47"/>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483" name="Google Shape;483;p47"/>
          <p:cNvGrpSpPr/>
          <p:nvPr/>
        </p:nvGrpSpPr>
        <p:grpSpPr>
          <a:xfrm>
            <a:off x="7503019" y="95797"/>
            <a:ext cx="1516771" cy="323122"/>
            <a:chOff x="400885" y="325214"/>
            <a:chExt cx="2298835" cy="489727"/>
          </a:xfrm>
        </p:grpSpPr>
        <p:pic>
          <p:nvPicPr>
            <p:cNvPr id="484" name="Google Shape;484;p47"/>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485" name="Google Shape;485;p47"/>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486" name="Google Shape;486;p47"/>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487" name="Google Shape;487;p47"/>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488" name="Google Shape;488;p47"/>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Random Forest Regressor</a:t>
            </a:r>
            <a:endParaRPr sz="2820">
              <a:solidFill>
                <a:srgbClr val="A338EB"/>
              </a:solidFill>
              <a:latin typeface="Maven Pro SemiBold"/>
              <a:ea typeface="Maven Pro SemiBold"/>
              <a:cs typeface="Maven Pro SemiBold"/>
              <a:sym typeface="Maven Pro SemiBold"/>
            </a:endParaRPr>
          </a:p>
        </p:txBody>
      </p:sp>
      <p:sp>
        <p:nvSpPr>
          <p:cNvPr id="489" name="Google Shape;489;p47"/>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48"/>
          <p:cNvSpPr txBox="1"/>
          <p:nvPr>
            <p:ph idx="1" type="body"/>
          </p:nvPr>
        </p:nvSpPr>
        <p:spPr>
          <a:xfrm>
            <a:off x="311700" y="1492925"/>
            <a:ext cx="7934100" cy="15726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282828"/>
              </a:buClr>
              <a:buSzPts val="1600"/>
              <a:buFont typeface="Inter"/>
              <a:buChar char="●"/>
            </a:pPr>
            <a:r>
              <a:rPr lang="en" sz="1300">
                <a:solidFill>
                  <a:schemeClr val="dk1"/>
                </a:solidFill>
                <a:highlight>
                  <a:srgbClr val="FFFFFF"/>
                </a:highlight>
                <a:latin typeface="Inter"/>
                <a:ea typeface="Inter"/>
                <a:cs typeface="Inter"/>
                <a:sym typeface="Inter"/>
              </a:rPr>
              <a:t>Didapatkan beberapa nilai  untuk model random forest optimal seperti:</a:t>
            </a:r>
            <a:endParaRPr sz="1300">
              <a:solidFill>
                <a:schemeClr val="dk1"/>
              </a:solidFill>
              <a:highlight>
                <a:srgbClr val="FFFFFF"/>
              </a:highlight>
              <a:latin typeface="Inter"/>
              <a:ea typeface="Inter"/>
              <a:cs typeface="Inter"/>
              <a:sym typeface="Inter"/>
            </a:endParaRPr>
          </a:p>
          <a:p>
            <a:pPr indent="-311150" lvl="0" marL="457200" rtl="0" algn="l">
              <a:spcBef>
                <a:spcPts val="0"/>
              </a:spcBef>
              <a:spcAft>
                <a:spcPts val="0"/>
              </a:spcAft>
              <a:buClr>
                <a:schemeClr val="dk1"/>
              </a:buClr>
              <a:buSzPts val="1300"/>
              <a:buFont typeface="Inter"/>
              <a:buAutoNum type="arabicParenR"/>
            </a:pPr>
            <a:r>
              <a:rPr lang="en" sz="1300">
                <a:solidFill>
                  <a:schemeClr val="dk1"/>
                </a:solidFill>
                <a:highlight>
                  <a:srgbClr val="FFFFFF"/>
                </a:highlight>
                <a:latin typeface="Inter"/>
                <a:ea typeface="Inter"/>
                <a:cs typeface="Inter"/>
                <a:sym typeface="Inter"/>
              </a:rPr>
              <a:t>Maksimal depth yaitu 10,23,36,50</a:t>
            </a:r>
            <a:endParaRPr sz="1300">
              <a:solidFill>
                <a:schemeClr val="dk1"/>
              </a:solidFill>
              <a:highlight>
                <a:srgbClr val="FFFFFF"/>
              </a:highlight>
              <a:latin typeface="Inter"/>
              <a:ea typeface="Inter"/>
              <a:cs typeface="Inter"/>
              <a:sym typeface="Inter"/>
            </a:endParaRPr>
          </a:p>
          <a:p>
            <a:pPr indent="-311150" lvl="0" marL="457200" rtl="0" algn="l">
              <a:spcBef>
                <a:spcPts val="0"/>
              </a:spcBef>
              <a:spcAft>
                <a:spcPts val="0"/>
              </a:spcAft>
              <a:buClr>
                <a:schemeClr val="dk1"/>
              </a:buClr>
              <a:buSzPts val="1300"/>
              <a:buFont typeface="Inter"/>
              <a:buAutoNum type="arabicParenR"/>
            </a:pPr>
            <a:r>
              <a:rPr lang="en" sz="1300">
                <a:solidFill>
                  <a:schemeClr val="dk1"/>
                </a:solidFill>
                <a:highlight>
                  <a:srgbClr val="FFFFFF"/>
                </a:highlight>
                <a:latin typeface="Inter"/>
                <a:ea typeface="Inter"/>
                <a:cs typeface="Inter"/>
                <a:sym typeface="Inter"/>
              </a:rPr>
              <a:t>Minimul leaf atau daun adalah 1,2,4</a:t>
            </a:r>
            <a:endParaRPr sz="1300">
              <a:solidFill>
                <a:schemeClr val="dk1"/>
              </a:solidFill>
              <a:highlight>
                <a:srgbClr val="FFFFFF"/>
              </a:highlight>
              <a:latin typeface="Inter"/>
              <a:ea typeface="Inter"/>
              <a:cs typeface="Inter"/>
              <a:sym typeface="Inter"/>
            </a:endParaRPr>
          </a:p>
          <a:p>
            <a:pPr indent="-311150" lvl="0" marL="457200" rtl="0" algn="l">
              <a:spcBef>
                <a:spcPts val="0"/>
              </a:spcBef>
              <a:spcAft>
                <a:spcPts val="0"/>
              </a:spcAft>
              <a:buClr>
                <a:schemeClr val="dk1"/>
              </a:buClr>
              <a:buSzPts val="1300"/>
              <a:buFont typeface="Inter"/>
              <a:buAutoNum type="arabicParenR"/>
            </a:pPr>
            <a:r>
              <a:rPr lang="en" sz="1300">
                <a:solidFill>
                  <a:schemeClr val="dk1"/>
                </a:solidFill>
                <a:highlight>
                  <a:srgbClr val="FFFFFF"/>
                </a:highlight>
                <a:latin typeface="Inter"/>
                <a:ea typeface="Inter"/>
                <a:cs typeface="Inter"/>
                <a:sym typeface="Inter"/>
              </a:rPr>
              <a:t>Banyaknya n yaitu 10,30,50</a:t>
            </a:r>
            <a:endParaRPr sz="1300">
              <a:solidFill>
                <a:schemeClr val="dk1"/>
              </a:solidFill>
              <a:highlight>
                <a:srgbClr val="FFFFFF"/>
              </a:highlight>
              <a:latin typeface="Inter"/>
              <a:ea typeface="Inter"/>
              <a:cs typeface="Inter"/>
              <a:sym typeface="Inter"/>
            </a:endParaRPr>
          </a:p>
          <a:p>
            <a:pPr indent="-311150" lvl="0" marL="457200" rtl="0" algn="l">
              <a:spcBef>
                <a:spcPts val="0"/>
              </a:spcBef>
              <a:spcAft>
                <a:spcPts val="0"/>
              </a:spcAft>
              <a:buClr>
                <a:schemeClr val="dk1"/>
              </a:buClr>
              <a:buSzPts val="1300"/>
              <a:buFont typeface="Inter"/>
              <a:buAutoNum type="arabicParenR"/>
            </a:pPr>
            <a:r>
              <a:rPr lang="en" sz="1300">
                <a:solidFill>
                  <a:schemeClr val="dk1"/>
                </a:solidFill>
                <a:highlight>
                  <a:srgbClr val="FFFFFF"/>
                </a:highlight>
                <a:latin typeface="Inter"/>
                <a:ea typeface="Inter"/>
                <a:cs typeface="Inter"/>
                <a:sym typeface="Inter"/>
              </a:rPr>
              <a:t>Minimum split 2,5, dan 10</a:t>
            </a:r>
            <a:endParaRPr sz="1300">
              <a:solidFill>
                <a:schemeClr val="dk1"/>
              </a:solidFill>
              <a:highlight>
                <a:srgbClr val="FFFFFF"/>
              </a:highlight>
              <a:latin typeface="Inter"/>
              <a:ea typeface="Inter"/>
              <a:cs typeface="Inter"/>
              <a:sym typeface="Inter"/>
            </a:endParaRPr>
          </a:p>
          <a:p>
            <a:pPr indent="0" lvl="0" marL="0" rtl="0" algn="l">
              <a:spcBef>
                <a:spcPts val="0"/>
              </a:spcBef>
              <a:spcAft>
                <a:spcPts val="0"/>
              </a:spcAft>
              <a:buNone/>
            </a:pPr>
            <a:r>
              <a:t/>
            </a:r>
            <a:endParaRPr sz="1600">
              <a:solidFill>
                <a:srgbClr val="282828"/>
              </a:solidFill>
              <a:latin typeface="Inter"/>
              <a:ea typeface="Inter"/>
              <a:cs typeface="Inter"/>
              <a:sym typeface="Inter"/>
            </a:endParaRPr>
          </a:p>
          <a:p>
            <a:pPr indent="0" lvl="0" marL="457200" rtl="0" algn="l">
              <a:spcBef>
                <a:spcPts val="0"/>
              </a:spcBef>
              <a:spcAft>
                <a:spcPts val="0"/>
              </a:spcAft>
              <a:buNone/>
            </a:pPr>
            <a:r>
              <a:t/>
            </a:r>
            <a:endParaRPr sz="1600">
              <a:solidFill>
                <a:srgbClr val="282828"/>
              </a:solidFill>
              <a:latin typeface="Inter"/>
              <a:ea typeface="Inter"/>
              <a:cs typeface="Inter"/>
              <a:sym typeface="Inter"/>
            </a:endParaRPr>
          </a:p>
        </p:txBody>
      </p:sp>
      <p:sp>
        <p:nvSpPr>
          <p:cNvPr id="495" name="Google Shape;495;p48"/>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496" name="Google Shape;496;p48"/>
          <p:cNvGrpSpPr/>
          <p:nvPr/>
        </p:nvGrpSpPr>
        <p:grpSpPr>
          <a:xfrm>
            <a:off x="7503019" y="95797"/>
            <a:ext cx="1516771" cy="323122"/>
            <a:chOff x="400885" y="325214"/>
            <a:chExt cx="2298835" cy="489727"/>
          </a:xfrm>
        </p:grpSpPr>
        <p:pic>
          <p:nvPicPr>
            <p:cNvPr id="497" name="Google Shape;497;p48"/>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498" name="Google Shape;498;p48"/>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499" name="Google Shape;499;p48"/>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500" name="Google Shape;500;p48"/>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501" name="Google Shape;501;p48"/>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Hyperparameter Tuning </a:t>
            </a:r>
            <a:r>
              <a:rPr lang="en" sz="2820">
                <a:solidFill>
                  <a:srgbClr val="A338EB"/>
                </a:solidFill>
                <a:latin typeface="Maven Pro SemiBold"/>
                <a:ea typeface="Maven Pro SemiBold"/>
                <a:cs typeface="Maven Pro SemiBold"/>
                <a:sym typeface="Maven Pro SemiBold"/>
              </a:rPr>
              <a:t>Random Forest Regressor</a:t>
            </a:r>
            <a:endParaRPr sz="2820">
              <a:solidFill>
                <a:srgbClr val="A338EB"/>
              </a:solidFill>
              <a:latin typeface="Maven Pro SemiBold"/>
              <a:ea typeface="Maven Pro SemiBold"/>
              <a:cs typeface="Maven Pro SemiBold"/>
              <a:sym typeface="Maven Pro SemiBold"/>
            </a:endParaRPr>
          </a:p>
        </p:txBody>
      </p:sp>
      <p:sp>
        <p:nvSpPr>
          <p:cNvPr id="502" name="Google Shape;502;p48"/>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506" name="Shape 506"/>
        <p:cNvGrpSpPr/>
        <p:nvPr/>
      </p:nvGrpSpPr>
      <p:grpSpPr>
        <a:xfrm>
          <a:off x="0" y="0"/>
          <a:ext cx="0" cy="0"/>
          <a:chOff x="0" y="0"/>
          <a:chExt cx="0" cy="0"/>
        </a:xfrm>
      </p:grpSpPr>
      <p:sp>
        <p:nvSpPr>
          <p:cNvPr id="507" name="Google Shape;507;p49"/>
          <p:cNvSpPr txBox="1"/>
          <p:nvPr>
            <p:ph type="title"/>
          </p:nvPr>
        </p:nvSpPr>
        <p:spPr>
          <a:xfrm>
            <a:off x="537425" y="1457350"/>
            <a:ext cx="5455500" cy="178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600">
                <a:solidFill>
                  <a:schemeClr val="lt1"/>
                </a:solidFill>
                <a:latin typeface="Maven Pro SemiBold"/>
                <a:ea typeface="Maven Pro SemiBold"/>
                <a:cs typeface="Maven Pro SemiBold"/>
                <a:sym typeface="Maven Pro SemiBold"/>
              </a:rPr>
              <a:t>Conclusion</a:t>
            </a:r>
            <a:endParaRPr sz="3600">
              <a:solidFill>
                <a:schemeClr val="lt1"/>
              </a:solidFill>
              <a:latin typeface="Maven Pro SemiBold"/>
              <a:ea typeface="Maven Pro SemiBold"/>
              <a:cs typeface="Maven Pro SemiBold"/>
              <a:sym typeface="Maven Pro SemiBold"/>
            </a:endParaRPr>
          </a:p>
        </p:txBody>
      </p:sp>
      <p:pic>
        <p:nvPicPr>
          <p:cNvPr id="508" name="Google Shape;508;p49"/>
          <p:cNvPicPr preferRelativeResize="0"/>
          <p:nvPr/>
        </p:nvPicPr>
        <p:blipFill rotWithShape="1">
          <a:blip r:embed="rId3">
            <a:alphaModFix amt="50000"/>
          </a:blip>
          <a:srcRect b="39246" l="0" r="43099" t="0"/>
          <a:stretch/>
        </p:blipFill>
        <p:spPr>
          <a:xfrm>
            <a:off x="5082000" y="1401150"/>
            <a:ext cx="4061998" cy="3742351"/>
          </a:xfrm>
          <a:prstGeom prst="rect">
            <a:avLst/>
          </a:prstGeom>
          <a:noFill/>
          <a:ln>
            <a:noFill/>
          </a:ln>
        </p:spPr>
      </p:pic>
      <p:sp>
        <p:nvSpPr>
          <p:cNvPr id="509" name="Google Shape;509;p49"/>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Inter"/>
                <a:ea typeface="Inter"/>
                <a:cs typeface="Inter"/>
                <a:sym typeface="Inter"/>
              </a:rPr>
              <a:t>© 2022 Program Studi Independen Bersertifikat Zenius Bersama Kampus Merdeka</a:t>
            </a:r>
            <a:endParaRPr b="0" i="0" sz="900" u="none" cap="none" strike="noStrike">
              <a:solidFill>
                <a:schemeClr val="lt1"/>
              </a:solidFill>
              <a:latin typeface="Inter"/>
              <a:ea typeface="Inter"/>
              <a:cs typeface="Inter"/>
              <a:sym typeface="Inter"/>
            </a:endParaRPr>
          </a:p>
        </p:txBody>
      </p:sp>
      <p:sp>
        <p:nvSpPr>
          <p:cNvPr id="510" name="Google Shape;510;p49"/>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601F99"/>
                </a:solidFill>
                <a:latin typeface="Inter"/>
                <a:ea typeface="Inter"/>
                <a:cs typeface="Inter"/>
                <a:sym typeface="Inter"/>
              </a:rPr>
              <a:t>PUT THE TOPIC HERE AS OVERHEAD</a:t>
            </a:r>
            <a:endParaRPr b="1" i="0" sz="1000" u="none" cap="none" strike="noStrike">
              <a:solidFill>
                <a:srgbClr val="601F99"/>
              </a:solidFill>
              <a:latin typeface="Inter"/>
              <a:ea typeface="Inter"/>
              <a:cs typeface="Inter"/>
              <a:sym typeface="Inter"/>
            </a:endParaRPr>
          </a:p>
        </p:txBody>
      </p:sp>
      <p:cxnSp>
        <p:nvCxnSpPr>
          <p:cNvPr id="511" name="Google Shape;511;p49"/>
          <p:cNvCxnSpPr/>
          <p:nvPr/>
        </p:nvCxnSpPr>
        <p:spPr>
          <a:xfrm>
            <a:off x="8315586" y="184990"/>
            <a:ext cx="0" cy="144674"/>
          </a:xfrm>
          <a:prstGeom prst="straightConnector1">
            <a:avLst/>
          </a:prstGeom>
          <a:noFill/>
          <a:ln cap="flat" cmpd="sng" w="9525">
            <a:solidFill>
              <a:srgbClr val="CCCCCC"/>
            </a:solidFill>
            <a:prstDash val="solid"/>
            <a:round/>
            <a:headEnd len="sm" w="sm" type="none"/>
            <a:tailEnd len="sm" w="sm" type="none"/>
          </a:ln>
        </p:spPr>
      </p:cxnSp>
      <p:cxnSp>
        <p:nvCxnSpPr>
          <p:cNvPr id="512" name="Google Shape;512;p49"/>
          <p:cNvCxnSpPr/>
          <p:nvPr/>
        </p:nvCxnSpPr>
        <p:spPr>
          <a:xfrm>
            <a:off x="8315529" y="184990"/>
            <a:ext cx="0" cy="144674"/>
          </a:xfrm>
          <a:prstGeom prst="straightConnector1">
            <a:avLst/>
          </a:prstGeom>
          <a:noFill/>
          <a:ln cap="flat" cmpd="sng" w="9525">
            <a:solidFill>
              <a:srgbClr val="CCCCCC"/>
            </a:solidFill>
            <a:prstDash val="solid"/>
            <a:round/>
            <a:headEnd len="sm" w="sm" type="none"/>
            <a:tailEnd len="sm" w="sm" type="none"/>
          </a:ln>
        </p:spPr>
      </p:cxnSp>
      <p:pic>
        <p:nvPicPr>
          <p:cNvPr id="513" name="Google Shape;513;p49"/>
          <p:cNvPicPr preferRelativeResize="0"/>
          <p:nvPr/>
        </p:nvPicPr>
        <p:blipFill rotWithShape="1">
          <a:blip r:embed="rId4">
            <a:alphaModFix/>
          </a:blip>
          <a:srcRect b="31665" l="9894" r="8731" t="0"/>
          <a:stretch/>
        </p:blipFill>
        <p:spPr>
          <a:xfrm>
            <a:off x="7503025" y="95799"/>
            <a:ext cx="681626" cy="220799"/>
          </a:xfrm>
          <a:prstGeom prst="rect">
            <a:avLst/>
          </a:prstGeom>
          <a:noFill/>
          <a:ln>
            <a:noFill/>
          </a:ln>
        </p:spPr>
      </p:pic>
      <p:pic>
        <p:nvPicPr>
          <p:cNvPr id="514" name="Google Shape;514;p49"/>
          <p:cNvPicPr preferRelativeResize="0"/>
          <p:nvPr/>
        </p:nvPicPr>
        <p:blipFill rotWithShape="1">
          <a:blip r:embed="rId5">
            <a:alphaModFix/>
          </a:blip>
          <a:srcRect b="0" l="9894" r="8731" t="68332"/>
          <a:stretch/>
        </p:blipFill>
        <p:spPr>
          <a:xfrm>
            <a:off x="7503025" y="316596"/>
            <a:ext cx="681626" cy="102325"/>
          </a:xfrm>
          <a:prstGeom prst="rect">
            <a:avLst/>
          </a:prstGeom>
          <a:noFill/>
          <a:ln>
            <a:noFill/>
          </a:ln>
        </p:spPr>
      </p:pic>
      <p:pic>
        <p:nvPicPr>
          <p:cNvPr id="515" name="Google Shape;515;p49"/>
          <p:cNvPicPr preferRelativeResize="0"/>
          <p:nvPr/>
        </p:nvPicPr>
        <p:blipFill rotWithShape="1">
          <a:blip r:embed="rId6">
            <a:alphaModFix/>
          </a:blip>
          <a:srcRect b="0" l="0" r="0" t="0"/>
          <a:stretch/>
        </p:blipFill>
        <p:spPr>
          <a:xfrm>
            <a:off x="8496725" y="117900"/>
            <a:ext cx="523075" cy="278902"/>
          </a:xfrm>
          <a:prstGeom prst="rect">
            <a:avLst/>
          </a:prstGeom>
          <a:noFill/>
          <a:ln>
            <a:noFill/>
          </a:ln>
        </p:spPr>
      </p:pic>
      <p:sp>
        <p:nvSpPr>
          <p:cNvPr id="516" name="Google Shape;516;p49"/>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Inter"/>
                <a:ea typeface="Inter"/>
                <a:cs typeface="Inter"/>
                <a:sym typeface="Inter"/>
              </a:rPr>
              <a:t>Conclusion</a:t>
            </a:r>
            <a:endParaRPr b="1" i="0" sz="1000" u="none" cap="none" strike="noStrike">
              <a:solidFill>
                <a:schemeClr val="lt1"/>
              </a:solidFill>
              <a:latin typeface="Inter"/>
              <a:ea typeface="Inter"/>
              <a:cs typeface="Inter"/>
              <a:sym typeface="Inter"/>
            </a:endParaRPr>
          </a:p>
        </p:txBody>
      </p:sp>
      <p:sp>
        <p:nvSpPr>
          <p:cNvPr id="517" name="Google Shape;517;p49"/>
          <p:cNvSpPr txBox="1"/>
          <p:nvPr/>
        </p:nvSpPr>
        <p:spPr>
          <a:xfrm>
            <a:off x="537425" y="3240750"/>
            <a:ext cx="3705000" cy="7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lt1"/>
              </a:solidFill>
              <a:latin typeface="Inter Medium"/>
              <a:ea typeface="Inter Medium"/>
              <a:cs typeface="Inter Medium"/>
              <a:sym typeface="Inter Medium"/>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50"/>
          <p:cNvSpPr txBox="1"/>
          <p:nvPr>
            <p:ph idx="1" type="body"/>
          </p:nvPr>
        </p:nvSpPr>
        <p:spPr>
          <a:xfrm>
            <a:off x="311700" y="1492925"/>
            <a:ext cx="7934100" cy="2924400"/>
          </a:xfrm>
          <a:prstGeom prst="rect">
            <a:avLst/>
          </a:prstGeom>
          <a:noFill/>
          <a:ln>
            <a:noFill/>
          </a:ln>
        </p:spPr>
        <p:txBody>
          <a:bodyPr anchorCtr="0" anchor="ctr" bIns="91425" lIns="91425" spcFirstLastPara="1" rIns="91425" wrap="square" tIns="91425">
            <a:noAutofit/>
          </a:bodyPr>
          <a:lstStyle/>
          <a:p>
            <a:pPr indent="-298450" lvl="0" marL="457200" rtl="0" algn="l">
              <a:lnSpc>
                <a:spcPct val="100000"/>
              </a:lnSpc>
              <a:spcBef>
                <a:spcPts val="1000"/>
              </a:spcBef>
              <a:spcAft>
                <a:spcPts val="0"/>
              </a:spcAft>
              <a:buClr>
                <a:srgbClr val="282828"/>
              </a:buClr>
              <a:buSzPts val="1100"/>
              <a:buFont typeface="Inter"/>
              <a:buAutoNum type="arabicPeriod"/>
            </a:pPr>
            <a:r>
              <a:rPr lang="en" sz="1100">
                <a:solidFill>
                  <a:srgbClr val="282828"/>
                </a:solidFill>
                <a:latin typeface="Inter"/>
                <a:ea typeface="Inter"/>
                <a:cs typeface="Inter"/>
                <a:sym typeface="Inter"/>
              </a:rPr>
              <a:t>Peminat flat menuju akhir tahun hingga awal tahun selalu menurun.</a:t>
            </a:r>
            <a:endParaRPr sz="1100">
              <a:solidFill>
                <a:srgbClr val="282828"/>
              </a:solidFill>
              <a:latin typeface="Inter"/>
              <a:ea typeface="Inter"/>
              <a:cs typeface="Inter"/>
              <a:sym typeface="Inter"/>
            </a:endParaRPr>
          </a:p>
          <a:p>
            <a:pPr indent="-298450" lvl="0" marL="457200" rtl="0" algn="l">
              <a:lnSpc>
                <a:spcPct val="100000"/>
              </a:lnSpc>
              <a:spcBef>
                <a:spcPts val="0"/>
              </a:spcBef>
              <a:spcAft>
                <a:spcPts val="0"/>
              </a:spcAft>
              <a:buClr>
                <a:srgbClr val="282828"/>
              </a:buClr>
              <a:buSzPts val="1100"/>
              <a:buFont typeface="Inter"/>
              <a:buAutoNum type="arabicPeriod"/>
            </a:pPr>
            <a:r>
              <a:rPr lang="en" sz="1100">
                <a:solidFill>
                  <a:srgbClr val="282828"/>
                </a:solidFill>
                <a:latin typeface="Inter"/>
                <a:ea typeface="Inter"/>
                <a:cs typeface="Inter"/>
                <a:sym typeface="Inter"/>
              </a:rPr>
              <a:t>Harga flat di beberapa town memiliki harga yang lebih tinggi dibanding beberapa town yang memiliki type dan model yang sama serta luas flat yang relatif sama, mungkin ini terpengaruh oleh lokasi town yang memiliki daya tarik tersendiri</a:t>
            </a:r>
            <a:endParaRPr sz="1100">
              <a:solidFill>
                <a:srgbClr val="282828"/>
              </a:solidFill>
              <a:latin typeface="Inter"/>
              <a:ea typeface="Inter"/>
              <a:cs typeface="Inter"/>
              <a:sym typeface="Inter"/>
            </a:endParaRPr>
          </a:p>
          <a:p>
            <a:pPr indent="-298450" lvl="0" marL="457200" rtl="0" algn="l">
              <a:lnSpc>
                <a:spcPct val="100000"/>
              </a:lnSpc>
              <a:spcBef>
                <a:spcPts val="0"/>
              </a:spcBef>
              <a:spcAft>
                <a:spcPts val="0"/>
              </a:spcAft>
              <a:buClr>
                <a:srgbClr val="282828"/>
              </a:buClr>
              <a:buSzPts val="1100"/>
              <a:buFont typeface="Inter"/>
              <a:buAutoNum type="arabicPeriod"/>
            </a:pPr>
            <a:r>
              <a:rPr lang="en" sz="1100">
                <a:solidFill>
                  <a:srgbClr val="282828"/>
                </a:solidFill>
                <a:latin typeface="Inter"/>
                <a:ea typeface="Inter"/>
                <a:cs typeface="Inter"/>
                <a:sym typeface="Inter"/>
              </a:rPr>
              <a:t>Flat dengan tipe 1 Room dan Multi Generation memiliki peminat yang sangat sedikit, dibandingkan dengan flat type yang lainnya dari tahun 2016-2020. </a:t>
            </a:r>
            <a:endParaRPr sz="1100">
              <a:solidFill>
                <a:srgbClr val="282828"/>
              </a:solidFill>
              <a:latin typeface="Inter"/>
              <a:ea typeface="Inter"/>
              <a:cs typeface="Inter"/>
              <a:sym typeface="Inter"/>
            </a:endParaRPr>
          </a:p>
          <a:p>
            <a:pPr indent="-298450" lvl="0" marL="457200" rtl="0" algn="l">
              <a:lnSpc>
                <a:spcPct val="100000"/>
              </a:lnSpc>
              <a:spcBef>
                <a:spcPts val="0"/>
              </a:spcBef>
              <a:spcAft>
                <a:spcPts val="0"/>
              </a:spcAft>
              <a:buClr>
                <a:srgbClr val="282828"/>
              </a:buClr>
              <a:buSzPts val="1100"/>
              <a:buFont typeface="Inter"/>
              <a:buAutoNum type="arabicPeriod"/>
            </a:pPr>
            <a:r>
              <a:rPr lang="en" sz="1100">
                <a:solidFill>
                  <a:srgbClr val="282828"/>
                </a:solidFill>
                <a:latin typeface="Inter"/>
                <a:ea typeface="Inter"/>
                <a:cs typeface="Inter"/>
                <a:sym typeface="Inter"/>
              </a:rPr>
              <a:t>Fitur atau kolom town, luas flat, flat model, flat type, waktu sewa awal serta tahun  memiliki pengaruh terhadap resale price berdasarkan proses Exploratory Data Analysis. Namun beberapa fitur seperti block tidak terlalu berpengaruh terhadap tinggi rendahnya resale price </a:t>
            </a:r>
            <a:endParaRPr sz="1100">
              <a:solidFill>
                <a:srgbClr val="282828"/>
              </a:solidFill>
              <a:latin typeface="Inter"/>
              <a:ea typeface="Inter"/>
              <a:cs typeface="Inter"/>
              <a:sym typeface="Inter"/>
            </a:endParaRPr>
          </a:p>
          <a:p>
            <a:pPr indent="-298450" lvl="0" marL="457200" rtl="0" algn="l">
              <a:lnSpc>
                <a:spcPct val="100000"/>
              </a:lnSpc>
              <a:spcBef>
                <a:spcPts val="0"/>
              </a:spcBef>
              <a:spcAft>
                <a:spcPts val="0"/>
              </a:spcAft>
              <a:buClr>
                <a:srgbClr val="282828"/>
              </a:buClr>
              <a:buSzPts val="1100"/>
              <a:buFont typeface="Inter"/>
              <a:buAutoNum type="arabicPeriod"/>
            </a:pPr>
            <a:r>
              <a:rPr lang="en" sz="1100">
                <a:solidFill>
                  <a:srgbClr val="282828"/>
                </a:solidFill>
                <a:latin typeface="Inter"/>
                <a:ea typeface="Inter"/>
                <a:cs typeface="Inter"/>
                <a:sym typeface="Inter"/>
              </a:rPr>
              <a:t>Model Machine Learning yang terbaik adalah Random Forest Regressor berdasarkan perbandingan nilai RMSE dan R-Squared dibandingkan dengan model Multivariate Regression dan Ridge Regression yang memiliki nilai error(RMSE) yang lebih tinggi dan nilai R-Squared yang lebih rendah</a:t>
            </a:r>
            <a:endParaRPr sz="1100">
              <a:solidFill>
                <a:srgbClr val="282828"/>
              </a:solidFill>
              <a:latin typeface="Inter"/>
              <a:ea typeface="Inter"/>
              <a:cs typeface="Inter"/>
              <a:sym typeface="Inter"/>
            </a:endParaRPr>
          </a:p>
          <a:p>
            <a:pPr indent="0" lvl="0" marL="0" rtl="0" algn="l">
              <a:lnSpc>
                <a:spcPct val="115000"/>
              </a:lnSpc>
              <a:spcBef>
                <a:spcPts val="1000"/>
              </a:spcBef>
              <a:spcAft>
                <a:spcPts val="1000"/>
              </a:spcAft>
              <a:buSzPts val="1800"/>
              <a:buNone/>
            </a:pPr>
            <a:r>
              <a:t/>
            </a:r>
            <a:endParaRPr sz="1500">
              <a:solidFill>
                <a:srgbClr val="282828"/>
              </a:solidFill>
              <a:latin typeface="Inter"/>
              <a:ea typeface="Inter"/>
              <a:cs typeface="Inter"/>
              <a:sym typeface="Inter"/>
            </a:endParaRPr>
          </a:p>
        </p:txBody>
      </p:sp>
      <p:sp>
        <p:nvSpPr>
          <p:cNvPr id="523" name="Google Shape;523;p50"/>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524" name="Google Shape;524;p50"/>
          <p:cNvGrpSpPr/>
          <p:nvPr/>
        </p:nvGrpSpPr>
        <p:grpSpPr>
          <a:xfrm>
            <a:off x="7503019" y="95797"/>
            <a:ext cx="1516771" cy="323122"/>
            <a:chOff x="400885" y="325214"/>
            <a:chExt cx="2298835" cy="489727"/>
          </a:xfrm>
        </p:grpSpPr>
        <p:pic>
          <p:nvPicPr>
            <p:cNvPr id="525" name="Google Shape;525;p50"/>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526" name="Google Shape;526;p50"/>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527" name="Google Shape;527;p50"/>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528" name="Google Shape;528;p50"/>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529" name="Google Shape;529;p50"/>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Conclusion</a:t>
            </a:r>
            <a:endParaRPr sz="2820">
              <a:solidFill>
                <a:srgbClr val="A338EB"/>
              </a:solidFill>
              <a:latin typeface="Maven Pro SemiBold"/>
              <a:ea typeface="Maven Pro SemiBold"/>
              <a:cs typeface="Maven Pro SemiBold"/>
              <a:sym typeface="Maven Pro SemiBold"/>
            </a:endParaRPr>
          </a:p>
        </p:txBody>
      </p:sp>
      <p:sp>
        <p:nvSpPr>
          <p:cNvPr id="530" name="Google Shape;530;p50"/>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61111"/>
              <a:buFont typeface="Arial"/>
              <a:buNone/>
            </a:pPr>
            <a:r>
              <a:rPr lang="en" sz="1800">
                <a:solidFill>
                  <a:schemeClr val="dk2"/>
                </a:solidFill>
              </a:rPr>
              <a:t>Rekomendasi Untuk HDB Resale Price</a:t>
            </a:r>
            <a:endParaRPr/>
          </a:p>
        </p:txBody>
      </p:sp>
      <p:sp>
        <p:nvSpPr>
          <p:cNvPr id="536" name="Google Shape;536;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a:latin typeface="Inter"/>
              <a:ea typeface="Inter"/>
              <a:cs typeface="Inter"/>
              <a:sym typeface="Inter"/>
            </a:endParaRPr>
          </a:p>
          <a:p>
            <a:pPr indent="0" lvl="0" marL="0" rtl="0" algn="l">
              <a:spcBef>
                <a:spcPts val="0"/>
              </a:spcBef>
              <a:spcAft>
                <a:spcPts val="0"/>
              </a:spcAft>
              <a:buClr>
                <a:schemeClr val="dk1"/>
              </a:buClr>
              <a:buSzPts val="1100"/>
              <a:buFont typeface="Arial"/>
              <a:buNone/>
            </a:pPr>
            <a:r>
              <a:t/>
            </a:r>
            <a:endParaRPr>
              <a:latin typeface="Inter"/>
              <a:ea typeface="Inter"/>
              <a:cs typeface="Inter"/>
              <a:sym typeface="Inter"/>
            </a:endParaRPr>
          </a:p>
          <a:p>
            <a:pPr indent="-310120" lvl="0" marL="457200" rtl="0" algn="l">
              <a:spcBef>
                <a:spcPts val="0"/>
              </a:spcBef>
              <a:spcAft>
                <a:spcPts val="0"/>
              </a:spcAft>
              <a:buSzPts val="1284"/>
              <a:buFont typeface="Inter"/>
              <a:buAutoNum type="arabicPeriod"/>
            </a:pPr>
            <a:r>
              <a:rPr lang="en" sz="1283">
                <a:latin typeface="Inter"/>
                <a:ea typeface="Inter"/>
                <a:cs typeface="Inter"/>
                <a:sym typeface="Inter"/>
              </a:rPr>
              <a:t>Pihak pengelola bisa memberikan harga menarik (misal diskon awal tahun) untuk meningkatkan peminat flat pada akhir tahun dan awal tahun, karena menurunnya peminat pada periode tersebut</a:t>
            </a:r>
            <a:endParaRPr sz="1283">
              <a:latin typeface="Inter"/>
              <a:ea typeface="Inter"/>
              <a:cs typeface="Inter"/>
              <a:sym typeface="Inter"/>
            </a:endParaRPr>
          </a:p>
          <a:p>
            <a:pPr indent="-310120" lvl="0" marL="457200" rtl="0" algn="l">
              <a:spcBef>
                <a:spcPts val="0"/>
              </a:spcBef>
              <a:spcAft>
                <a:spcPts val="0"/>
              </a:spcAft>
              <a:buSzPts val="1284"/>
              <a:buFont typeface="Inter"/>
              <a:buAutoNum type="arabicPeriod"/>
            </a:pPr>
            <a:r>
              <a:rPr lang="en" sz="1283">
                <a:latin typeface="Inter"/>
                <a:ea typeface="Inter"/>
                <a:cs typeface="Inter"/>
                <a:sym typeface="Inter"/>
              </a:rPr>
              <a:t>Flat dengan type 1 room tidak terlalu diminati, diharapkan pengelola bisa mengganti type flat ini atau memperbaiki fitur-fitur didalamnya agar memiliki peminat yang tinggi</a:t>
            </a:r>
            <a:endParaRPr sz="1283">
              <a:latin typeface="Inter"/>
              <a:ea typeface="Inter"/>
              <a:cs typeface="Inter"/>
              <a:sym typeface="Inter"/>
            </a:endParaRPr>
          </a:p>
          <a:p>
            <a:pPr indent="-310120" lvl="0" marL="457200" rtl="0" algn="l">
              <a:spcBef>
                <a:spcPts val="0"/>
              </a:spcBef>
              <a:spcAft>
                <a:spcPts val="0"/>
              </a:spcAft>
              <a:buSzPts val="1284"/>
              <a:buFont typeface="Inter"/>
              <a:buAutoNum type="arabicPeriod"/>
            </a:pPr>
            <a:r>
              <a:rPr lang="en" sz="1283">
                <a:latin typeface="Inter"/>
                <a:ea typeface="Inter"/>
                <a:cs typeface="Inter"/>
                <a:sym typeface="Inter"/>
              </a:rPr>
              <a:t>Perlu meningkatkan peminat pada daerah Central Area, Marine Parade, dan Bukit Timah karena peminat yang tidak begitu banyak akibat tingginya harga dari flat tersebut. Perlu mengadakan promo untuk meningkatkan peminat serta menyeimbangkan penjualan flat di tiap town-nya</a:t>
            </a:r>
            <a:endParaRPr sz="1283">
              <a:latin typeface="Inter"/>
              <a:ea typeface="Inter"/>
              <a:cs typeface="Inter"/>
              <a:sym typeface="Inter"/>
            </a:endParaRPr>
          </a:p>
          <a:p>
            <a:pPr indent="-310120" lvl="0" marL="457200" rtl="0" algn="l">
              <a:spcBef>
                <a:spcPts val="0"/>
              </a:spcBef>
              <a:spcAft>
                <a:spcPts val="0"/>
              </a:spcAft>
              <a:buSzPts val="1284"/>
              <a:buFont typeface="Inter"/>
              <a:buAutoNum type="arabicPeriod"/>
            </a:pPr>
            <a:r>
              <a:rPr lang="en" sz="1283">
                <a:latin typeface="Inter"/>
                <a:ea typeface="Inter"/>
                <a:cs typeface="Inter"/>
                <a:sym typeface="Inter"/>
              </a:rPr>
              <a:t>Untuk flat type Multi Generation, sebaiknya diadakan promo karena calon pembeli flat ini bisa dari berbagai kalangan dari berbagai generasi.</a:t>
            </a:r>
            <a:endParaRPr sz="1283">
              <a:latin typeface="Inter"/>
              <a:ea typeface="Inter"/>
              <a:cs typeface="Inter"/>
              <a:sym typeface="Inter"/>
            </a:endParaRPr>
          </a:p>
          <a:p>
            <a:pPr indent="0" lvl="0" marL="0" rtl="0" algn="l">
              <a:spcBef>
                <a:spcPts val="0"/>
              </a:spcBef>
              <a:spcAft>
                <a:spcPts val="0"/>
              </a:spcAft>
              <a:buNone/>
            </a:pPr>
            <a:r>
              <a:t/>
            </a:r>
            <a:endParaRPr>
              <a:latin typeface="Inter"/>
              <a:ea typeface="Inter"/>
              <a:cs typeface="Inter"/>
              <a:sym typeface="Inter"/>
            </a:endParaRPr>
          </a:p>
        </p:txBody>
      </p:sp>
      <p:sp>
        <p:nvSpPr>
          <p:cNvPr id="537" name="Google Shape;537;p51"/>
          <p:cNvSpPr txBox="1"/>
          <p:nvPr>
            <p:ph type="title"/>
          </p:nvPr>
        </p:nvSpPr>
        <p:spPr>
          <a:xfrm>
            <a:off x="331800" y="844650"/>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Recommendation</a:t>
            </a:r>
            <a:endParaRPr sz="2820">
              <a:solidFill>
                <a:srgbClr val="A338EB"/>
              </a:solidFill>
              <a:latin typeface="Maven Pro SemiBold"/>
              <a:ea typeface="Maven Pro SemiBold"/>
              <a:cs typeface="Maven Pro SemiBold"/>
              <a:sym typeface="Maven Pro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96" name="Shape 96"/>
        <p:cNvGrpSpPr/>
        <p:nvPr/>
      </p:nvGrpSpPr>
      <p:grpSpPr>
        <a:xfrm>
          <a:off x="0" y="0"/>
          <a:ext cx="0" cy="0"/>
          <a:chOff x="0" y="0"/>
          <a:chExt cx="0" cy="0"/>
        </a:xfrm>
      </p:grpSpPr>
      <p:sp>
        <p:nvSpPr>
          <p:cNvPr id="97" name="Google Shape;97;p16"/>
          <p:cNvSpPr txBox="1"/>
          <p:nvPr>
            <p:ph type="title"/>
          </p:nvPr>
        </p:nvSpPr>
        <p:spPr>
          <a:xfrm>
            <a:off x="537425" y="1457350"/>
            <a:ext cx="5455500" cy="178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600">
                <a:solidFill>
                  <a:schemeClr val="lt1"/>
                </a:solidFill>
                <a:latin typeface="Maven Pro SemiBold"/>
                <a:ea typeface="Maven Pro SemiBold"/>
                <a:cs typeface="Maven Pro SemiBold"/>
                <a:sym typeface="Maven Pro SemiBold"/>
              </a:rPr>
              <a:t>Latar Belakang</a:t>
            </a:r>
            <a:endParaRPr sz="3600">
              <a:solidFill>
                <a:schemeClr val="lt1"/>
              </a:solidFill>
              <a:latin typeface="Maven Pro SemiBold"/>
              <a:ea typeface="Maven Pro SemiBold"/>
              <a:cs typeface="Maven Pro SemiBold"/>
              <a:sym typeface="Maven Pro SemiBold"/>
            </a:endParaRPr>
          </a:p>
        </p:txBody>
      </p:sp>
      <p:pic>
        <p:nvPicPr>
          <p:cNvPr id="98" name="Google Shape;98;p16"/>
          <p:cNvPicPr preferRelativeResize="0"/>
          <p:nvPr/>
        </p:nvPicPr>
        <p:blipFill rotWithShape="1">
          <a:blip r:embed="rId3">
            <a:alphaModFix amt="50000"/>
          </a:blip>
          <a:srcRect b="39246" l="0" r="43099" t="0"/>
          <a:stretch/>
        </p:blipFill>
        <p:spPr>
          <a:xfrm>
            <a:off x="5082000" y="1401150"/>
            <a:ext cx="4061998" cy="3742351"/>
          </a:xfrm>
          <a:prstGeom prst="rect">
            <a:avLst/>
          </a:prstGeom>
          <a:noFill/>
          <a:ln>
            <a:noFill/>
          </a:ln>
        </p:spPr>
      </p:pic>
      <p:sp>
        <p:nvSpPr>
          <p:cNvPr id="99" name="Google Shape;99;p16"/>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Inter"/>
                <a:ea typeface="Inter"/>
                <a:cs typeface="Inter"/>
                <a:sym typeface="Inter"/>
              </a:rPr>
              <a:t>© 2022 Program Studi Independen Bersertifikat Zenius Bersama Kampus Merdeka</a:t>
            </a:r>
            <a:endParaRPr b="0" i="0" sz="900" u="none" cap="none" strike="noStrike">
              <a:solidFill>
                <a:schemeClr val="lt1"/>
              </a:solidFill>
              <a:latin typeface="Inter"/>
              <a:ea typeface="Inter"/>
              <a:cs typeface="Inter"/>
              <a:sym typeface="Inter"/>
            </a:endParaRPr>
          </a:p>
        </p:txBody>
      </p:sp>
      <p:sp>
        <p:nvSpPr>
          <p:cNvPr id="100" name="Google Shape;100;p1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601F99"/>
                </a:solidFill>
                <a:latin typeface="Inter"/>
                <a:ea typeface="Inter"/>
                <a:cs typeface="Inter"/>
                <a:sym typeface="Inter"/>
              </a:rPr>
              <a:t>PUT THE TOPIC HERE AS OVERHEAD</a:t>
            </a:r>
            <a:endParaRPr b="1" i="0" sz="1000" u="none" cap="none" strike="noStrike">
              <a:solidFill>
                <a:srgbClr val="601F99"/>
              </a:solidFill>
              <a:latin typeface="Inter"/>
              <a:ea typeface="Inter"/>
              <a:cs typeface="Inter"/>
              <a:sym typeface="Inter"/>
            </a:endParaRPr>
          </a:p>
        </p:txBody>
      </p:sp>
      <p:cxnSp>
        <p:nvCxnSpPr>
          <p:cNvPr id="101" name="Google Shape;101;p16"/>
          <p:cNvCxnSpPr/>
          <p:nvPr/>
        </p:nvCxnSpPr>
        <p:spPr>
          <a:xfrm>
            <a:off x="8315569" y="184983"/>
            <a:ext cx="0" cy="144724"/>
          </a:xfrm>
          <a:prstGeom prst="straightConnector1">
            <a:avLst/>
          </a:prstGeom>
          <a:noFill/>
          <a:ln cap="flat" cmpd="sng" w="9525">
            <a:solidFill>
              <a:srgbClr val="CCCCCC"/>
            </a:solidFill>
            <a:prstDash val="solid"/>
            <a:round/>
            <a:headEnd len="sm" w="sm" type="none"/>
            <a:tailEnd len="sm" w="sm" type="none"/>
          </a:ln>
        </p:spPr>
      </p:cxnSp>
      <p:cxnSp>
        <p:nvCxnSpPr>
          <p:cNvPr id="102" name="Google Shape;102;p16"/>
          <p:cNvCxnSpPr/>
          <p:nvPr/>
        </p:nvCxnSpPr>
        <p:spPr>
          <a:xfrm>
            <a:off x="8315546" y="184983"/>
            <a:ext cx="0" cy="144724"/>
          </a:xfrm>
          <a:prstGeom prst="straightConnector1">
            <a:avLst/>
          </a:prstGeom>
          <a:noFill/>
          <a:ln cap="flat" cmpd="sng" w="9525">
            <a:solidFill>
              <a:srgbClr val="CCCCCC"/>
            </a:solidFill>
            <a:prstDash val="solid"/>
            <a:round/>
            <a:headEnd len="sm" w="sm" type="none"/>
            <a:tailEnd len="sm" w="sm" type="none"/>
          </a:ln>
        </p:spPr>
      </p:cxnSp>
      <p:pic>
        <p:nvPicPr>
          <p:cNvPr id="103" name="Google Shape;103;p16"/>
          <p:cNvPicPr preferRelativeResize="0"/>
          <p:nvPr/>
        </p:nvPicPr>
        <p:blipFill rotWithShape="1">
          <a:blip r:embed="rId4">
            <a:alphaModFix/>
          </a:blip>
          <a:srcRect b="31665" l="9894" r="8731" t="0"/>
          <a:stretch/>
        </p:blipFill>
        <p:spPr>
          <a:xfrm>
            <a:off x="7503025" y="95799"/>
            <a:ext cx="681626" cy="220799"/>
          </a:xfrm>
          <a:prstGeom prst="rect">
            <a:avLst/>
          </a:prstGeom>
          <a:noFill/>
          <a:ln>
            <a:noFill/>
          </a:ln>
        </p:spPr>
      </p:pic>
      <p:pic>
        <p:nvPicPr>
          <p:cNvPr id="104" name="Google Shape;104;p16"/>
          <p:cNvPicPr preferRelativeResize="0"/>
          <p:nvPr/>
        </p:nvPicPr>
        <p:blipFill rotWithShape="1">
          <a:blip r:embed="rId5">
            <a:alphaModFix/>
          </a:blip>
          <a:srcRect b="0" l="9894" r="8731" t="68332"/>
          <a:stretch/>
        </p:blipFill>
        <p:spPr>
          <a:xfrm>
            <a:off x="7503025" y="316596"/>
            <a:ext cx="681626" cy="102325"/>
          </a:xfrm>
          <a:prstGeom prst="rect">
            <a:avLst/>
          </a:prstGeom>
          <a:noFill/>
          <a:ln>
            <a:noFill/>
          </a:ln>
        </p:spPr>
      </p:pic>
      <p:pic>
        <p:nvPicPr>
          <p:cNvPr id="105" name="Google Shape;105;p16"/>
          <p:cNvPicPr preferRelativeResize="0"/>
          <p:nvPr/>
        </p:nvPicPr>
        <p:blipFill rotWithShape="1">
          <a:blip r:embed="rId6">
            <a:alphaModFix/>
          </a:blip>
          <a:srcRect b="0" l="0" r="0" t="0"/>
          <a:stretch/>
        </p:blipFill>
        <p:spPr>
          <a:xfrm>
            <a:off x="8496725" y="117900"/>
            <a:ext cx="523075" cy="278902"/>
          </a:xfrm>
          <a:prstGeom prst="rect">
            <a:avLst/>
          </a:prstGeom>
          <a:noFill/>
          <a:ln>
            <a:noFill/>
          </a:ln>
        </p:spPr>
      </p:pic>
      <p:sp>
        <p:nvSpPr>
          <p:cNvPr id="106" name="Google Shape;106;p1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Inter"/>
                <a:ea typeface="Inter"/>
                <a:cs typeface="Inter"/>
                <a:sym typeface="Inter"/>
              </a:rPr>
              <a:t>Pendahuluan</a:t>
            </a:r>
            <a:endParaRPr b="1" i="0" sz="1000" u="none" cap="none" strike="noStrike">
              <a:solidFill>
                <a:schemeClr val="lt1"/>
              </a:solidFill>
              <a:latin typeface="Inter"/>
              <a:ea typeface="Inter"/>
              <a:cs typeface="Inter"/>
              <a:sym typeface="Inter"/>
            </a:endParaRPr>
          </a:p>
        </p:txBody>
      </p:sp>
      <p:sp>
        <p:nvSpPr>
          <p:cNvPr id="107" name="Google Shape;107;p16"/>
          <p:cNvSpPr txBox="1"/>
          <p:nvPr/>
        </p:nvSpPr>
        <p:spPr>
          <a:xfrm>
            <a:off x="537425" y="3240750"/>
            <a:ext cx="3705000" cy="7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lt1"/>
              </a:solidFill>
              <a:latin typeface="Inter Medium"/>
              <a:ea typeface="Inter Medium"/>
              <a:cs typeface="Inter Medium"/>
              <a:sym typeface="Inter Medium"/>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541" name="Shape 541"/>
        <p:cNvGrpSpPr/>
        <p:nvPr/>
      </p:nvGrpSpPr>
      <p:grpSpPr>
        <a:xfrm>
          <a:off x="0" y="0"/>
          <a:ext cx="0" cy="0"/>
          <a:chOff x="0" y="0"/>
          <a:chExt cx="0" cy="0"/>
        </a:xfrm>
      </p:grpSpPr>
      <p:sp>
        <p:nvSpPr>
          <p:cNvPr id="542" name="Google Shape;542;p52"/>
          <p:cNvSpPr txBox="1"/>
          <p:nvPr>
            <p:ph type="title"/>
          </p:nvPr>
        </p:nvSpPr>
        <p:spPr>
          <a:xfrm>
            <a:off x="430058" y="1162650"/>
            <a:ext cx="4114800" cy="2644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4800"/>
              <a:buNone/>
            </a:pPr>
            <a:r>
              <a:rPr lang="en">
                <a:solidFill>
                  <a:schemeClr val="lt1"/>
                </a:solidFill>
                <a:latin typeface="Maven Pro SemiBold"/>
                <a:ea typeface="Maven Pro SemiBold"/>
                <a:cs typeface="Maven Pro SemiBold"/>
                <a:sym typeface="Maven Pro SemiBold"/>
              </a:rPr>
              <a:t>Terima kasih!</a:t>
            </a:r>
            <a:endParaRPr>
              <a:solidFill>
                <a:schemeClr val="lt1"/>
              </a:solidFill>
              <a:latin typeface="Maven Pro SemiBold"/>
              <a:ea typeface="Maven Pro SemiBold"/>
              <a:cs typeface="Maven Pro SemiBold"/>
              <a:sym typeface="Maven Pro SemiBold"/>
            </a:endParaRPr>
          </a:p>
          <a:p>
            <a:pPr indent="0" lvl="0" marL="0" rtl="0" algn="ctr">
              <a:lnSpc>
                <a:spcPct val="115000"/>
              </a:lnSpc>
              <a:spcBef>
                <a:spcPts val="0"/>
              </a:spcBef>
              <a:spcAft>
                <a:spcPts val="0"/>
              </a:spcAft>
              <a:buSzPts val="4800"/>
              <a:buNone/>
            </a:pPr>
            <a:r>
              <a:rPr lang="en" sz="2800">
                <a:solidFill>
                  <a:srgbClr val="F4F0FF"/>
                </a:solidFill>
                <a:latin typeface="Maven Pro SemiBold"/>
                <a:ea typeface="Maven Pro SemiBold"/>
                <a:cs typeface="Maven Pro SemiBold"/>
                <a:sym typeface="Maven Pro SemiBold"/>
              </a:rPr>
              <a:t>Ada pertanyaan?</a:t>
            </a:r>
            <a:endParaRPr sz="2800">
              <a:solidFill>
                <a:srgbClr val="F4F0FF"/>
              </a:solidFill>
              <a:latin typeface="Maven Pro SemiBold"/>
              <a:ea typeface="Maven Pro SemiBold"/>
              <a:cs typeface="Maven Pro SemiBold"/>
              <a:sym typeface="Maven Pro SemiBold"/>
            </a:endParaRPr>
          </a:p>
        </p:txBody>
      </p:sp>
      <p:pic>
        <p:nvPicPr>
          <p:cNvPr id="543" name="Google Shape;543;p52"/>
          <p:cNvPicPr preferRelativeResize="0"/>
          <p:nvPr/>
        </p:nvPicPr>
        <p:blipFill rotWithShape="1">
          <a:blip r:embed="rId3">
            <a:alphaModFix/>
          </a:blip>
          <a:srcRect b="0" l="0" r="0" t="0"/>
          <a:stretch/>
        </p:blipFill>
        <p:spPr>
          <a:xfrm>
            <a:off x="5029200" y="0"/>
            <a:ext cx="4114800" cy="5143500"/>
          </a:xfrm>
          <a:prstGeom prst="rect">
            <a:avLst/>
          </a:prstGeom>
          <a:noFill/>
          <a:ln>
            <a:noFill/>
          </a:ln>
        </p:spPr>
      </p:pic>
      <p:sp>
        <p:nvSpPr>
          <p:cNvPr id="544" name="Google Shape;544;p52"/>
          <p:cNvSpPr/>
          <p:nvPr/>
        </p:nvSpPr>
        <p:spPr>
          <a:xfrm>
            <a:off x="6256350" y="1438550"/>
            <a:ext cx="1655700" cy="543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45" name="Google Shape;545;p52"/>
          <p:cNvPicPr preferRelativeResize="0"/>
          <p:nvPr/>
        </p:nvPicPr>
        <p:blipFill rotWithShape="1">
          <a:blip r:embed="rId4">
            <a:alphaModFix/>
          </a:blip>
          <a:srcRect b="0" l="9894" r="8731" t="0"/>
          <a:stretch/>
        </p:blipFill>
        <p:spPr>
          <a:xfrm>
            <a:off x="6381425" y="1382127"/>
            <a:ext cx="1405548" cy="666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idx="1" type="body"/>
          </p:nvPr>
        </p:nvSpPr>
        <p:spPr>
          <a:xfrm>
            <a:off x="311700" y="1744750"/>
            <a:ext cx="6591000" cy="292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500">
                <a:solidFill>
                  <a:srgbClr val="282828"/>
                </a:solidFill>
                <a:latin typeface="Inter"/>
                <a:ea typeface="Inter"/>
                <a:cs typeface="Inter"/>
                <a:sym typeface="Inter"/>
              </a:rPr>
              <a:t>Sumber Data: </a:t>
            </a:r>
            <a:r>
              <a:rPr lang="en" sz="1500" u="sng">
                <a:solidFill>
                  <a:schemeClr val="hlink"/>
                </a:solidFill>
                <a:latin typeface="Inter"/>
                <a:ea typeface="Inter"/>
                <a:cs typeface="Inter"/>
                <a:sym typeface="Inter"/>
                <a:hlinkClick r:id="rId3"/>
              </a:rPr>
              <a:t>https://www.kaggle.com/datasets/teyang/singapore-hdb-flat-resale-prices-19902020</a:t>
            </a:r>
            <a:endParaRPr sz="1500">
              <a:solidFill>
                <a:srgbClr val="282828"/>
              </a:solidFill>
              <a:latin typeface="Inter"/>
              <a:ea typeface="Inter"/>
              <a:cs typeface="Inter"/>
              <a:sym typeface="Inter"/>
            </a:endParaRPr>
          </a:p>
          <a:p>
            <a:pPr indent="0" lvl="0" marL="0" rtl="0" algn="l">
              <a:lnSpc>
                <a:spcPct val="115000"/>
              </a:lnSpc>
              <a:spcBef>
                <a:spcPts val="0"/>
              </a:spcBef>
              <a:spcAft>
                <a:spcPts val="0"/>
              </a:spcAft>
              <a:buSzPts val="1800"/>
              <a:buNone/>
            </a:pPr>
            <a:r>
              <a:rPr lang="en" sz="1500">
                <a:solidFill>
                  <a:srgbClr val="282828"/>
                </a:solidFill>
                <a:latin typeface="Inter"/>
                <a:ea typeface="Inter"/>
                <a:cs typeface="Inter"/>
                <a:sym typeface="Inter"/>
              </a:rPr>
              <a:t>Problem: </a:t>
            </a:r>
            <a:r>
              <a:rPr b="1" lang="en" sz="1500">
                <a:solidFill>
                  <a:srgbClr val="282828"/>
                </a:solidFill>
                <a:latin typeface="Inter"/>
                <a:ea typeface="Inter"/>
                <a:cs typeface="Inter"/>
                <a:sym typeface="Inter"/>
              </a:rPr>
              <a:t>regression </a:t>
            </a:r>
            <a:endParaRPr/>
          </a:p>
          <a:p>
            <a:pPr indent="0" lvl="0" marL="0" rtl="0" algn="l">
              <a:lnSpc>
                <a:spcPct val="115000"/>
              </a:lnSpc>
              <a:spcBef>
                <a:spcPts val="0"/>
              </a:spcBef>
              <a:spcAft>
                <a:spcPts val="0"/>
              </a:spcAft>
              <a:buSzPts val="1800"/>
              <a:buNone/>
            </a:pPr>
            <a:r>
              <a:rPr lang="en" sz="1500">
                <a:solidFill>
                  <a:srgbClr val="282828"/>
                </a:solidFill>
                <a:latin typeface="Inter"/>
                <a:ea typeface="Inter"/>
                <a:cs typeface="Inter"/>
                <a:sym typeface="Inter"/>
              </a:rPr>
              <a:t>Tujuan: </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Mengidentifikasi faktor tinggi rendahnya  harga jual flat pada di Singapura </a:t>
            </a:r>
            <a:endParaRPr sz="1500">
              <a:solidFill>
                <a:srgbClr val="282828"/>
              </a:solidFill>
              <a:latin typeface="Inter"/>
              <a:ea typeface="Inter"/>
              <a:cs typeface="Inter"/>
              <a:sym typeface="Inter"/>
            </a:endParaRPr>
          </a:p>
          <a:p>
            <a:pPr indent="-323850" lvl="0" marL="457200" rtl="0" algn="l">
              <a:spcBef>
                <a:spcPts val="1000"/>
              </a:spcBef>
              <a:spcAft>
                <a:spcPts val="0"/>
              </a:spcAft>
              <a:buClr>
                <a:srgbClr val="282828"/>
              </a:buClr>
              <a:buSzPts val="1500"/>
              <a:buFont typeface="Inter"/>
              <a:buChar char="-"/>
            </a:pPr>
            <a:r>
              <a:rPr lang="en" sz="1500">
                <a:solidFill>
                  <a:srgbClr val="282828"/>
                </a:solidFill>
                <a:latin typeface="Inter"/>
                <a:ea typeface="Inter"/>
                <a:cs typeface="Inter"/>
                <a:sym typeface="Inter"/>
              </a:rPr>
              <a:t>Memprediksi harga jual kembali flat HDB </a:t>
            </a:r>
            <a:endParaRPr sz="1500">
              <a:solidFill>
                <a:srgbClr val="282828"/>
              </a:solidFill>
              <a:latin typeface="Inter"/>
              <a:ea typeface="Inter"/>
              <a:cs typeface="Inter"/>
              <a:sym typeface="Inter"/>
            </a:endParaRPr>
          </a:p>
          <a:p>
            <a:pPr indent="0" lvl="0" marL="0" rtl="0" algn="l">
              <a:lnSpc>
                <a:spcPct val="115000"/>
              </a:lnSpc>
              <a:spcBef>
                <a:spcPts val="1000"/>
              </a:spcBef>
              <a:spcAft>
                <a:spcPts val="1000"/>
              </a:spcAft>
              <a:buSzPts val="1800"/>
              <a:buNone/>
            </a:pPr>
            <a:r>
              <a:t/>
            </a:r>
            <a:endParaRPr sz="1500">
              <a:solidFill>
                <a:srgbClr val="282828"/>
              </a:solidFill>
              <a:latin typeface="Inter"/>
              <a:ea typeface="Inter"/>
              <a:cs typeface="Inter"/>
              <a:sym typeface="Inter"/>
            </a:endParaRPr>
          </a:p>
        </p:txBody>
      </p:sp>
      <p:sp>
        <p:nvSpPr>
          <p:cNvPr id="113" name="Google Shape;113;p17"/>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Latar Belakang</a:t>
            </a:r>
            <a:endParaRPr b="1" i="0" sz="1000" u="none" cap="none" strike="noStrike">
              <a:solidFill>
                <a:srgbClr val="601F99"/>
              </a:solidFill>
              <a:latin typeface="Inter"/>
              <a:ea typeface="Inter"/>
              <a:cs typeface="Inter"/>
              <a:sym typeface="Inter"/>
            </a:endParaRPr>
          </a:p>
        </p:txBody>
      </p:sp>
      <p:sp>
        <p:nvSpPr>
          <p:cNvPr id="114" name="Google Shape;114;p17"/>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15" name="Google Shape;115;p17"/>
          <p:cNvGrpSpPr/>
          <p:nvPr/>
        </p:nvGrpSpPr>
        <p:grpSpPr>
          <a:xfrm>
            <a:off x="7503019" y="95797"/>
            <a:ext cx="1516771" cy="323122"/>
            <a:chOff x="400885" y="325214"/>
            <a:chExt cx="2298835" cy="489727"/>
          </a:xfrm>
        </p:grpSpPr>
        <p:pic>
          <p:nvPicPr>
            <p:cNvPr id="116" name="Google Shape;116;p17"/>
            <p:cNvPicPr preferRelativeResize="0"/>
            <p:nvPr/>
          </p:nvPicPr>
          <p:blipFill rotWithShape="1">
            <a:blip r:embed="rId4">
              <a:alphaModFix/>
            </a:blip>
            <a:srcRect b="0" l="0" r="0" t="0"/>
            <a:stretch/>
          </p:blipFill>
          <p:spPr>
            <a:xfrm>
              <a:off x="1906971" y="358726"/>
              <a:ext cx="792749" cy="422701"/>
            </a:xfrm>
            <a:prstGeom prst="rect">
              <a:avLst/>
            </a:prstGeom>
            <a:noFill/>
            <a:ln>
              <a:noFill/>
            </a:ln>
          </p:spPr>
        </p:pic>
        <p:cxnSp>
          <p:nvCxnSpPr>
            <p:cNvPr id="117" name="Google Shape;117;p17"/>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118" name="Google Shape;118;p17"/>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119" name="Google Shape;119;p17"/>
            <p:cNvPicPr preferRelativeResize="0"/>
            <p:nvPr/>
          </p:nvPicPr>
          <p:blipFill rotWithShape="1">
            <a:blip r:embed="rId5">
              <a:alphaModFix/>
            </a:blip>
            <a:srcRect b="0" l="9894" r="8731" t="0"/>
            <a:stretch/>
          </p:blipFill>
          <p:spPr>
            <a:xfrm>
              <a:off x="400885" y="325214"/>
              <a:ext cx="1033078" cy="489727"/>
            </a:xfrm>
            <a:prstGeom prst="rect">
              <a:avLst/>
            </a:prstGeom>
            <a:noFill/>
            <a:ln>
              <a:noFill/>
            </a:ln>
          </p:spPr>
        </p:pic>
      </p:grpSp>
      <p:sp>
        <p:nvSpPr>
          <p:cNvPr id="120" name="Google Shape;120;p17"/>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Latar Belakang Project</a:t>
            </a:r>
            <a:endParaRPr sz="2820">
              <a:solidFill>
                <a:srgbClr val="A338EB"/>
              </a:solidFill>
              <a:latin typeface="Maven Pro SemiBold"/>
              <a:ea typeface="Maven Pro SemiBold"/>
              <a:cs typeface="Maven Pro SemiBold"/>
              <a:sym typeface="Maven Pro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124" name="Shape 124"/>
        <p:cNvGrpSpPr/>
        <p:nvPr/>
      </p:nvGrpSpPr>
      <p:grpSpPr>
        <a:xfrm>
          <a:off x="0" y="0"/>
          <a:ext cx="0" cy="0"/>
          <a:chOff x="0" y="0"/>
          <a:chExt cx="0" cy="0"/>
        </a:xfrm>
      </p:grpSpPr>
      <p:sp>
        <p:nvSpPr>
          <p:cNvPr id="125" name="Google Shape;125;p18"/>
          <p:cNvSpPr txBox="1"/>
          <p:nvPr>
            <p:ph type="title"/>
          </p:nvPr>
        </p:nvSpPr>
        <p:spPr>
          <a:xfrm>
            <a:off x="537425" y="1457350"/>
            <a:ext cx="5455500" cy="178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600">
                <a:solidFill>
                  <a:schemeClr val="lt1"/>
                </a:solidFill>
                <a:latin typeface="Maven Pro SemiBold"/>
                <a:ea typeface="Maven Pro SemiBold"/>
                <a:cs typeface="Maven Pro SemiBold"/>
                <a:sym typeface="Maven Pro SemiBold"/>
              </a:rPr>
              <a:t>Explorasi Data dan Visualisasi</a:t>
            </a:r>
            <a:endParaRPr sz="3600">
              <a:solidFill>
                <a:schemeClr val="lt1"/>
              </a:solidFill>
              <a:latin typeface="Maven Pro SemiBold"/>
              <a:ea typeface="Maven Pro SemiBold"/>
              <a:cs typeface="Maven Pro SemiBold"/>
              <a:sym typeface="Maven Pro SemiBold"/>
            </a:endParaRPr>
          </a:p>
        </p:txBody>
      </p:sp>
      <p:pic>
        <p:nvPicPr>
          <p:cNvPr id="126" name="Google Shape;126;p18"/>
          <p:cNvPicPr preferRelativeResize="0"/>
          <p:nvPr/>
        </p:nvPicPr>
        <p:blipFill rotWithShape="1">
          <a:blip r:embed="rId3">
            <a:alphaModFix amt="50000"/>
          </a:blip>
          <a:srcRect b="39246" l="0" r="43099" t="0"/>
          <a:stretch/>
        </p:blipFill>
        <p:spPr>
          <a:xfrm>
            <a:off x="5082000" y="1401150"/>
            <a:ext cx="4061998" cy="3742351"/>
          </a:xfrm>
          <a:prstGeom prst="rect">
            <a:avLst/>
          </a:prstGeom>
          <a:noFill/>
          <a:ln>
            <a:noFill/>
          </a:ln>
        </p:spPr>
      </p:pic>
      <p:sp>
        <p:nvSpPr>
          <p:cNvPr id="127" name="Google Shape;127;p18"/>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Inter"/>
                <a:ea typeface="Inter"/>
                <a:cs typeface="Inter"/>
                <a:sym typeface="Inter"/>
              </a:rPr>
              <a:t>© 2022 Program Studi Independen Bersertifikat Zenius Bersama Kampus Merdeka</a:t>
            </a:r>
            <a:endParaRPr b="0" i="0" sz="900" u="none" cap="none" strike="noStrike">
              <a:solidFill>
                <a:schemeClr val="lt1"/>
              </a:solidFill>
              <a:latin typeface="Inter"/>
              <a:ea typeface="Inter"/>
              <a:cs typeface="Inter"/>
              <a:sym typeface="Inter"/>
            </a:endParaRPr>
          </a:p>
        </p:txBody>
      </p:sp>
      <p:sp>
        <p:nvSpPr>
          <p:cNvPr id="128" name="Google Shape;128;p18"/>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601F99"/>
                </a:solidFill>
                <a:latin typeface="Inter"/>
                <a:ea typeface="Inter"/>
                <a:cs typeface="Inter"/>
                <a:sym typeface="Inter"/>
              </a:rPr>
              <a:t>PUT THE TOPIC HERE AS OVERHEAD</a:t>
            </a:r>
            <a:endParaRPr b="1" i="0" sz="1000" u="none" cap="none" strike="noStrike">
              <a:solidFill>
                <a:srgbClr val="601F99"/>
              </a:solidFill>
              <a:latin typeface="Inter"/>
              <a:ea typeface="Inter"/>
              <a:cs typeface="Inter"/>
              <a:sym typeface="Inter"/>
            </a:endParaRPr>
          </a:p>
        </p:txBody>
      </p:sp>
      <p:cxnSp>
        <p:nvCxnSpPr>
          <p:cNvPr id="129" name="Google Shape;129;p18"/>
          <p:cNvCxnSpPr/>
          <p:nvPr/>
        </p:nvCxnSpPr>
        <p:spPr>
          <a:xfrm>
            <a:off x="8315586" y="184990"/>
            <a:ext cx="0" cy="144674"/>
          </a:xfrm>
          <a:prstGeom prst="straightConnector1">
            <a:avLst/>
          </a:prstGeom>
          <a:noFill/>
          <a:ln cap="flat" cmpd="sng" w="9525">
            <a:solidFill>
              <a:srgbClr val="CCCCCC"/>
            </a:solidFill>
            <a:prstDash val="solid"/>
            <a:round/>
            <a:headEnd len="sm" w="sm" type="none"/>
            <a:tailEnd len="sm" w="sm" type="none"/>
          </a:ln>
        </p:spPr>
      </p:cxnSp>
      <p:cxnSp>
        <p:nvCxnSpPr>
          <p:cNvPr id="130" name="Google Shape;130;p18"/>
          <p:cNvCxnSpPr/>
          <p:nvPr/>
        </p:nvCxnSpPr>
        <p:spPr>
          <a:xfrm>
            <a:off x="8315529" y="184990"/>
            <a:ext cx="0" cy="144674"/>
          </a:xfrm>
          <a:prstGeom prst="straightConnector1">
            <a:avLst/>
          </a:prstGeom>
          <a:noFill/>
          <a:ln cap="flat" cmpd="sng" w="9525">
            <a:solidFill>
              <a:srgbClr val="CCCCCC"/>
            </a:solidFill>
            <a:prstDash val="solid"/>
            <a:round/>
            <a:headEnd len="sm" w="sm" type="none"/>
            <a:tailEnd len="sm" w="sm" type="none"/>
          </a:ln>
        </p:spPr>
      </p:cxnSp>
      <p:pic>
        <p:nvPicPr>
          <p:cNvPr id="131" name="Google Shape;131;p18"/>
          <p:cNvPicPr preferRelativeResize="0"/>
          <p:nvPr/>
        </p:nvPicPr>
        <p:blipFill rotWithShape="1">
          <a:blip r:embed="rId4">
            <a:alphaModFix/>
          </a:blip>
          <a:srcRect b="31665" l="9894" r="8731" t="0"/>
          <a:stretch/>
        </p:blipFill>
        <p:spPr>
          <a:xfrm>
            <a:off x="7503025" y="95799"/>
            <a:ext cx="681626" cy="220799"/>
          </a:xfrm>
          <a:prstGeom prst="rect">
            <a:avLst/>
          </a:prstGeom>
          <a:noFill/>
          <a:ln>
            <a:noFill/>
          </a:ln>
        </p:spPr>
      </p:pic>
      <p:pic>
        <p:nvPicPr>
          <p:cNvPr id="132" name="Google Shape;132;p18"/>
          <p:cNvPicPr preferRelativeResize="0"/>
          <p:nvPr/>
        </p:nvPicPr>
        <p:blipFill rotWithShape="1">
          <a:blip r:embed="rId5">
            <a:alphaModFix/>
          </a:blip>
          <a:srcRect b="0" l="9894" r="8731" t="68332"/>
          <a:stretch/>
        </p:blipFill>
        <p:spPr>
          <a:xfrm>
            <a:off x="7503025" y="316596"/>
            <a:ext cx="681626" cy="102325"/>
          </a:xfrm>
          <a:prstGeom prst="rect">
            <a:avLst/>
          </a:prstGeom>
          <a:noFill/>
          <a:ln>
            <a:noFill/>
          </a:ln>
        </p:spPr>
      </p:pic>
      <p:pic>
        <p:nvPicPr>
          <p:cNvPr id="133" name="Google Shape;133;p18"/>
          <p:cNvPicPr preferRelativeResize="0"/>
          <p:nvPr/>
        </p:nvPicPr>
        <p:blipFill rotWithShape="1">
          <a:blip r:embed="rId6">
            <a:alphaModFix/>
          </a:blip>
          <a:srcRect b="0" l="0" r="0" t="0"/>
          <a:stretch/>
        </p:blipFill>
        <p:spPr>
          <a:xfrm>
            <a:off x="8496725" y="117900"/>
            <a:ext cx="523075" cy="278902"/>
          </a:xfrm>
          <a:prstGeom prst="rect">
            <a:avLst/>
          </a:prstGeom>
          <a:noFill/>
          <a:ln>
            <a:noFill/>
          </a:ln>
        </p:spPr>
      </p:pic>
      <p:sp>
        <p:nvSpPr>
          <p:cNvPr id="134" name="Google Shape;134;p18"/>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Inter"/>
                <a:ea typeface="Inter"/>
                <a:cs typeface="Inter"/>
                <a:sym typeface="Inter"/>
              </a:rPr>
              <a:t>Explorasi Data dan Visualisasi</a:t>
            </a:r>
            <a:endParaRPr b="1" i="0" sz="1000" u="none" cap="none" strike="noStrike">
              <a:solidFill>
                <a:schemeClr val="lt1"/>
              </a:solidFill>
              <a:latin typeface="Inter"/>
              <a:ea typeface="Inter"/>
              <a:cs typeface="Inter"/>
              <a:sym typeface="Inter"/>
            </a:endParaRPr>
          </a:p>
        </p:txBody>
      </p:sp>
      <p:sp>
        <p:nvSpPr>
          <p:cNvPr id="135" name="Google Shape;135;p18"/>
          <p:cNvSpPr txBox="1"/>
          <p:nvPr/>
        </p:nvSpPr>
        <p:spPr>
          <a:xfrm>
            <a:off x="537425" y="3240750"/>
            <a:ext cx="3705000" cy="7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lt1"/>
              </a:solidFill>
              <a:latin typeface="Inter Medium"/>
              <a:ea typeface="Inter Medium"/>
              <a:cs typeface="Inter Medium"/>
              <a:sym typeface="Inter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ph idx="1" type="body"/>
          </p:nvPr>
        </p:nvSpPr>
        <p:spPr>
          <a:xfrm>
            <a:off x="311700" y="1556750"/>
            <a:ext cx="7191300" cy="292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1800"/>
              <a:buNone/>
            </a:pPr>
            <a:r>
              <a:rPr lang="en" sz="1500">
                <a:solidFill>
                  <a:srgbClr val="282828"/>
                </a:solidFill>
                <a:latin typeface="Inter"/>
                <a:ea typeface="Inter"/>
                <a:cs typeface="Inter"/>
                <a:sym typeface="Inter"/>
              </a:rPr>
              <a:t>Terbatasnya lahan di Singapura serta harga rumah baru dan apartemen yang mahal mendorong masyarakat Singapura untuk membeli apartemen HDB.</a:t>
            </a:r>
            <a:endParaRPr/>
          </a:p>
          <a:p>
            <a:pPr indent="0" lvl="0" marL="0" rtl="0" algn="l">
              <a:lnSpc>
                <a:spcPct val="115000"/>
              </a:lnSpc>
              <a:spcBef>
                <a:spcPts val="1000"/>
              </a:spcBef>
              <a:spcAft>
                <a:spcPts val="0"/>
              </a:spcAft>
              <a:buSzPts val="1800"/>
              <a:buNone/>
            </a:pPr>
            <a:r>
              <a:rPr lang="en" sz="1500">
                <a:solidFill>
                  <a:srgbClr val="282828"/>
                </a:solidFill>
                <a:latin typeface="Inter"/>
                <a:ea typeface="Inter"/>
                <a:cs typeface="Inter"/>
                <a:sym typeface="Inter"/>
              </a:rPr>
              <a:t>HDB merupakan sebuah lembaga negara yang berada di bawah Kementrian Pembangunan Negara yang bertugas di bidang perumahan publik di Singapura.</a:t>
            </a:r>
            <a:endParaRPr/>
          </a:p>
          <a:p>
            <a:pPr indent="0" lvl="0" marL="0" rtl="0" algn="l">
              <a:lnSpc>
                <a:spcPct val="115000"/>
              </a:lnSpc>
              <a:spcBef>
                <a:spcPts val="1000"/>
              </a:spcBef>
              <a:spcAft>
                <a:spcPts val="0"/>
              </a:spcAft>
              <a:buSzPts val="1800"/>
              <a:buNone/>
            </a:pPr>
            <a:r>
              <a:rPr lang="en" sz="1500">
                <a:solidFill>
                  <a:srgbClr val="282828"/>
                </a:solidFill>
                <a:latin typeface="Inter"/>
                <a:ea typeface="Inter"/>
                <a:cs typeface="Inter"/>
                <a:sym typeface="Inter"/>
              </a:rPr>
              <a:t>Penting meneliti harga dan penggerak harga HDB, bukan hanya untuk individu atau keluarga yang ingin membeli rumah baru, tetapi juga bagi para analis dan ekonom yang mencoba memahami stabilitas dan kinerja sektor ini. </a:t>
            </a:r>
            <a:endParaRPr/>
          </a:p>
        </p:txBody>
      </p:sp>
      <p:sp>
        <p:nvSpPr>
          <p:cNvPr id="141" name="Google Shape;141;p19"/>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id="142" name="Google Shape;142;p19"/>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43" name="Google Shape;143;p19"/>
          <p:cNvGrpSpPr/>
          <p:nvPr/>
        </p:nvGrpSpPr>
        <p:grpSpPr>
          <a:xfrm>
            <a:off x="7503019" y="95797"/>
            <a:ext cx="1516771" cy="323122"/>
            <a:chOff x="400885" y="325214"/>
            <a:chExt cx="2298835" cy="489727"/>
          </a:xfrm>
        </p:grpSpPr>
        <p:pic>
          <p:nvPicPr>
            <p:cNvPr id="144" name="Google Shape;144;p19"/>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145" name="Google Shape;145;p19"/>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146" name="Google Shape;146;p19"/>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147" name="Google Shape;147;p19"/>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148" name="Google Shape;148;p19"/>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Business Understanding</a:t>
            </a:r>
            <a:endParaRPr sz="2820">
              <a:solidFill>
                <a:srgbClr val="A338EB"/>
              </a:solidFill>
              <a:latin typeface="Maven Pro SemiBold"/>
              <a:ea typeface="Maven Pro SemiBold"/>
              <a:cs typeface="Maven Pro SemiBold"/>
              <a:sym typeface="Maven Pro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idx="1" type="body"/>
          </p:nvPr>
        </p:nvSpPr>
        <p:spPr>
          <a:xfrm>
            <a:off x="311700" y="1556750"/>
            <a:ext cx="7191300" cy="292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500">
                <a:solidFill>
                  <a:srgbClr val="282828"/>
                </a:solidFill>
                <a:latin typeface="Inter"/>
                <a:ea typeface="Inter"/>
                <a:cs typeface="Inter"/>
                <a:sym typeface="Inter"/>
              </a:rPr>
              <a:t>Data terdiri dari 11 kolom, 99.7474 baris, tidak ada missing value. </a:t>
            </a:r>
            <a:endParaRPr sz="1500">
              <a:solidFill>
                <a:srgbClr val="282828"/>
              </a:solidFill>
              <a:latin typeface="Inter"/>
              <a:ea typeface="Inter"/>
              <a:cs typeface="Inter"/>
              <a:sym typeface="Inter"/>
            </a:endParaRPr>
          </a:p>
        </p:txBody>
      </p:sp>
      <p:sp>
        <p:nvSpPr>
          <p:cNvPr id="154" name="Google Shape;154;p20"/>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55" name="Google Shape;155;p20"/>
          <p:cNvGrpSpPr/>
          <p:nvPr/>
        </p:nvGrpSpPr>
        <p:grpSpPr>
          <a:xfrm>
            <a:off x="7503019" y="95797"/>
            <a:ext cx="1516771" cy="323122"/>
            <a:chOff x="400885" y="325214"/>
            <a:chExt cx="2298835" cy="489727"/>
          </a:xfrm>
        </p:grpSpPr>
        <p:pic>
          <p:nvPicPr>
            <p:cNvPr id="156" name="Google Shape;156;p20"/>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157" name="Google Shape;157;p20"/>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158" name="Google Shape;158;p20"/>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159" name="Google Shape;159;p20"/>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160" name="Google Shape;160;p20"/>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Data Cleansing</a:t>
            </a:r>
            <a:endParaRPr sz="2820">
              <a:solidFill>
                <a:srgbClr val="A338EB"/>
              </a:solidFill>
              <a:latin typeface="Maven Pro SemiBold"/>
              <a:ea typeface="Maven Pro SemiBold"/>
              <a:cs typeface="Maven Pro SemiBold"/>
              <a:sym typeface="Maven Pro SemiBold"/>
            </a:endParaRPr>
          </a:p>
        </p:txBody>
      </p:sp>
      <p:sp>
        <p:nvSpPr>
          <p:cNvPr id="161" name="Google Shape;161;p20"/>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1"/>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67" name="Google Shape;167;p21"/>
          <p:cNvGrpSpPr/>
          <p:nvPr/>
        </p:nvGrpSpPr>
        <p:grpSpPr>
          <a:xfrm>
            <a:off x="7503019" y="95797"/>
            <a:ext cx="1516771" cy="323122"/>
            <a:chOff x="400885" y="325214"/>
            <a:chExt cx="2298835" cy="489727"/>
          </a:xfrm>
        </p:grpSpPr>
        <p:pic>
          <p:nvPicPr>
            <p:cNvPr id="168" name="Google Shape;168;p21"/>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169" name="Google Shape;169;p21"/>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170" name="Google Shape;170;p21"/>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171" name="Google Shape;171;p21"/>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172" name="Google Shape;172;p21"/>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Year to Resale Price</a:t>
            </a:r>
            <a:endParaRPr sz="2820">
              <a:solidFill>
                <a:srgbClr val="A338EB"/>
              </a:solidFill>
              <a:latin typeface="Maven Pro SemiBold"/>
              <a:ea typeface="Maven Pro SemiBold"/>
              <a:cs typeface="Maven Pro SemiBold"/>
              <a:sym typeface="Maven Pro SemiBold"/>
            </a:endParaRPr>
          </a:p>
        </p:txBody>
      </p:sp>
      <p:sp>
        <p:nvSpPr>
          <p:cNvPr id="173" name="Google Shape;173;p21"/>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174" name="Google Shape;174;p21"/>
          <p:cNvPicPr preferRelativeResize="0"/>
          <p:nvPr/>
        </p:nvPicPr>
        <p:blipFill>
          <a:blip r:embed="rId5">
            <a:alphaModFix/>
          </a:blip>
          <a:stretch>
            <a:fillRect/>
          </a:stretch>
        </p:blipFill>
        <p:spPr>
          <a:xfrm>
            <a:off x="2562038" y="1569125"/>
            <a:ext cx="3819525" cy="2495550"/>
          </a:xfrm>
          <a:prstGeom prst="rect">
            <a:avLst/>
          </a:prstGeom>
          <a:noFill/>
          <a:ln>
            <a:noFill/>
          </a:ln>
        </p:spPr>
      </p:pic>
      <p:sp>
        <p:nvSpPr>
          <p:cNvPr id="175" name="Google Shape;175;p21"/>
          <p:cNvSpPr txBox="1"/>
          <p:nvPr/>
        </p:nvSpPr>
        <p:spPr>
          <a:xfrm>
            <a:off x="501550" y="4140875"/>
            <a:ext cx="6126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chemeClr val="dk1"/>
                </a:solidFill>
                <a:highlight>
                  <a:srgbClr val="FFFFFF"/>
                </a:highlight>
              </a:rPr>
              <a:t>Dapat terlihat pada tahun 2020 jumlah resale price paling rendah dibanding dengan tahun-tahun sebelumnya, karena mungkin data 2020 tidak sepenuhnya hingga bulan Desember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