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3" r:id="rId7"/>
    <p:sldId id="284" r:id="rId8"/>
    <p:sldId id="259" r:id="rId9"/>
    <p:sldId id="285" r:id="rId10"/>
    <p:sldId id="286" r:id="rId11"/>
    <p:sldId id="287" r:id="rId12"/>
    <p:sldId id="293" r:id="rId13"/>
    <p:sldId id="288" r:id="rId14"/>
    <p:sldId id="289" r:id="rId15"/>
    <p:sldId id="290" r:id="rId16"/>
    <p:sldId id="295" r:id="rId17"/>
    <p:sldId id="291" r:id="rId18"/>
    <p:sldId id="292" r:id="rId19"/>
    <p:sldId id="29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2.metamath.org:88/model/mode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s2.metamath.org:88/model/model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16626"/>
            <a:ext cx="9144000" cy="228889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Models for </a:t>
            </a:r>
            <a:r>
              <a:rPr lang="en-US" sz="7200" dirty="0" err="1" smtClean="0"/>
              <a:t>Metamath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62601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Mario </a:t>
            </a:r>
            <a:r>
              <a:rPr lang="en-US" dirty="0" err="1" smtClean="0"/>
              <a:t>Carneiro</a:t>
            </a:r>
            <a:endParaRPr lang="en-US" dirty="0" smtClean="0"/>
          </a:p>
          <a:p>
            <a:r>
              <a:rPr lang="en-US" dirty="0"/>
              <a:t>25 July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389072"/>
            <a:ext cx="1824041" cy="182404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301120" y="5728505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us2.metamath.org:88/model/model.pdf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us2.metamath.org:88/model/model.pptx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 and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speed/historical reasons, expressions are strings, not trees</a:t>
            </a:r>
          </a:p>
          <a:p>
            <a:pPr lvl="1"/>
            <a:r>
              <a:rPr lang="en-US" dirty="0" smtClean="0"/>
              <a:t>AKA </a:t>
            </a:r>
            <a:r>
              <a:rPr lang="en-US" dirty="0" err="1" smtClean="0"/>
              <a:t>Metamath</a:t>
            </a:r>
            <a:r>
              <a:rPr lang="en-US" dirty="0" smtClean="0"/>
              <a:t> is a string rewriting system</a:t>
            </a:r>
          </a:p>
          <a:p>
            <a:pPr lvl="1"/>
            <a:r>
              <a:rPr lang="en-US" dirty="0" smtClean="0"/>
              <a:t>Cute example: Hofstadter’s MIU system is valid </a:t>
            </a:r>
            <a:r>
              <a:rPr lang="en-US" dirty="0" err="1" smtClean="0"/>
              <a:t>Metamath</a:t>
            </a:r>
            <a:endParaRPr lang="en-US" dirty="0" smtClean="0"/>
          </a:p>
          <a:p>
            <a:pPr lvl="1"/>
            <a:r>
              <a:rPr lang="en-US" dirty="0" smtClean="0"/>
              <a:t>…but I don’t like strings, they are hard to reason with</a:t>
            </a:r>
          </a:p>
          <a:p>
            <a:pPr lvl="1"/>
            <a:r>
              <a:rPr lang="en-US" dirty="0" smtClean="0"/>
              <a:t>Under what conditions is </a:t>
            </a:r>
            <a:r>
              <a:rPr lang="en-US" dirty="0" err="1" smtClean="0"/>
              <a:t>Metamath</a:t>
            </a:r>
            <a:r>
              <a:rPr lang="en-US" dirty="0" smtClean="0"/>
              <a:t> isomorphic to a tree-based substitution system?</a:t>
            </a:r>
          </a:p>
          <a:p>
            <a:r>
              <a:rPr lang="en-US" dirty="0" smtClean="0"/>
              <a:t>Solution: Detect the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 and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3"/>
                <a:ext cx="10233800" cy="46832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Syntax axioms are </a:t>
                </a:r>
                <a:r>
                  <a:rPr lang="en-US" dirty="0"/>
                  <a:t>axioms </a:t>
                </a:r>
                <a:r>
                  <a:rPr lang="en-US" dirty="0" smtClean="0"/>
                  <a:t>whose consequent is a variable type</a:t>
                </a:r>
              </a:p>
              <a:p>
                <a:pPr lvl="1"/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wff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 smtClean="0">
                  <a:solidFill>
                    <a:srgbClr val="FF9393"/>
                  </a:solidFill>
                </a:endParaRPr>
              </a:p>
              <a:p>
                <a:pPr lvl="2"/>
                <a:r>
                  <a:rPr lang="en-US" dirty="0" smtClean="0"/>
                  <a:t>Not a variable type: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Syntax axioms are not allowed to reuse variables, and are not allowed to have disjoint variable provisos or (explicit) hypotheses</a:t>
                </a:r>
              </a:p>
              <a:p>
                <a:pPr lvl="1"/>
                <a:r>
                  <a:rPr lang="en-US" dirty="0" smtClean="0"/>
                  <a:t>Result: a context free grammar</a:t>
                </a:r>
              </a:p>
              <a:p>
                <a:r>
                  <a:rPr lang="en-US" dirty="0" smtClean="0"/>
                  <a:t>An unambiguous formal system is a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database in which the resulting grammar is unambiguous</a:t>
                </a:r>
              </a:p>
              <a:p>
                <a:pPr lvl="1"/>
                <a:r>
                  <a:rPr lang="en-US" dirty="0" smtClean="0"/>
                  <a:t>Equivalently: each string expression with a variable type has at most one proof</a:t>
                </a:r>
              </a:p>
              <a:p>
                <a:pPr lvl="1"/>
                <a:r>
                  <a:rPr lang="en-US" dirty="0" smtClean="0"/>
                  <a:t>Result: one-to-one correspondence to trees, and we can henceforth pretend that this is how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was defined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3"/>
                <a:ext cx="10233800" cy="46832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Metalogic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321575" cy="4351338"/>
          </a:xfrm>
        </p:spPr>
        <p:txBody>
          <a:bodyPr/>
          <a:lstStyle/>
          <a:p>
            <a:r>
              <a:rPr lang="en-US" dirty="0"/>
              <a:t>Return to the original </a:t>
            </a:r>
            <a:r>
              <a:rPr lang="en-US" dirty="0" smtClean="0"/>
              <a:t>picture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logic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5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0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Metamath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321575" cy="4351338"/>
          </a:xfrm>
        </p:spPr>
        <p:txBody>
          <a:bodyPr/>
          <a:lstStyle/>
          <a:p>
            <a:r>
              <a:rPr lang="en-US" dirty="0" smtClean="0"/>
              <a:t>Return to the original picture</a:t>
            </a:r>
          </a:p>
          <a:p>
            <a:r>
              <a:rPr lang="en-US" dirty="0" smtClean="0"/>
              <a:t>A model is a space that acts like the object logic over a universe</a:t>
            </a:r>
          </a:p>
          <a:p>
            <a:pPr lvl="1"/>
            <a:r>
              <a:rPr lang="en-US" dirty="0" smtClean="0"/>
              <a:t>No requirement that the universe exists</a:t>
            </a:r>
          </a:p>
          <a:p>
            <a:pPr lvl="1"/>
            <a:r>
              <a:rPr lang="en-US" dirty="0" smtClean="0"/>
              <a:t>It only has to satisfy the properties expected by </a:t>
            </a:r>
            <a:r>
              <a:rPr lang="en-US" dirty="0" err="1" smtClean="0"/>
              <a:t>Metamath</a:t>
            </a:r>
            <a:endParaRPr lang="en-US" dirty="0" smtClean="0"/>
          </a:p>
          <a:p>
            <a:r>
              <a:rPr lang="en-US" dirty="0" smtClean="0"/>
              <a:t>Models for string systems: read the paper</a:t>
            </a:r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5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3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Metamath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4"/>
                <a:ext cx="7508609" cy="509887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type, there is a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of objects of that type</a:t>
                </a:r>
                <a:endParaRPr lang="en-US" dirty="0"/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set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collection of set variables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r>
                  <a:rPr lang="en-US" dirty="0" smtClean="0"/>
                  <a:t> is the set of relations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depending on finitely many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…maybe</a:t>
                </a:r>
              </a:p>
              <a:p>
                <a:r>
                  <a:rPr lang="en-US" dirty="0" smtClean="0"/>
                  <a:t>Syntax axioms are well-typed functions on</a:t>
                </a:r>
                <a:br>
                  <a:rPr lang="en-US" dirty="0" smtClean="0"/>
                </a:br>
                <a:r>
                  <a:rPr lang="en-US" dirty="0" smtClean="0"/>
                  <a:t>the universe</a:t>
                </a:r>
              </a:p>
              <a:p>
                <a:pPr lvl="1"/>
                <a:r>
                  <a:rPr lang="en-US" dirty="0" smtClean="0"/>
                  <a:t>i.e. implication,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wff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 becomes a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wff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wff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Forall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wff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which has type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set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wff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wff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r>
                  <a:rPr lang="en-US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4"/>
                <a:ext cx="7508609" cy="50988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6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Metamath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709297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Disjoint variable conditions are modeled by a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that holds between elements of the universe</a:t>
                </a:r>
                <a:endParaRPr lang="en-US" dirty="0"/>
              </a:p>
              <a:p>
                <a:pPr lvl="1"/>
                <a:r>
                  <a:rPr lang="en-US" dirty="0" smtClean="0"/>
                  <a:t>For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set</m:t>
                        </m:r>
                      </m:sub>
                    </m:sSub>
                  </m:oMath>
                </a14:m>
                <a:r>
                  <a:rPr lang="en-US" dirty="0" smtClean="0"/>
                  <a:t>, this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, and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set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r>
                  <a:rPr lang="en-US" dirty="0" smtClean="0"/>
                  <a:t>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constant with respect to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special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r>
                  <a:rPr lang="en-US" dirty="0" smtClean="0"/>
                  <a:t> gives the set of model elements that are considered to be true in the model</a:t>
                </a:r>
              </a:p>
              <a:p>
                <a:pPr lvl="1"/>
                <a:r>
                  <a:rPr lang="en-US" dirty="0" smtClean="0"/>
                  <a:t>This is just the singleton of the always true 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709297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6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Metamath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709297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theorem like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disjoint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&amp; 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rgbClr val="FF939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939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</a:br>
                <a:r>
                  <a:rPr lang="en-US" dirty="0" smtClean="0"/>
                  <a:t>is valid whenever</a:t>
                </a:r>
                <a:r>
                  <a:rPr lang="en-US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set</m:t>
                        </m:r>
                      </m:sub>
                    </m:sSub>
                  </m:oMath>
                </a14:m>
                <a:r>
                  <a:rPr lang="en-US" dirty="0" smtClean="0"/>
                  <a:t> and all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wff</m:t>
                        </m:r>
                      </m:sub>
                    </m:sSub>
                  </m:oMath>
                </a14:m>
                <a:r>
                  <a:rPr lang="en-US" dirty="0" smtClean="0"/>
                  <a:t>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#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an FOL statement!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709297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6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all works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3"/>
            <a:ext cx="10233800" cy="4683241"/>
          </a:xfrm>
        </p:spPr>
        <p:txBody>
          <a:bodyPr>
            <a:normAutofit/>
          </a:bodyPr>
          <a:lstStyle/>
          <a:p>
            <a:r>
              <a:rPr lang="en-US" dirty="0" smtClean="0"/>
              <a:t>Soundness</a:t>
            </a:r>
          </a:p>
          <a:p>
            <a:r>
              <a:rPr lang="en-US" dirty="0" smtClean="0"/>
              <a:t>There is a model for set.mm, assuming that ZFC has a model</a:t>
            </a:r>
          </a:p>
          <a:p>
            <a:pPr lvl="1"/>
            <a:r>
              <a:rPr lang="en-US" dirty="0" smtClean="0"/>
              <a:t>Converse?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Godel</a:t>
            </a:r>
            <a:r>
              <a:rPr lang="en-US" dirty="0" smtClean="0"/>
              <a:t> completeness</a:t>
            </a:r>
          </a:p>
          <a:p>
            <a:pPr lvl="1"/>
            <a:r>
              <a:rPr lang="en-US" dirty="0" smtClean="0"/>
              <a:t>A theorem is true </a:t>
            </a:r>
            <a:r>
              <a:rPr lang="en-US" dirty="0" err="1" smtClean="0"/>
              <a:t>iff</a:t>
            </a:r>
            <a:r>
              <a:rPr lang="en-US" dirty="0" smtClean="0"/>
              <a:t> it is true in every model</a:t>
            </a:r>
          </a:p>
          <a:p>
            <a:pPr lvl="1"/>
            <a:r>
              <a:rPr lang="en-US" dirty="0" smtClean="0"/>
              <a:t>What about disjoint variables and hypotheses?</a:t>
            </a:r>
          </a:p>
          <a:p>
            <a:r>
              <a:rPr lang="en-US" dirty="0" smtClean="0"/>
              <a:t>Independence proofs of set.mm axioms</a:t>
            </a:r>
          </a:p>
          <a:p>
            <a:r>
              <a:rPr lang="en-US" dirty="0" smtClean="0"/>
              <a:t>Conservative extensions of a theory, what happens to the model</a:t>
            </a:r>
          </a:p>
          <a:p>
            <a:r>
              <a:rPr lang="en-US" dirty="0" smtClean="0"/>
              <a:t>The category of models and model </a:t>
            </a:r>
            <a:r>
              <a:rPr lang="en-US" dirty="0" err="1" smtClean="0"/>
              <a:t>homomorphisms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all works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3"/>
            <a:ext cx="10233800" cy="46832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Soundness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is a model for set.mm, assuming that ZFC has a model</a:t>
            </a:r>
          </a:p>
          <a:p>
            <a:pPr lvl="1"/>
            <a:r>
              <a:rPr lang="en-US" dirty="0" smtClean="0"/>
              <a:t>Converse?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Godel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completeness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theorem is true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iff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it is true in every model</a:t>
            </a:r>
          </a:p>
          <a:p>
            <a:pPr lvl="1"/>
            <a:r>
              <a:rPr lang="en-US" dirty="0" smtClean="0">
                <a:solidFill>
                  <a:srgbClr val="FF9393"/>
                </a:solidFill>
              </a:rPr>
              <a:t>What about disjoint variables and hypotheses?</a:t>
            </a:r>
          </a:p>
          <a:p>
            <a:r>
              <a:rPr lang="en-US" dirty="0" smtClean="0"/>
              <a:t>Independence proofs of set.mm axioms</a:t>
            </a:r>
          </a:p>
          <a:p>
            <a:r>
              <a:rPr lang="en-US" dirty="0" smtClean="0">
                <a:solidFill>
                  <a:srgbClr val="FF9393"/>
                </a:solidFill>
              </a:rPr>
              <a:t>Conservative extensions of a theory, what happens to the model</a:t>
            </a:r>
          </a:p>
          <a:p>
            <a:r>
              <a:rPr lang="en-US" dirty="0" smtClean="0">
                <a:solidFill>
                  <a:srgbClr val="FF9393"/>
                </a:solidFill>
              </a:rPr>
              <a:t>The category of models and model </a:t>
            </a:r>
            <a:r>
              <a:rPr lang="en-US" dirty="0" err="1" smtClean="0">
                <a:solidFill>
                  <a:srgbClr val="FF9393"/>
                </a:solidFill>
              </a:rPr>
              <a:t>homomorphisms</a:t>
            </a:r>
            <a:endParaRPr lang="en-US" dirty="0">
              <a:solidFill>
                <a:srgbClr val="FF93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3"/>
                <a:ext cx="10233800" cy="46832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Faithful representation of </a:t>
                </a:r>
                <a:r>
                  <a:rPr lang="en-US" i="1" dirty="0" smtClean="0"/>
                  <a:t>full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in FOL</a:t>
                </a:r>
              </a:p>
              <a:p>
                <a:pPr lvl="1"/>
                <a:r>
                  <a:rPr lang="en-US" dirty="0"/>
                  <a:t>Metamath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TPTP</a:t>
                </a:r>
              </a:p>
              <a:p>
                <a:pPr lvl="1"/>
                <a:r>
                  <a:rPr lang="en-US" dirty="0"/>
                  <a:t>Metamath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MMT</a:t>
                </a:r>
              </a:p>
              <a:p>
                <a:pPr lvl="1"/>
                <a:r>
                  <a:rPr lang="en-US" dirty="0"/>
                  <a:t>Metamath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HOL/DTT</a:t>
                </a:r>
                <a:endParaRPr lang="en-US" dirty="0"/>
              </a:p>
              <a:p>
                <a:pPr lvl="1"/>
                <a:r>
                  <a:rPr lang="en-US" dirty="0" smtClean="0"/>
                  <a:t>Downside: not a nice embedding</a:t>
                </a:r>
              </a:p>
              <a:p>
                <a:r>
                  <a:rPr lang="en-US" dirty="0" smtClean="0"/>
                  <a:t>Better faithful representation of unambiguous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in FOL</a:t>
                </a:r>
              </a:p>
              <a:p>
                <a:pPr lvl="1"/>
                <a:r>
                  <a:rPr lang="en-US" dirty="0" smtClean="0"/>
                  <a:t>set.mm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TPTP, MMT, etc.</a:t>
                </a:r>
              </a:p>
              <a:p>
                <a:pPr lvl="1"/>
                <a:r>
                  <a:rPr lang="en-US" dirty="0" smtClean="0"/>
                  <a:t>Still not as good as we’d like</a:t>
                </a:r>
              </a:p>
              <a:p>
                <a:r>
                  <a:rPr lang="en-US" dirty="0" smtClean="0"/>
                  <a:t>Future work: </a:t>
                </a:r>
                <a:r>
                  <a:rPr lang="en-US" i="1" dirty="0" smtClean="0"/>
                  <a:t>Intended</a:t>
                </a:r>
                <a:r>
                  <a:rPr lang="en-US" dirty="0" smtClean="0"/>
                  <a:t> embedding of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in FOL</a:t>
                </a:r>
              </a:p>
              <a:p>
                <a:pPr lvl="1"/>
                <a:r>
                  <a:rPr lang="en-US" dirty="0" smtClean="0"/>
                  <a:t>So that </a:t>
                </a:r>
                <a:r>
                  <a:rPr lang="en-US" dirty="0" err="1" smtClean="0"/>
                  <a:t>forall</a:t>
                </a:r>
                <a:r>
                  <a:rPr lang="en-US" dirty="0" smtClean="0"/>
                  <a:t> is a binder, not a binary function</a:t>
                </a:r>
                <a:endParaRPr lang="en-US" dirty="0"/>
              </a:p>
              <a:p>
                <a:pPr lvl="1"/>
                <a:r>
                  <a:rPr lang="en-US" dirty="0" smtClean="0"/>
                  <a:t>Can be dealt with in this framework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3"/>
                <a:ext cx="10233800" cy="46832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115440" cy="4351338"/>
          </a:xfrm>
        </p:spPr>
        <p:txBody>
          <a:bodyPr/>
          <a:lstStyle/>
          <a:p>
            <a:r>
              <a:rPr lang="en-US" dirty="0" smtClean="0"/>
              <a:t>In the beginning, we have the universe of discourse</a:t>
            </a:r>
          </a:p>
          <a:p>
            <a:pPr lvl="1"/>
            <a:r>
              <a:rPr lang="en-US" dirty="0" smtClean="0"/>
              <a:t>In set theory, these are the sets themselves, or the elements of a model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8645236" y="4754880"/>
            <a:ext cx="1130531" cy="76477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764771">
                <a:moveTo>
                  <a:pt x="0" y="0"/>
                </a:moveTo>
                <a:cubicBezTo>
                  <a:pt x="88669" y="202276"/>
                  <a:pt x="177338" y="404553"/>
                  <a:pt x="365760" y="532015"/>
                </a:cubicBezTo>
                <a:cubicBezTo>
                  <a:pt x="554182" y="659477"/>
                  <a:pt x="842356" y="712124"/>
                  <a:pt x="1130531" y="76477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02089" y="420781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089" y="4207814"/>
                <a:ext cx="32419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9326880" y="4516486"/>
            <a:ext cx="623455" cy="847898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455" h="847898">
                <a:moveTo>
                  <a:pt x="0" y="0"/>
                </a:moveTo>
                <a:cubicBezTo>
                  <a:pt x="130232" y="193963"/>
                  <a:pt x="261851" y="390699"/>
                  <a:pt x="365760" y="532015"/>
                </a:cubicBezTo>
                <a:cubicBezTo>
                  <a:pt x="469669" y="673331"/>
                  <a:pt x="401782" y="604058"/>
                  <a:pt x="623455" y="847898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11243" y="393487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243" y="3934874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10295313" y="4304207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71116" y="378751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116" y="3787514"/>
                <a:ext cx="3241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2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Metamathematics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8115440" cy="4351338"/>
              </a:xfrm>
            </p:spPr>
            <p:txBody>
              <a:bodyPr/>
              <a:lstStyle/>
              <a:p>
                <a:r>
                  <a:rPr lang="en-US" dirty="0" smtClean="0"/>
                  <a:t>In the beginning, we have the universe of discourse</a:t>
                </a:r>
              </a:p>
              <a:p>
                <a:pPr lvl="1"/>
                <a:r>
                  <a:rPr lang="en-US" dirty="0" smtClean="0"/>
                  <a:t>In set theory, these are the sets themselves, or the elements of a model</a:t>
                </a:r>
              </a:p>
              <a:p>
                <a:r>
                  <a:rPr lang="en-US" dirty="0" smtClean="0"/>
                  <a:t>The object logic contains variables and well formed formulas over the universe</a:t>
                </a:r>
              </a:p>
              <a:p>
                <a:pPr lvl="1"/>
                <a:r>
                  <a:rPr lang="en-US" dirty="0" smtClean="0"/>
                  <a:t>All formulas use variables,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∀,=,∈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81154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logic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2714639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435033" y="72044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3073" y="2387039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073" y="2387039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9260378" y="3930972"/>
            <a:ext cx="573579" cy="182880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3579" h="182880">
                <a:moveTo>
                  <a:pt x="0" y="182880"/>
                </a:moveTo>
                <a:lnTo>
                  <a:pt x="573579" y="0"/>
                </a:ln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9438" y="3883463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38" y="3883463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2546599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96054" y="2029906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054" y="2029906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7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Metalogic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Metamathematics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8115440" cy="4351338"/>
              </a:xfrm>
            </p:spPr>
            <p:txBody>
              <a:bodyPr/>
              <a:lstStyle/>
              <a:p>
                <a:r>
                  <a:rPr lang="en-US" dirty="0" smtClean="0"/>
                  <a:t>In the beginning, we have the universe of discourse</a:t>
                </a:r>
              </a:p>
              <a:p>
                <a:pPr lvl="1"/>
                <a:r>
                  <a:rPr lang="en-US" dirty="0" smtClean="0"/>
                  <a:t>In set theory, these are the sets themselves, or the elements of a model</a:t>
                </a:r>
              </a:p>
              <a:p>
                <a:r>
                  <a:rPr lang="en-US" dirty="0" smtClean="0"/>
                  <a:t>The object logic contains variables and well formed formulas over the universe</a:t>
                </a:r>
              </a:p>
              <a:p>
                <a:pPr lvl="1"/>
                <a:r>
                  <a:rPr lang="en-US" dirty="0" smtClean="0"/>
                  <a:t>All formulas use variables,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∀,=,∈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metalogic uses variables that range over variables of the object logic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could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etc. while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could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81154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logic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53302" y="1538684"/>
            <a:ext cx="989215" cy="448888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9215" h="448888">
                <a:moveTo>
                  <a:pt x="0" y="0"/>
                </a:moveTo>
                <a:cubicBezTo>
                  <a:pt x="401782" y="105294"/>
                  <a:pt x="628997" y="243841"/>
                  <a:pt x="989215" y="448888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66065" y="1167194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65" y="1167194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9119061" y="2998672"/>
            <a:ext cx="2801388" cy="380897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19063" y="689956"/>
            <a:ext cx="2801388" cy="410233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Metalogic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115440" cy="4351338"/>
          </a:xfrm>
        </p:spPr>
        <p:txBody>
          <a:bodyPr/>
          <a:lstStyle/>
          <a:p>
            <a:r>
              <a:rPr lang="en-US" dirty="0" smtClean="0"/>
              <a:t>FOL handles the relationship between the object logic and the universe</a:t>
            </a:r>
          </a:p>
          <a:p>
            <a:r>
              <a:rPr lang="en-US" dirty="0" err="1" smtClean="0"/>
              <a:t>Metamath</a:t>
            </a:r>
            <a:r>
              <a:rPr lang="en-US" dirty="0" smtClean="0"/>
              <a:t> handles the relationship between the metalogic and the object logic</a:t>
            </a:r>
          </a:p>
          <a:p>
            <a:pPr lvl="1"/>
            <a:r>
              <a:rPr lang="en-US" dirty="0" err="1" smtClean="0"/>
              <a:t>Metamath</a:t>
            </a:r>
            <a:r>
              <a:rPr lang="en-US" dirty="0" smtClean="0"/>
              <a:t> does not model the universe!</a:t>
            </a:r>
          </a:p>
          <a:p>
            <a:pPr lvl="1"/>
            <a:r>
              <a:rPr lang="en-US" dirty="0" smtClean="0"/>
              <a:t>How to </a:t>
            </a:r>
            <a:r>
              <a:rPr lang="en-US" dirty="0" err="1" smtClean="0"/>
              <a:t>axiomatize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logic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58158" y="6284422"/>
            <a:ext cx="101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612637" y="1053546"/>
            <a:ext cx="1833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Metamath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0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Metalogic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metavariable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7321575" cy="4351338"/>
              </a:xfrm>
            </p:spPr>
            <p:txBody>
              <a:bodyPr/>
              <a:lstStyle/>
              <a:p>
                <a:r>
                  <a:rPr lang="en-US" dirty="0" smtClean="0"/>
                  <a:t>Variables substitute for expressions of the same type in the object logic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Different simultaneous substitutions may contain the same variable</a:t>
                </a:r>
              </a:p>
              <a:p>
                <a:pPr lvl="1"/>
                <a:r>
                  <a:rPr lang="en-US" dirty="0"/>
                  <a:t>​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i="1" dirty="0"/>
                  <a:t>legal</a:t>
                </a:r>
                <a:endParaRPr lang="en-US" dirty="0" smtClean="0"/>
              </a:p>
              <a:p>
                <a:pPr lvl="1"/>
                <a:r>
                  <a:rPr lang="en-US" dirty="0"/>
                  <a:t>​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has a shared substitution</a:t>
                </a:r>
                <a:br>
                  <a:rPr lang="en-US" dirty="0" smtClean="0"/>
                </a:br>
                <a:r>
                  <a:rPr lang="en-US" dirty="0" smtClean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 are enough dummy variables,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arbitrarily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732157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logic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6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9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119063" y="1267403"/>
            <a:ext cx="2801388" cy="352488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92887" y="1536895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Metalogic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metavariable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7321575" cy="4351338"/>
              </a:xfrm>
            </p:spPr>
            <p:txBody>
              <a:bodyPr/>
              <a:lstStyle/>
              <a:p>
                <a:r>
                  <a:rPr lang="en-US" dirty="0" smtClean="0"/>
                  <a:t>True or false: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depends on the values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as variables,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 true</a:t>
                </a:r>
                <a:endParaRPr lang="en-US" dirty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false</a:t>
                </a:r>
                <a:endParaRPr lang="en-US" dirty="0"/>
              </a:p>
              <a:p>
                <a:r>
                  <a:rPr lang="en-US" dirty="0" smtClean="0"/>
                  <a:t>Solution: disjoint variable provisos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⊢¬∀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provided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disjoint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, provided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are disjoint</a:t>
                </a:r>
              </a:p>
              <a:p>
                <a:pPr lvl="1"/>
                <a:r>
                  <a:rPr lang="en-US" dirty="0" smtClean="0"/>
                  <a:t>These are </a:t>
                </a:r>
                <a:r>
                  <a:rPr lang="en-US" i="1" dirty="0" smtClean="0"/>
                  <a:t>not</a:t>
                </a:r>
                <a:r>
                  <a:rPr lang="en-US" dirty="0" smtClean="0"/>
                  <a:t> bound variable conditions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732157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592887" y="5070764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92887" y="3300153"/>
            <a:ext cx="1853738" cy="121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logic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203872" y="4426528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559637" y="937493"/>
            <a:ext cx="556953" cy="806334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556953"/>
              <a:gd name="connsiteY0" fmla="*/ 0 h 806334"/>
              <a:gd name="connsiteX1" fmla="*/ 556953 w 556953"/>
              <a:gd name="connsiteY1" fmla="*/ 806334 h 8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6953" h="806334">
                <a:moveTo>
                  <a:pt x="0" y="0"/>
                </a:moveTo>
                <a:cubicBezTo>
                  <a:pt x="318655" y="246612"/>
                  <a:pt x="446116" y="435032"/>
                  <a:pt x="556953" y="806334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5" y="609246"/>
                <a:ext cx="3241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8778240" y="1621811"/>
            <a:ext cx="964277" cy="36576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1080655"/>
              <a:gd name="connsiteY0" fmla="*/ 0 h 615142"/>
              <a:gd name="connsiteX1" fmla="*/ 1080655 w 1080655"/>
              <a:gd name="connsiteY1" fmla="*/ 615142 h 615142"/>
              <a:gd name="connsiteX0" fmla="*/ 0 w 955964"/>
              <a:gd name="connsiteY0" fmla="*/ 0 h 407324"/>
              <a:gd name="connsiteX1" fmla="*/ 955964 w 955964"/>
              <a:gd name="connsiteY1" fmla="*/ 407324 h 407324"/>
              <a:gd name="connsiteX0" fmla="*/ 0 w 989215"/>
              <a:gd name="connsiteY0" fmla="*/ 0 h 448888"/>
              <a:gd name="connsiteX1" fmla="*/ 989215 w 989215"/>
              <a:gd name="connsiteY1" fmla="*/ 448888 h 448888"/>
              <a:gd name="connsiteX0" fmla="*/ 0 w 964277"/>
              <a:gd name="connsiteY0" fmla="*/ 0 h 365761"/>
              <a:gd name="connsiteX1" fmla="*/ 964277 w 964277"/>
              <a:gd name="connsiteY1" fmla="*/ 365761 h 3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277" h="365761">
                <a:moveTo>
                  <a:pt x="0" y="0"/>
                </a:moveTo>
                <a:cubicBezTo>
                  <a:pt x="401782" y="105294"/>
                  <a:pt x="604059" y="160714"/>
                  <a:pt x="964277" y="36576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68" y="1299249"/>
                <a:ext cx="25935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10320251" y="769453"/>
            <a:ext cx="315884" cy="955963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884" h="955963">
                <a:moveTo>
                  <a:pt x="0" y="0"/>
                </a:moveTo>
                <a:cubicBezTo>
                  <a:pt x="279862" y="302028"/>
                  <a:pt x="310342" y="545869"/>
                  <a:pt x="315884" y="955963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rgbClr val="FF939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663" y="265774"/>
                <a:ext cx="14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10203872" y="2663270"/>
            <a:ext cx="631767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9393382" y="3485087"/>
            <a:ext cx="523702" cy="23539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0 h 764771"/>
              <a:gd name="connsiteX1" fmla="*/ 1130531 w 1130531"/>
              <a:gd name="connsiteY1" fmla="*/ 764771 h 764771"/>
              <a:gd name="connsiteX0" fmla="*/ 0 w 1130531"/>
              <a:gd name="connsiteY0" fmla="*/ 518 h 765289"/>
              <a:gd name="connsiteX1" fmla="*/ 1130531 w 1130531"/>
              <a:gd name="connsiteY1" fmla="*/ 765289 h 765289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379 h 964655"/>
              <a:gd name="connsiteX1" fmla="*/ 839586 w 839586"/>
              <a:gd name="connsiteY1" fmla="*/ 964655 h 964655"/>
              <a:gd name="connsiteX0" fmla="*/ 0 w 839586"/>
              <a:gd name="connsiteY0" fmla="*/ 449 h 964725"/>
              <a:gd name="connsiteX1" fmla="*/ 839586 w 839586"/>
              <a:gd name="connsiteY1" fmla="*/ 964725 h 964725"/>
              <a:gd name="connsiteX0" fmla="*/ 0 w 1155470"/>
              <a:gd name="connsiteY0" fmla="*/ 728 h 723935"/>
              <a:gd name="connsiteX1" fmla="*/ 1155470 w 1155470"/>
              <a:gd name="connsiteY1" fmla="*/ 723935 h 723935"/>
              <a:gd name="connsiteX0" fmla="*/ 0 w 596660"/>
              <a:gd name="connsiteY0" fmla="*/ 600 h 806934"/>
              <a:gd name="connsiteX1" fmla="*/ 556953 w 596660"/>
              <a:gd name="connsiteY1" fmla="*/ 806934 h 806934"/>
              <a:gd name="connsiteX0" fmla="*/ 0 w 556953"/>
              <a:gd name="connsiteY0" fmla="*/ 0 h 806334"/>
              <a:gd name="connsiteX1" fmla="*/ 556953 w 556953"/>
              <a:gd name="connsiteY1" fmla="*/ 806334 h 806334"/>
              <a:gd name="connsiteX0" fmla="*/ 0 w 357447"/>
              <a:gd name="connsiteY0" fmla="*/ 0 h 1005839"/>
              <a:gd name="connsiteX1" fmla="*/ 357447 w 357447"/>
              <a:gd name="connsiteY1" fmla="*/ 1005839 h 1005839"/>
              <a:gd name="connsiteX0" fmla="*/ 0 w 523702"/>
              <a:gd name="connsiteY0" fmla="*/ 0 h 232755"/>
              <a:gd name="connsiteX1" fmla="*/ 523702 w 523702"/>
              <a:gd name="connsiteY1" fmla="*/ 232755 h 232755"/>
              <a:gd name="connsiteX0" fmla="*/ 0 w 523702"/>
              <a:gd name="connsiteY0" fmla="*/ 33506 h 266261"/>
              <a:gd name="connsiteX1" fmla="*/ 523702 w 523702"/>
              <a:gd name="connsiteY1" fmla="*/ 266261 h 266261"/>
              <a:gd name="connsiteX0" fmla="*/ 0 w 523702"/>
              <a:gd name="connsiteY0" fmla="*/ 2636 h 235391"/>
              <a:gd name="connsiteX1" fmla="*/ 523702 w 523702"/>
              <a:gd name="connsiteY1" fmla="*/ 235391 h 2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702" h="235391">
                <a:moveTo>
                  <a:pt x="0" y="2636"/>
                </a:moveTo>
                <a:cubicBezTo>
                  <a:pt x="210590" y="-16760"/>
                  <a:pt x="462742" y="71907"/>
                  <a:pt x="523702" y="23539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97" y="3190304"/>
                <a:ext cx="324197" cy="523220"/>
              </a:xfrm>
              <a:prstGeom prst="rect">
                <a:avLst/>
              </a:prstGeom>
              <a:blipFill>
                <a:blip r:embed="rId6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9285316" y="3930972"/>
            <a:ext cx="548641" cy="415636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623455"/>
              <a:gd name="connsiteY0" fmla="*/ 0 h 847898"/>
              <a:gd name="connsiteX1" fmla="*/ 623455 w 623455"/>
              <a:gd name="connsiteY1" fmla="*/ 847898 h 847898"/>
              <a:gd name="connsiteX0" fmla="*/ 0 w 714895"/>
              <a:gd name="connsiteY0" fmla="*/ 507076 h 507076"/>
              <a:gd name="connsiteX1" fmla="*/ 714895 w 714895"/>
              <a:gd name="connsiteY1" fmla="*/ 0 h 507076"/>
              <a:gd name="connsiteX0" fmla="*/ 0 w 573579"/>
              <a:gd name="connsiteY0" fmla="*/ 182880 h 182880"/>
              <a:gd name="connsiteX1" fmla="*/ 573579 w 573579"/>
              <a:gd name="connsiteY1" fmla="*/ 0 h 182880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  <a:gd name="connsiteX0" fmla="*/ 0 w 548641"/>
              <a:gd name="connsiteY0" fmla="*/ 415636 h 415636"/>
              <a:gd name="connsiteX1" fmla="*/ 548641 w 548641"/>
              <a:gd name="connsiteY1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1" h="415636">
                <a:moveTo>
                  <a:pt x="0" y="415636"/>
                </a:moveTo>
                <a:cubicBezTo>
                  <a:pt x="58189" y="177339"/>
                  <a:pt x="340822" y="63731"/>
                  <a:pt x="548641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09" y="4287541"/>
                <a:ext cx="21239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9738357" y="3012113"/>
            <a:ext cx="440575" cy="523701"/>
          </a:xfrm>
          <a:custGeom>
            <a:avLst/>
            <a:gdLst>
              <a:gd name="connsiteX0" fmla="*/ 0 w 1130531"/>
              <a:gd name="connsiteY0" fmla="*/ 0 h 764771"/>
              <a:gd name="connsiteX1" fmla="*/ 365760 w 1130531"/>
              <a:gd name="connsiteY1" fmla="*/ 532015 h 764771"/>
              <a:gd name="connsiteX2" fmla="*/ 1130531 w 1130531"/>
              <a:gd name="connsiteY2" fmla="*/ 764771 h 764771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764771"/>
              <a:gd name="connsiteY0" fmla="*/ 0 h 1005840"/>
              <a:gd name="connsiteX1" fmla="*/ 365760 w 764771"/>
              <a:gd name="connsiteY1" fmla="*/ 532015 h 1005840"/>
              <a:gd name="connsiteX2" fmla="*/ 764771 w 764771"/>
              <a:gd name="connsiteY2" fmla="*/ 1005840 h 1005840"/>
              <a:gd name="connsiteX0" fmla="*/ 0 w 623455"/>
              <a:gd name="connsiteY0" fmla="*/ 0 h 847898"/>
              <a:gd name="connsiteX1" fmla="*/ 365760 w 623455"/>
              <a:gd name="connsiteY1" fmla="*/ 532015 h 847898"/>
              <a:gd name="connsiteX2" fmla="*/ 623455 w 623455"/>
              <a:gd name="connsiteY2" fmla="*/ 847898 h 847898"/>
              <a:gd name="connsiteX0" fmla="*/ 0 w 371639"/>
              <a:gd name="connsiteY0" fmla="*/ 0 h 955963"/>
              <a:gd name="connsiteX1" fmla="*/ 365760 w 371639"/>
              <a:gd name="connsiteY1" fmla="*/ 532015 h 955963"/>
              <a:gd name="connsiteX2" fmla="*/ 315884 w 371639"/>
              <a:gd name="connsiteY2" fmla="*/ 955963 h 955963"/>
              <a:gd name="connsiteX0" fmla="*/ 0 w 391631"/>
              <a:gd name="connsiteY0" fmla="*/ 0 h 955963"/>
              <a:gd name="connsiteX1" fmla="*/ 365760 w 391631"/>
              <a:gd name="connsiteY1" fmla="*/ 532015 h 955963"/>
              <a:gd name="connsiteX2" fmla="*/ 315884 w 391631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45623"/>
              <a:gd name="connsiteY0" fmla="*/ 0 h 955963"/>
              <a:gd name="connsiteX1" fmla="*/ 266007 w 345623"/>
              <a:gd name="connsiteY1" fmla="*/ 374073 h 955963"/>
              <a:gd name="connsiteX2" fmla="*/ 315884 w 345623"/>
              <a:gd name="connsiteY2" fmla="*/ 955963 h 955963"/>
              <a:gd name="connsiteX0" fmla="*/ 0 w 380124"/>
              <a:gd name="connsiteY0" fmla="*/ 0 h 955963"/>
              <a:gd name="connsiteX1" fmla="*/ 349134 w 380124"/>
              <a:gd name="connsiteY1" fmla="*/ 374073 h 955963"/>
              <a:gd name="connsiteX2" fmla="*/ 315884 w 380124"/>
              <a:gd name="connsiteY2" fmla="*/ 955963 h 955963"/>
              <a:gd name="connsiteX0" fmla="*/ 0 w 621636"/>
              <a:gd name="connsiteY0" fmla="*/ 127694 h 1083657"/>
              <a:gd name="connsiteX1" fmla="*/ 615141 w 621636"/>
              <a:gd name="connsiteY1" fmla="*/ 36254 h 1083657"/>
              <a:gd name="connsiteX2" fmla="*/ 315884 w 621636"/>
              <a:gd name="connsiteY2" fmla="*/ 1083657 h 1083657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0 w 315884"/>
              <a:gd name="connsiteY0" fmla="*/ 0 h 955963"/>
              <a:gd name="connsiteX1" fmla="*/ 315884 w 315884"/>
              <a:gd name="connsiteY1" fmla="*/ 955963 h 955963"/>
              <a:gd name="connsiteX0" fmla="*/ 141369 w 236584"/>
              <a:gd name="connsiteY0" fmla="*/ 0 h 989214"/>
              <a:gd name="connsiteX1" fmla="*/ 53 w 236584"/>
              <a:gd name="connsiteY1" fmla="*/ 989214 h 989214"/>
              <a:gd name="connsiteX0" fmla="*/ 147156 w 234881"/>
              <a:gd name="connsiteY0" fmla="*/ 0 h 989214"/>
              <a:gd name="connsiteX1" fmla="*/ 5840 w 234881"/>
              <a:gd name="connsiteY1" fmla="*/ 989214 h 989214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  <a:gd name="connsiteX0" fmla="*/ 0 w 440575"/>
              <a:gd name="connsiteY0" fmla="*/ 0 h 523701"/>
              <a:gd name="connsiteX1" fmla="*/ 440575 w 440575"/>
              <a:gd name="connsiteY1" fmla="*/ 523701 h 52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75" h="523701">
                <a:moveTo>
                  <a:pt x="0" y="0"/>
                </a:moveTo>
                <a:cubicBezTo>
                  <a:pt x="254923" y="102522"/>
                  <a:pt x="376844" y="254923"/>
                  <a:pt x="440575" y="523701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979" y="2678604"/>
                <a:ext cx="14505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1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4"/>
                <a:ext cx="102338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Metavariables all the way (no direct reference to object variables)</a:t>
                </a:r>
              </a:p>
              <a:p>
                <a:r>
                  <a:rPr lang="en-US" dirty="0" smtClean="0"/>
                  <a:t>Each metavariable has a type,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wff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means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metavariable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set</m:t>
                    </m:r>
                  </m:oMath>
                </a14:m>
                <a:r>
                  <a:rPr lang="en-US" dirty="0" smtClean="0"/>
                  <a:t> (set variables)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wff</a:t>
                </a:r>
                <a:r>
                  <a:rPr lang="en-US" dirty="0" smtClean="0"/>
                  <a:t> metavariable</a:t>
                </a:r>
              </a:p>
              <a:p>
                <a:r>
                  <a:rPr lang="en-US" dirty="0" smtClean="0"/>
                  <a:t>If a theorem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 smtClean="0"/>
                  <a:t> is proven for metavariables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 we can substitute any metavariable expression provably of that type for each metavariable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 smtClean="0"/>
                  <a:t> can substitute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get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a basic (built-in) axiom of </a:t>
                </a:r>
                <a:r>
                  <a:rPr lang="en-US" dirty="0" err="1" smtClean="0"/>
                  <a:t>Metamath</a:t>
                </a:r>
                <a:r>
                  <a:rPr lang="en-US" dirty="0"/>
                  <a:t> </a:t>
                </a:r>
                <a:r>
                  <a:rPr lang="en-US" dirty="0" smtClean="0"/>
                  <a:t>which is justified since the original theorem represents a theorem scheme of formulas of the object logic that contains all instances of the substitution’s scheme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4"/>
                <a:ext cx="10233800" cy="4575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Disjoint variable provisos distribute over substitution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provided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disjoint</a:t>
                </a:r>
              </a:p>
              <a:p>
                <a:pPr lvl="1"/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b="0" i="1" smtClean="0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provided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disjoint</a:t>
                </a:r>
              </a:p>
              <a:p>
                <a:r>
                  <a:rPr lang="en-US" dirty="0" smtClean="0"/>
                  <a:t>A variable is not disjoint with itself</a:t>
                </a:r>
              </a:p>
              <a:p>
                <a:pPr lvl="1"/>
                <a:r>
                  <a:rPr lang="en-US" dirty="0" smtClean="0"/>
                  <a:t>Above theorem with substitution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939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provided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93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disjoint which is impossible, so this is invalid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2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2625</TotalTime>
  <Words>850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Depth</vt:lpstr>
      <vt:lpstr>Models for Metamath</vt:lpstr>
      <vt:lpstr>Metamathematics</vt:lpstr>
      <vt:lpstr>Metamathematics</vt:lpstr>
      <vt:lpstr>Metamathematics</vt:lpstr>
      <vt:lpstr>Metamathematics</vt:lpstr>
      <vt:lpstr>Properties of a metavariable</vt:lpstr>
      <vt:lpstr>Properties of a metavariable</vt:lpstr>
      <vt:lpstr>Metamath</vt:lpstr>
      <vt:lpstr>Metamath</vt:lpstr>
      <vt:lpstr>Grammars and trees</vt:lpstr>
      <vt:lpstr>Grammars and trees</vt:lpstr>
      <vt:lpstr>Models</vt:lpstr>
      <vt:lpstr>Models</vt:lpstr>
      <vt:lpstr>Models</vt:lpstr>
      <vt:lpstr>Models</vt:lpstr>
      <vt:lpstr>Models</vt:lpstr>
      <vt:lpstr>It all works out</vt:lpstr>
      <vt:lpstr>It all works out</vt:lpstr>
      <vt:lpstr>What’s the point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Metamath and the Deduction Theorem</dc:title>
  <dc:creator>Mario</dc:creator>
  <cp:lastModifiedBy>Mario Carneiro</cp:lastModifiedBy>
  <cp:revision>73</cp:revision>
  <dcterms:created xsi:type="dcterms:W3CDTF">2014-06-29T00:52:11Z</dcterms:created>
  <dcterms:modified xsi:type="dcterms:W3CDTF">2016-07-26T10:07:46Z</dcterms:modified>
</cp:coreProperties>
</file>