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77" r:id="rId9"/>
    <p:sldId id="27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6626"/>
            <a:ext cx="9144000" cy="2288892"/>
          </a:xfrm>
        </p:spPr>
        <p:txBody>
          <a:bodyPr>
            <a:normAutofit/>
          </a:bodyPr>
          <a:lstStyle/>
          <a:p>
            <a:r>
              <a:rPr lang="en-US" sz="7200" dirty="0"/>
              <a:t>Natural Deduction in </a:t>
            </a:r>
            <a:r>
              <a:rPr lang="en-US" sz="7200" dirty="0" smtClean="0"/>
              <a:t>the</a:t>
            </a:r>
            <a:br>
              <a:rPr lang="en-US" sz="7200" dirty="0" smtClean="0"/>
            </a:br>
            <a:r>
              <a:rPr lang="en-US" sz="7200" dirty="0" err="1" smtClean="0"/>
              <a:t>Metamath</a:t>
            </a:r>
            <a:r>
              <a:rPr lang="en-US" sz="7200" dirty="0" smtClean="0"/>
              <a:t> </a:t>
            </a:r>
            <a:r>
              <a:rPr lang="en-US" sz="7200" dirty="0"/>
              <a:t>Proof </a:t>
            </a:r>
            <a:r>
              <a:rPr lang="en-US" sz="7200" dirty="0" smtClean="0"/>
              <a:t>Language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62601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Mario </a:t>
            </a:r>
            <a:r>
              <a:rPr lang="en-US" dirty="0" err="1" smtClean="0"/>
              <a:t>Carneiro</a:t>
            </a:r>
            <a:endParaRPr lang="en-US" dirty="0" smtClean="0"/>
          </a:p>
          <a:p>
            <a:r>
              <a:rPr lang="en-US" dirty="0" smtClean="0"/>
              <a:t>July 1,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389072"/>
            <a:ext cx="1824041" cy="1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proofs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158475" y="1825624"/>
                <a:ext cx="7195325" cy="46042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Developed to allow natural deduction in </a:t>
                </a:r>
                <a:r>
                  <a:rPr lang="en-US" dirty="0" err="1" smtClean="0"/>
                  <a:t>Metamath</a:t>
                </a:r>
                <a:endParaRPr lang="en-US" dirty="0" smtClean="0"/>
              </a:p>
              <a:p>
                <a:r>
                  <a:rPr lang="en-US" dirty="0" smtClean="0"/>
                  <a:t>Each hypothesis and the conclusion start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Substitutions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 smtClean="0"/>
                  <a:t> for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take the place of assumption discharge</a:t>
                </a:r>
              </a:p>
              <a:p>
                <a:r>
                  <a:rPr lang="en-US" dirty="0"/>
                  <a:t>Relies on </a:t>
                </a:r>
                <a:r>
                  <a:rPr lang="en-US" dirty="0" err="1"/>
                  <a:t>Metamath’s</a:t>
                </a:r>
                <a:r>
                  <a:rPr lang="en-US" dirty="0"/>
                  <a:t> </a:t>
                </a:r>
                <a:r>
                  <a:rPr lang="en-US" dirty="0" err="1"/>
                  <a:t>wff</a:t>
                </a:r>
                <a:r>
                  <a:rPr lang="en-US" dirty="0"/>
                  <a:t> </a:t>
                </a:r>
                <a:r>
                  <a:rPr lang="en-US" dirty="0" err="1"/>
                  <a:t>metavariables</a:t>
                </a:r>
                <a:r>
                  <a:rPr lang="en-US" dirty="0"/>
                  <a:t> in an essential </a:t>
                </a:r>
                <a:r>
                  <a:rPr lang="en-US" dirty="0" smtClean="0"/>
                  <a:t>way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75" y="1825624"/>
                <a:ext cx="7195325" cy="4604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6138"/>
            <a:ext cx="3038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Deduction proofs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138"/>
            <a:ext cx="3038475" cy="254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8" y="1690688"/>
            <a:ext cx="5658640" cy="206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4003900"/>
            <a:ext cx="4095750" cy="2790825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flipV="1">
            <a:off x="5642884" y="4181846"/>
            <a:ext cx="1204685" cy="1273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4"/>
                <a:ext cx="10233800" cy="45606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theorem of classical logic which justifies natural deduction proof methods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proof operates by modifying each proof step in a proof of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 to produce an equivalent proof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can’t use this “theorem” directly in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because it is at the meta-proof level</a:t>
                </a:r>
              </a:p>
              <a:p>
                <a:pPr lvl="1"/>
                <a:r>
                  <a:rPr lang="en-US" dirty="0" smtClean="0"/>
                  <a:t>We work with actual proofs – we need to actually show a proof, not just prove that a proof exists </a:t>
                </a:r>
                <a:r>
                  <a:rPr lang="en-US" dirty="0" err="1" smtClean="0"/>
                  <a:t>nonconstructively</a:t>
                </a:r>
                <a:endParaRPr lang="en-US" dirty="0" smtClean="0"/>
              </a:p>
              <a:p>
                <a:r>
                  <a:rPr lang="en-US" dirty="0"/>
                  <a:t>But we can “implement” the theorem’s reductions to produce </a:t>
                </a:r>
                <a:r>
                  <a:rPr lang="en-US" dirty="0" smtClean="0"/>
                  <a:t>an actual proof</a:t>
                </a:r>
                <a:endParaRPr lang="en-US" dirty="0"/>
              </a:p>
              <a:p>
                <a:pPr lvl="1"/>
                <a:r>
                  <a:rPr lang="en-US" dirty="0"/>
                  <a:t>Efficiency matters!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4"/>
                <a:ext cx="10233800" cy="456066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textbook deduction theorem works on a logician’s “formal proof”: no theorems or </a:t>
                </a:r>
                <a:r>
                  <a:rPr lang="en-US" dirty="0" err="1" smtClean="0"/>
                  <a:t>metavariables</a:t>
                </a:r>
                <a:r>
                  <a:rPr lang="en-US" dirty="0" smtClean="0"/>
                  <a:t> allowed</a:t>
                </a:r>
              </a:p>
              <a:p>
                <a:r>
                  <a:rPr lang="en-US" dirty="0" smtClean="0"/>
                  <a:t>Every step is an instance of one of the axioms, or the inference rule</a:t>
                </a:r>
                <a:br>
                  <a:rPr lang="en-US" dirty="0" smtClean="0"/>
                </a:br>
                <a:r>
                  <a:rPr lang="en-US" dirty="0">
                    <a:latin typeface="Cambria" panose="02040503050406030204" pitchFamily="18" charset="0"/>
                  </a:rPr>
                  <a:t>ax-</a:t>
                </a:r>
                <a:r>
                  <a:rPr lang="en-US" dirty="0" err="1">
                    <a:latin typeface="Cambria" panose="02040503050406030204" pitchFamily="18" charset="0"/>
                  </a:rPr>
                  <a:t>mp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 smtClean="0"/>
                  <a:t>Each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converted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an axiom or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proven in two extra steps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(theorem </a:t>
                </a:r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a1i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>
                    <a:latin typeface="Cambria" panose="02040503050406030204" pitchFamily="18" charset="0"/>
                  </a:rPr>
                  <a:t>ax-</a:t>
                </a:r>
                <a:r>
                  <a:rPr lang="en-US" dirty="0" err="1">
                    <a:latin typeface="Cambria" panose="02040503050406030204" pitchFamily="18" charset="0"/>
                  </a:rPr>
                  <a:t>mp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 smtClean="0"/>
                  <a:t>applied to two previous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be proven in three steps from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(theorem 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mpd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365125"/>
            <a:ext cx="4857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(the assumption),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is proven in five steps (theorem </a:t>
                </a:r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id</a:t>
                </a:r>
                <a:r>
                  <a:rPr lang="en-US" dirty="0" smtClean="0"/>
                  <a:t>) from no assumptions</a:t>
                </a:r>
              </a:p>
              <a:p>
                <a:r>
                  <a:rPr lang="en-US" dirty="0" smtClean="0"/>
                  <a:t>Result: A </a:t>
                </a:r>
                <a:r>
                  <a:rPr lang="en-US" b="0" i="0" dirty="0" smtClean="0">
                    <a:latin typeface="+mj-lt"/>
                  </a:rPr>
                  <a:t>≈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x increase in number of steps of a direct-from-axioms proof</a:t>
                </a:r>
              </a:p>
              <a:p>
                <a:r>
                  <a:rPr lang="en-US" dirty="0" smtClean="0"/>
                  <a:t>If we allow the usage of theorems </a:t>
                </a:r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a1i</a:t>
                </a:r>
                <a:r>
                  <a:rPr lang="en-US" dirty="0" smtClean="0"/>
                  <a:t>, </a:t>
                </a:r>
                <a:r>
                  <a:rPr lang="en-US" dirty="0" err="1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mpd</a:t>
                </a:r>
                <a:r>
                  <a:rPr lang="en-US" dirty="0" smtClean="0"/>
                  <a:t>,</a:t>
                </a:r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 id</a:t>
                </a:r>
                <a:r>
                  <a:rPr lang="en-US" dirty="0" smtClean="0"/>
                  <a:t>, this can be decreased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x, but that’s not fair since the original proof had no theorem references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365125"/>
            <a:ext cx="4857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Theorem, v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the general case, with a set of theorems all referencing each other</a:t>
                </a:r>
              </a:p>
              <a:p>
                <a:r>
                  <a:rPr lang="en-US" dirty="0" smtClean="0"/>
                  <a:t>We count steps as the sum of the steps in each theorem, even if a theorem is used many times with different substitutions</a:t>
                </a:r>
              </a:p>
              <a:p>
                <a:pPr lvl="1"/>
                <a:r>
                  <a:rPr lang="en-US" dirty="0" smtClean="0"/>
                  <a:t>exponential gain over direct-from-axioms step count</a:t>
                </a:r>
              </a:p>
              <a:p>
                <a:r>
                  <a:rPr lang="en-US" dirty="0" smtClean="0"/>
                  <a:t>Construct a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of basic theorems that we will need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Consolas" panose="020B0609020204030204" pitchFamily="49" charset="0"/>
                  </a:rPr>
                  <a:t>a1i</a:t>
                </a:r>
                <a:r>
                  <a:rPr lang="en-US" dirty="0"/>
                  <a:t>, </a:t>
                </a:r>
                <a:r>
                  <a:rPr lang="en-US" dirty="0" err="1">
                    <a:latin typeface="Cambria" panose="02040503050406030204" pitchFamily="18" charset="0"/>
                    <a:cs typeface="Consolas" panose="020B0609020204030204" pitchFamily="49" charset="0"/>
                  </a:rPr>
                  <a:t>mpd</a:t>
                </a:r>
                <a:r>
                  <a:rPr lang="en-US" dirty="0"/>
                  <a:t>,</a:t>
                </a:r>
                <a:r>
                  <a:rPr lang="en-US" dirty="0">
                    <a:latin typeface="Cambria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id</a:t>
                </a:r>
              </a:p>
              <a:p>
                <a:pPr lvl="1"/>
                <a:r>
                  <a:rPr lang="en-US" dirty="0" smtClean="0">
                    <a:latin typeface="Cambria" panose="02040503050406030204" pitchFamily="18" charset="0"/>
                    <a:cs typeface="Consolas" panose="020B0609020204030204" pitchFamily="49" charset="0"/>
                  </a:rPr>
                  <a:t>a1i</a:t>
                </a:r>
                <a:r>
                  <a:rPr lang="en-US" dirty="0" smtClean="0"/>
                  <a:t> applied to each axiom</a:t>
                </a:r>
              </a:p>
              <a:p>
                <a:r>
                  <a:rPr lang="en-US" dirty="0" smtClean="0"/>
                  <a:t>Our transformation will add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” as a prefix to each hypothesis and the conclusion of every theorem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collection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Theorem, v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result is the statement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implies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 get the standard version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 implies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”, apply </a:t>
                </a:r>
                <a:r>
                  <a:rPr lang="en-US" dirty="0" smtClean="0">
                    <a:latin typeface="Cambria" panose="02040503050406030204" pitchFamily="18" charset="0"/>
                  </a:rPr>
                  <a:t>a1i</a:t>
                </a:r>
                <a:r>
                  <a:rPr lang="en-US" dirty="0" smtClean="0"/>
                  <a:t> to each hypothesis and prove the redundant hypothesis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 smtClean="0"/>
                  <a:t> using </a:t>
                </a:r>
                <a:r>
                  <a:rPr lang="en-US" dirty="0" smtClean="0">
                    <a:latin typeface="Cambria" panose="02040503050406030204" pitchFamily="18" charset="0"/>
                  </a:rPr>
                  <a:t>id</a:t>
                </a:r>
                <a:endParaRPr lang="en-US" dirty="0"/>
              </a:p>
              <a:p>
                <a:r>
                  <a:rPr lang="en-US" dirty="0" smtClean="0"/>
                  <a:t> Transformation is the same as before, only now we use one step proofs only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an axiom,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theorem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an application of </a:t>
                </a:r>
                <a:r>
                  <a:rPr lang="en-US" dirty="0" smtClean="0">
                    <a:latin typeface="Cambria" panose="02040503050406030204" pitchFamily="18" charset="0"/>
                  </a:rPr>
                  <a:t>ax-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mp</a:t>
                </a:r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application of 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mpd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</a:t>
                </a:r>
                <a:r>
                  <a:rPr lang="en-US" dirty="0" smtClean="0"/>
                  <a:t>application of a previous theorem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then the transformed theorem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which already has “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” in its hypotheses and conclusion, correctly proves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from the transformed previous steps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Theorem, v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net result is that the total number of steps increases only by the number of steps in the theorems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which is a fixed constant</a:t>
                </a:r>
              </a:p>
              <a:p>
                <a:pPr lvl="1"/>
                <a:r>
                  <a:rPr lang="en-US" dirty="0" smtClean="0"/>
                  <a:t>But we had to change every theorem in the collection just to discharge one hypothesis in one theorem!</a:t>
                </a:r>
              </a:p>
              <a:p>
                <a:r>
                  <a:rPr lang="en-US" dirty="0" smtClean="0"/>
                  <a:t>Solution: theorems </a:t>
                </a:r>
                <a:r>
                  <a:rPr lang="en-US" dirty="0" smtClean="0">
                    <a:latin typeface="Cambria" panose="02040503050406030204" pitchFamily="18" charset="0"/>
                  </a:rPr>
                  <a:t>imp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" panose="02040503050406030204" pitchFamily="18" charset="0"/>
                  </a:rPr>
                  <a:t>ex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Call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-deduction a theorem where each hypothesis and conclusion is already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 smtClean="0"/>
                  <a:t>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-deduction for theorems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We want to keep the old versions of each theorem, to minimize the effect on the collection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application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Call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-deduction a theorem where each hypothesis and conclusion is already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 smtClean="0"/>
                  <a:t>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-deduction for theorems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The algorithm just described turns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-deduction into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-deduction,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-deduction into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-deduction, etc.</a:t>
                </a:r>
              </a:p>
              <a:p>
                <a:r>
                  <a:rPr lang="en-US" b="0" dirty="0" smtClean="0"/>
                  <a:t>Any usage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-deduction theorem can be converted to the equivalent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-deduction </a:t>
                </a:r>
                <a:r>
                  <a:rPr lang="en-US" dirty="0" smtClean="0"/>
                  <a:t>theorem by using </a:t>
                </a:r>
                <a:r>
                  <a:rPr lang="en-US" dirty="0" smtClean="0">
                    <a:latin typeface="Cambria" panose="02040503050406030204" pitchFamily="18" charset="0"/>
                  </a:rPr>
                  <a:t>imp</a:t>
                </a:r>
                <a:r>
                  <a:rPr lang="en-US" dirty="0" smtClean="0"/>
                  <a:t> on each hypothesis (turns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 smtClean="0"/>
                  <a:t>) and </a:t>
                </a:r>
                <a:r>
                  <a:rPr lang="en-US" dirty="0" smtClean="0">
                    <a:latin typeface="Cambria" panose="02040503050406030204" pitchFamily="18" charset="0"/>
                  </a:rPr>
                  <a:t>ex</a:t>
                </a:r>
                <a:r>
                  <a:rPr lang="en-US" dirty="0" smtClean="0"/>
                  <a:t> on the conclusion (goes the other direction)</a:t>
                </a:r>
              </a:p>
              <a:p>
                <a:r>
                  <a:rPr lang="en-US" dirty="0" smtClean="0"/>
                  <a:t>Overhead proportional to the number of hypotheses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 theorems that are already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-deductions and only reference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-deductions </a:t>
                </a:r>
                <a:r>
                  <a:rPr lang="en-US" dirty="0" smtClean="0"/>
                  <a:t>are left unchanged</a:t>
                </a:r>
              </a:p>
              <a:p>
                <a:pPr lvl="1"/>
                <a:r>
                  <a:rPr lang="en-US" dirty="0" smtClean="0"/>
                  <a:t>Algorithm is idempotent on its output</a:t>
                </a:r>
              </a:p>
              <a:p>
                <a:r>
                  <a:rPr lang="en-US" dirty="0" smtClean="0"/>
                  <a:t>In a typical application, </a:t>
                </a:r>
                <a:r>
                  <a:rPr lang="en-US" dirty="0"/>
                  <a:t>o</a:t>
                </a:r>
                <a:r>
                  <a:rPr lang="en-US" dirty="0" smtClean="0"/>
                  <a:t>nly the target theorem is modified, and overhead is proportional to the number of hypotheses to the theorem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steps,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steps</a:t>
                </a:r>
              </a:p>
              <a:p>
                <a:r>
                  <a:rPr lang="en-US" dirty="0" smtClean="0"/>
                  <a:t>Natural deduction can be implemented in a Hilbert system like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with only a constant overhead,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r>
                  <a:rPr lang="en-US" dirty="0" smtClean="0"/>
                  <a:t> is bounded</a:t>
                </a:r>
              </a:p>
              <a:p>
                <a:r>
                  <a:rPr lang="en-US" dirty="0" smtClean="0"/>
                  <a:t>Not discussed: predicate calculus &amp; bound variables</a:t>
                </a:r>
              </a:p>
              <a:p>
                <a:pPr lvl="1"/>
                <a:r>
                  <a:rPr lang="en-US" dirty="0" smtClean="0"/>
                  <a:t>Empirical evidence that it is rarely an issue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477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7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Metamath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language for writing mathematical proofs</a:t>
            </a:r>
          </a:p>
          <a:p>
            <a:r>
              <a:rPr lang="en-US" dirty="0" smtClean="0"/>
              <a:t>A program to verify proofs in the </a:t>
            </a:r>
            <a:r>
              <a:rPr lang="en-US" dirty="0" err="1" smtClean="0"/>
              <a:t>Metamath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A library of completed proofs</a:t>
            </a:r>
          </a:p>
          <a:p>
            <a:pPr lvl="1"/>
            <a:r>
              <a:rPr lang="en-US" dirty="0" smtClean="0"/>
              <a:t>Almost 20000 proofs exist in set.mm, the main collection of proofs based primarily on ZFC set theory</a:t>
            </a:r>
          </a:p>
          <a:p>
            <a:pPr lvl="1"/>
            <a:r>
              <a:rPr lang="en-US" dirty="0" smtClean="0"/>
              <a:t>Covers introductory material in set theory, category theory, real analysis, number theory, algebra, topology, linear algebra, lattice theory,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logician’s “formal proof”</a:t>
                </a:r>
              </a:p>
              <a:p>
                <a:r>
                  <a:rPr lang="en-US" dirty="0" smtClean="0"/>
                  <a:t>Formulas look something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with individual variables and no </a:t>
                </a:r>
                <a:r>
                  <a:rPr lang="en-US" dirty="0" err="1" smtClean="0"/>
                  <a:t>metavariables</a:t>
                </a:r>
                <a:endParaRPr lang="en-US" dirty="0" smtClean="0"/>
              </a:p>
              <a:p>
                <a:r>
                  <a:rPr lang="en-US" dirty="0" smtClean="0"/>
                  <a:t>There are an infinite number of axioms, because there are no </a:t>
                </a:r>
                <a:r>
                  <a:rPr lang="en-US" dirty="0" smtClean="0"/>
                  <a:t>schemes (although </a:t>
                </a:r>
                <a:r>
                  <a:rPr lang="en-US" dirty="0" err="1" smtClean="0"/>
                  <a:t>axiomhood</a:t>
                </a:r>
                <a:r>
                  <a:rPr lang="en-US" dirty="0" smtClean="0"/>
                  <a:t> is decidable)</a:t>
                </a:r>
                <a:endParaRPr lang="en-US" dirty="0" smtClean="0"/>
              </a:p>
              <a:p>
                <a:r>
                  <a:rPr lang="en-US" dirty="0" smtClean="0"/>
                  <a:t>Using schemes, each axiom is a substitution instance of just a few axiom schemes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, the “scheme” concept is extended to theorems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20000" y="1825625"/>
            <a:ext cx="4438971" cy="4351338"/>
          </a:xfrm>
        </p:spPr>
        <p:txBody>
          <a:bodyPr/>
          <a:lstStyle/>
          <a:p>
            <a:r>
              <a:rPr lang="en-US" dirty="0" smtClean="0"/>
              <a:t>Each step of a proof uses </a:t>
            </a:r>
            <a:r>
              <a:rPr lang="en-US" dirty="0" err="1" smtClean="0"/>
              <a:t>metavariables</a:t>
            </a:r>
            <a:endParaRPr lang="en-US" dirty="0" smtClean="0"/>
          </a:p>
          <a:p>
            <a:r>
              <a:rPr lang="en-US" dirty="0" smtClean="0"/>
              <a:t>The result of the proof is a theorem scheme, which can be substituted in later theorems</a:t>
            </a:r>
          </a:p>
          <a:p>
            <a:r>
              <a:rPr lang="en-US" dirty="0" smtClean="0"/>
              <a:t>1-1 correspondence of proof steps to logician’s “formal proof”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54" y="2101056"/>
            <a:ext cx="6076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 simple foundations</a:t>
            </a:r>
          </a:p>
          <a:p>
            <a:r>
              <a:rPr lang="en-US" dirty="0" smtClean="0"/>
              <a:t>Core verifier is very small (one independent verifier is </a:t>
            </a:r>
            <a:r>
              <a:rPr lang="en-US" b="0" i="0" dirty="0" smtClean="0">
                <a:latin typeface="+mj-lt"/>
              </a:rPr>
              <a:t>≈300 lines of python)</a:t>
            </a:r>
          </a:p>
          <a:p>
            <a:r>
              <a:rPr lang="en-US" dirty="0" smtClean="0">
                <a:latin typeface="+mj-lt"/>
              </a:rPr>
              <a:t>Fast proof verification (</a:t>
            </a:r>
            <a:r>
              <a:rPr lang="en-US" dirty="0" smtClean="0"/>
              <a:t>≈6 sec to verify ≈20000 proofs)</a:t>
            </a:r>
          </a:p>
          <a:p>
            <a:r>
              <a:rPr lang="en-US" dirty="0" smtClean="0">
                <a:latin typeface="+mj-lt"/>
              </a:rPr>
              <a:t>Axioms are user-specified, so it is not tied to any particular logical foundation</a:t>
            </a:r>
          </a:p>
          <a:p>
            <a:pPr lvl="1"/>
            <a:r>
              <a:rPr lang="en-US" dirty="0" smtClean="0">
                <a:latin typeface="+mj-lt"/>
              </a:rPr>
              <a:t>Each proof in the Proof Explorer lists the axioms that were used to prove it, so it is possible to, say, track AC usage in a proof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</a:t>
            </a:r>
            <a:r>
              <a:rPr lang="en-US" dirty="0" err="1" smtClean="0"/>
              <a:t>Mizar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76775"/>
          </a:xfrm>
        </p:spPr>
        <p:txBody>
          <a:bodyPr>
            <a:normAutofit/>
          </a:bodyPr>
          <a:lstStyle/>
          <a:p>
            <a:r>
              <a:rPr lang="en-US" dirty="0" smtClean="0"/>
              <a:t>Proofs are in the form of formulas, not natural language</a:t>
            </a:r>
          </a:p>
          <a:p>
            <a:r>
              <a:rPr lang="en-US" dirty="0" smtClean="0">
                <a:latin typeface="+mj-lt"/>
              </a:rPr>
              <a:t>Steps are much smaller in scope</a:t>
            </a:r>
          </a:p>
          <a:p>
            <a:pPr lvl="1"/>
            <a:r>
              <a:rPr lang="en-US" dirty="0" smtClean="0">
                <a:latin typeface="+mj-lt"/>
              </a:rPr>
              <a:t>Similar to C versus assembly</a:t>
            </a:r>
          </a:p>
          <a:p>
            <a:pPr lvl="1"/>
            <a:r>
              <a:rPr lang="en-US" dirty="0" smtClean="0">
                <a:latin typeface="+mj-lt"/>
              </a:rPr>
              <a:t>Possible target for “compilation” from higher level languages</a:t>
            </a:r>
          </a:p>
          <a:p>
            <a:r>
              <a:rPr lang="en-US" dirty="0" smtClean="0">
                <a:latin typeface="+mj-lt"/>
              </a:rPr>
              <a:t>Simple </a:t>
            </a:r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pen source verifier, public domain proofs</a:t>
            </a:r>
          </a:p>
          <a:p>
            <a:pPr lvl="1"/>
            <a:r>
              <a:rPr lang="en-US" dirty="0" smtClean="0">
                <a:latin typeface="+mj-lt"/>
              </a:rPr>
              <a:t>Follows QED philosophy: open source means independent verification</a:t>
            </a:r>
          </a:p>
          <a:p>
            <a:r>
              <a:rPr lang="en-US" dirty="0" smtClean="0">
                <a:latin typeface="+mj-lt"/>
              </a:rPr>
              <a:t>No concept of “exported theorems”</a:t>
            </a:r>
          </a:p>
          <a:p>
            <a:pPr lvl="1"/>
            <a:r>
              <a:rPr lang="en-US" dirty="0" smtClean="0">
                <a:latin typeface="+mj-lt"/>
              </a:rPr>
              <a:t>All theorems have globally unique labels and are accessible by any later proof</a:t>
            </a:r>
          </a:p>
          <a:p>
            <a:r>
              <a:rPr lang="en-US" dirty="0" smtClean="0"/>
              <a:t>Hilbert-style proof system (every step of a proof is a theorem)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theorems have been formalized in set.mm: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/>
                  <a:t>Russell’s paradox</a:t>
                </a:r>
              </a:p>
              <a:p>
                <a:pPr lvl="1"/>
                <a:r>
                  <a:rPr lang="en-US" dirty="0" smtClean="0"/>
                  <a:t>Cantor’s theorem</a:t>
                </a:r>
              </a:p>
              <a:p>
                <a:pPr lvl="1"/>
                <a:r>
                  <a:rPr lang="en-US" dirty="0" err="1" smtClean="0"/>
                  <a:t>Schröder</a:t>
                </a:r>
                <a:r>
                  <a:rPr lang="en-US" dirty="0" smtClean="0"/>
                  <a:t>-Bernstein </a:t>
                </a:r>
                <a:r>
                  <a:rPr lang="en-US" dirty="0"/>
                  <a:t>Theorem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Zorn’s lemma</a:t>
                </a:r>
              </a:p>
              <a:p>
                <a:pPr lvl="1"/>
                <a:r>
                  <a:rPr lang="en-US" dirty="0" smtClean="0"/>
                  <a:t>Irrationality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Countability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Euler’s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. &amp; Fermat’s little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Uncountability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Bezout’s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theorem</a:t>
                </a:r>
              </a:p>
              <a:p>
                <a:pPr lvl="1"/>
                <a:r>
                  <a:rPr lang="en-US" dirty="0" smtClean="0"/>
                  <a:t>Heine-</a:t>
                </a:r>
                <a:r>
                  <a:rPr lang="en-US" dirty="0" err="1" smtClean="0"/>
                  <a:t>Borel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theorem</a:t>
                </a:r>
              </a:p>
              <a:p>
                <a:pPr lvl="1"/>
                <a:r>
                  <a:rPr lang="en-US" dirty="0" smtClean="0"/>
                  <a:t>Bolzano-</a:t>
                </a:r>
                <a:r>
                  <a:rPr lang="en-US" dirty="0" err="1" smtClean="0"/>
                  <a:t>Weierstrass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smtClean="0"/>
                  <a:t>Infinitude of the primes</a:t>
                </a:r>
              </a:p>
              <a:p>
                <a:pPr lvl="1"/>
                <a:r>
                  <a:rPr lang="en-US" dirty="0" smtClean="0"/>
                  <a:t>Fundamental Theorem of Arithmetic</a:t>
                </a:r>
              </a:p>
              <a:p>
                <a:pPr lvl="1"/>
                <a:r>
                  <a:rPr lang="en-US" dirty="0" smtClean="0"/>
                  <a:t>Bertrand’s postulate</a:t>
                </a:r>
              </a:p>
              <a:p>
                <a:pPr lvl="1"/>
                <a:r>
                  <a:rPr lang="en-US" dirty="0" smtClean="0"/>
                  <a:t>Fundamental group of topology</a:t>
                </a:r>
              </a:p>
              <a:p>
                <a:pPr lvl="1"/>
                <a:r>
                  <a:rPr lang="en-US" dirty="0" smtClean="0"/>
                  <a:t>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powers</a:t>
                </a:r>
              </a:p>
              <a:p>
                <a:pPr lvl="1"/>
                <a:r>
                  <a:rPr lang="en-US" dirty="0" smtClean="0"/>
                  <a:t>Formula for Pythagorean triples</a:t>
                </a:r>
              </a:p>
              <a:p>
                <a:pPr lvl="1"/>
                <a:r>
                  <a:rPr lang="en-US" dirty="0" smtClean="0"/>
                  <a:t>Cauchy-Schwarz inequality</a:t>
                </a:r>
              </a:p>
              <a:p>
                <a:pPr lvl="1"/>
                <a:r>
                  <a:rPr lang="en-US" dirty="0" err="1" smtClean="0"/>
                  <a:t>Descargues’s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err="1" smtClean="0"/>
                  <a:t>Baire</a:t>
                </a:r>
                <a:r>
                  <a:rPr lang="en-US" dirty="0" smtClean="0"/>
                  <a:t> category theorem</a:t>
                </a:r>
              </a:p>
              <a:p>
                <a:pPr lvl="1"/>
                <a:r>
                  <a:rPr lang="en-US" dirty="0" err="1" smtClean="0"/>
                  <a:t>Riesz</a:t>
                </a:r>
                <a:r>
                  <a:rPr lang="en-US" dirty="0" smtClean="0"/>
                  <a:t> representation theorem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theorems have been formalized in set.mm: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/>
                  <a:t>Russell’s paradox</a:t>
                </a:r>
              </a:p>
              <a:p>
                <a:pPr lvl="1"/>
                <a:r>
                  <a:rPr lang="en-US" dirty="0" smtClean="0"/>
                  <a:t>Cantor’s theorem</a:t>
                </a:r>
              </a:p>
              <a:p>
                <a:pPr lvl="1"/>
                <a:r>
                  <a:rPr lang="en-US" dirty="0" err="1" smtClean="0"/>
                  <a:t>Schröder</a:t>
                </a:r>
                <a:r>
                  <a:rPr lang="en-US" dirty="0" smtClean="0"/>
                  <a:t>-Bernstein </a:t>
                </a:r>
                <a:r>
                  <a:rPr lang="en-US" dirty="0"/>
                  <a:t>Theorem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Zorn’s lemma</a:t>
                </a:r>
              </a:p>
              <a:p>
                <a:pPr lvl="1"/>
                <a:r>
                  <a:rPr lang="en-US" dirty="0" smtClean="0"/>
                  <a:t>Irrationality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Countability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92D050"/>
                    </a:solidFill>
                  </a:rPr>
                  <a:t>Euler’s </a:t>
                </a:r>
                <a:r>
                  <a:rPr lang="en-US" dirty="0" err="1" smtClean="0">
                    <a:solidFill>
                      <a:srgbClr val="92D050"/>
                    </a:solidFill>
                  </a:rPr>
                  <a:t>thm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. &amp; Fermat’s little </a:t>
                </a:r>
                <a:r>
                  <a:rPr lang="en-US" dirty="0" err="1" smtClean="0">
                    <a:solidFill>
                      <a:srgbClr val="92D050"/>
                    </a:solidFill>
                  </a:rPr>
                  <a:t>thm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Uncountability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92D050"/>
                    </a:solidFill>
                  </a:rPr>
                  <a:t>Bezout’s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 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theorem</a:t>
                </a:r>
              </a:p>
              <a:p>
                <a:pPr lvl="1"/>
                <a:r>
                  <a:rPr lang="en-US" dirty="0" smtClean="0"/>
                  <a:t>Heine-</a:t>
                </a:r>
                <a:r>
                  <a:rPr lang="en-US" dirty="0" err="1" smtClean="0"/>
                  <a:t>Borel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theorem</a:t>
                </a:r>
              </a:p>
              <a:p>
                <a:pPr lvl="1"/>
                <a:r>
                  <a:rPr lang="en-US" dirty="0" smtClean="0"/>
                  <a:t>Bolzano-</a:t>
                </a:r>
                <a:r>
                  <a:rPr lang="en-US" dirty="0" err="1" smtClean="0"/>
                  <a:t>Weierstrass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smtClean="0"/>
                  <a:t>Infinitude of the primes</a:t>
                </a:r>
              </a:p>
              <a:p>
                <a:pPr lvl="1"/>
                <a:r>
                  <a:rPr lang="en-US" dirty="0" smtClean="0"/>
                  <a:t>Fundamental Theorem of Arithmetic</a:t>
                </a:r>
              </a:p>
              <a:p>
                <a:pPr lvl="1"/>
                <a:r>
                  <a:rPr lang="en-US" dirty="0" smtClean="0">
                    <a:solidFill>
                      <a:srgbClr val="92D050"/>
                    </a:solidFill>
                  </a:rPr>
                  <a:t>Bertrand’s postulate</a:t>
                </a:r>
              </a:p>
              <a:p>
                <a:pPr lvl="1"/>
                <a:r>
                  <a:rPr lang="en-US" dirty="0" smtClean="0"/>
                  <a:t>Fundamental group of topology</a:t>
                </a:r>
              </a:p>
              <a:p>
                <a:pPr lvl="1"/>
                <a:r>
                  <a:rPr lang="en-US" dirty="0" smtClean="0"/>
                  <a:t>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powers</a:t>
                </a:r>
              </a:p>
              <a:p>
                <a:pPr lvl="1"/>
                <a:r>
                  <a:rPr lang="en-US" dirty="0" smtClean="0"/>
                  <a:t>Formula for Pythagorean triples</a:t>
                </a:r>
              </a:p>
              <a:p>
                <a:pPr lvl="1"/>
                <a:r>
                  <a:rPr lang="en-US" dirty="0" smtClean="0"/>
                  <a:t>Cauchy-Schwarz inequality</a:t>
                </a:r>
              </a:p>
              <a:p>
                <a:pPr lvl="1"/>
                <a:r>
                  <a:rPr lang="en-US" dirty="0" err="1" smtClean="0"/>
                  <a:t>Descargues’s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err="1" smtClean="0"/>
                  <a:t>Baire</a:t>
                </a:r>
                <a:r>
                  <a:rPr lang="en-US" dirty="0" smtClean="0"/>
                  <a:t> category theorem</a:t>
                </a:r>
              </a:p>
              <a:p>
                <a:pPr lvl="1"/>
                <a:r>
                  <a:rPr lang="en-US" dirty="0" err="1" smtClean="0"/>
                  <a:t>Riesz</a:t>
                </a:r>
                <a:r>
                  <a:rPr lang="en-US" dirty="0" smtClean="0"/>
                  <a:t> representation theorem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theorems have been formalized in set.mm: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/>
                  <a:t>Russell’s paradox</a:t>
                </a:r>
              </a:p>
              <a:p>
                <a:pPr lvl="1"/>
                <a:r>
                  <a:rPr lang="en-US" dirty="0" smtClean="0"/>
                  <a:t>Cantor’s theorem</a:t>
                </a:r>
              </a:p>
              <a:p>
                <a:pPr lvl="1"/>
                <a:r>
                  <a:rPr lang="en-US" dirty="0" err="1" smtClean="0"/>
                  <a:t>Schröder</a:t>
                </a:r>
                <a:r>
                  <a:rPr lang="en-US" dirty="0" smtClean="0"/>
                  <a:t>-Bernstein </a:t>
                </a:r>
                <a:r>
                  <a:rPr lang="en-US" dirty="0"/>
                  <a:t>Theorem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Zorn’s lemma</a:t>
                </a:r>
              </a:p>
              <a:p>
                <a:pPr lvl="1"/>
                <a:r>
                  <a:rPr lang="en-US" dirty="0" smtClean="0"/>
                  <a:t>Irrationality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Countability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92D050"/>
                    </a:solidFill>
                  </a:rPr>
                  <a:t>Euler’s </a:t>
                </a:r>
                <a:r>
                  <a:rPr lang="en-US" dirty="0" err="1" smtClean="0">
                    <a:solidFill>
                      <a:srgbClr val="92D050"/>
                    </a:solidFill>
                  </a:rPr>
                  <a:t>thm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. &amp; Fermat’s little </a:t>
                </a:r>
                <a:r>
                  <a:rPr lang="en-US" dirty="0" err="1" smtClean="0">
                    <a:solidFill>
                      <a:srgbClr val="92D050"/>
                    </a:solidFill>
                  </a:rPr>
                  <a:t>thm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Uncountability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rgbClr val="92D050"/>
                    </a:solidFill>
                  </a:rPr>
                  <a:t>Bezout’s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 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theorem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Heine-</a:t>
                </a:r>
                <a:r>
                  <a:rPr lang="en-US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Borel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theorem</a:t>
                </a:r>
              </a:p>
              <a:p>
                <a:pPr lvl="1"/>
                <a:r>
                  <a:rPr lang="en-US" dirty="0" smtClean="0"/>
                  <a:t>Bolzano-</a:t>
                </a:r>
                <a:r>
                  <a:rPr lang="en-US" dirty="0" err="1" smtClean="0"/>
                  <a:t>Weierstrass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smtClean="0"/>
                  <a:t>Infinitude of the primes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Fundamental Theorem of Arithmetic</a:t>
                </a:r>
              </a:p>
              <a:p>
                <a:pPr lvl="1"/>
                <a:r>
                  <a:rPr lang="en-US" dirty="0" smtClean="0">
                    <a:solidFill>
                      <a:srgbClr val="92D050"/>
                    </a:solidFill>
                  </a:rPr>
                  <a:t>Bertrand’s postulate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Fundamental group of topology</a:t>
                </a:r>
              </a:p>
              <a:p>
                <a:pPr lvl="1"/>
                <a:r>
                  <a:rPr lang="en-US" dirty="0" smtClean="0"/>
                  <a:t>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powers</a:t>
                </a:r>
              </a:p>
              <a:p>
                <a:pPr lvl="1"/>
                <a:r>
                  <a:rPr lang="en-US" dirty="0" smtClean="0"/>
                  <a:t>Formula for Pythagorean triples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Cauchy-Schwarz inequality</a:t>
                </a:r>
              </a:p>
              <a:p>
                <a:pPr lvl="1"/>
                <a:r>
                  <a:rPr lang="en-US" dirty="0" err="1" smtClean="0"/>
                  <a:t>Descargues’s</a:t>
                </a:r>
                <a:r>
                  <a:rPr lang="en-US" dirty="0" smtClean="0"/>
                  <a:t> theorem</a:t>
                </a:r>
              </a:p>
              <a:p>
                <a:pPr lvl="1"/>
                <a:r>
                  <a:rPr lang="en-US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Baire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category theorem</a:t>
                </a:r>
              </a:p>
              <a:p>
                <a:pPr lvl="1"/>
                <a:r>
                  <a:rPr lang="en-US" dirty="0" err="1" smtClean="0"/>
                  <a:t>Riesz</a:t>
                </a:r>
                <a:r>
                  <a:rPr lang="en-US" dirty="0" smtClean="0"/>
                  <a:t> representation theorem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0" y="2217736"/>
                <a:ext cx="10233800" cy="40785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3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1749</TotalTime>
  <Words>668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Consolas</vt:lpstr>
      <vt:lpstr>Corbel</vt:lpstr>
      <vt:lpstr>Depth</vt:lpstr>
      <vt:lpstr>Natural Deduction in the Metamath Proof Language</vt:lpstr>
      <vt:lpstr>What is Metamath?</vt:lpstr>
      <vt:lpstr>How does it work?</vt:lpstr>
      <vt:lpstr>How does it work?</vt:lpstr>
      <vt:lpstr>Advantages</vt:lpstr>
      <vt:lpstr>Comparison to Mizar</vt:lpstr>
      <vt:lpstr>Some important theorems</vt:lpstr>
      <vt:lpstr>Some important theorems</vt:lpstr>
      <vt:lpstr>Some important theorems</vt:lpstr>
      <vt:lpstr>Deduction proofs</vt:lpstr>
      <vt:lpstr>Deduction proofs</vt:lpstr>
      <vt:lpstr>Deduction Theorem</vt:lpstr>
      <vt:lpstr>Deduction Theorem</vt:lpstr>
      <vt:lpstr>Deduction Theorem</vt:lpstr>
      <vt:lpstr>Deduction Theorem, v2</vt:lpstr>
      <vt:lpstr>Deduction Theorem, v2</vt:lpstr>
      <vt:lpstr>Deduction Theorem, v2</vt:lpstr>
      <vt:lpstr>Multiple application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Metamath and the Deduction Theorem</dc:title>
  <dc:creator>Mario</dc:creator>
  <cp:lastModifiedBy>Mario</cp:lastModifiedBy>
  <cp:revision>33</cp:revision>
  <dcterms:created xsi:type="dcterms:W3CDTF">2014-06-29T00:52:11Z</dcterms:created>
  <dcterms:modified xsi:type="dcterms:W3CDTF">2014-07-02T10:46:17Z</dcterms:modified>
</cp:coreProperties>
</file>