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75" r:id="rId3"/>
    <p:sldId id="260" r:id="rId4"/>
    <p:sldId id="261" r:id="rId5"/>
    <p:sldId id="278" r:id="rId6"/>
    <p:sldId id="279" r:id="rId7"/>
    <p:sldId id="283" r:id="rId8"/>
    <p:sldId id="280" r:id="rId9"/>
    <p:sldId id="281" r:id="rId10"/>
    <p:sldId id="282" r:id="rId11"/>
    <p:sldId id="277" r:id="rId12"/>
    <p:sldId id="259" r:id="rId13"/>
    <p:sldId id="284" r:id="rId14"/>
    <p:sldId id="287" r:id="rId15"/>
    <p:sldId id="285" r:id="rId16"/>
    <p:sldId id="286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4560" autoAdjust="0"/>
  </p:normalViewPr>
  <p:slideViewPr>
    <p:cSldViewPr snapToGrid="0">
      <p:cViewPr>
        <p:scale>
          <a:sx n="60" d="100"/>
          <a:sy n="60" d="100"/>
        </p:scale>
        <p:origin x="2550" y="89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D3ECD-03C9-4D23-AB2A-4B45ABFC6A42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5A35B8-C55A-4A3A-BF5A-972BC5E0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58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A35B8-C55A-4A3A-BF5A-972BC5E09A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15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A35B8-C55A-4A3A-BF5A-972BC5E09A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28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753032"/>
            <a:ext cx="10058400" cy="1572079"/>
          </a:xfrm>
        </p:spPr>
        <p:txBody>
          <a:bodyPr>
            <a:noAutofit/>
          </a:bodyPr>
          <a:lstStyle/>
          <a:p>
            <a:r>
              <a:rPr lang="en-US" sz="5400" dirty="0" smtClean="0"/>
              <a:t>Formalization of the prime number theorem and </a:t>
            </a:r>
            <a:r>
              <a:rPr lang="en-US" sz="5400" dirty="0" err="1" smtClean="0"/>
              <a:t>Dirichlet’s</a:t>
            </a:r>
            <a:r>
              <a:rPr lang="en-US" sz="5400" dirty="0" smtClean="0"/>
              <a:t> theorem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Mario CARNEIRO</a:t>
            </a:r>
          </a:p>
          <a:p>
            <a:r>
              <a:rPr lang="en-US" dirty="0" smtClean="0"/>
              <a:t>25 </a:t>
            </a:r>
            <a:r>
              <a:rPr lang="en-US" dirty="0"/>
              <a:t>July </a:t>
            </a:r>
            <a:r>
              <a:rPr lang="en-US" dirty="0" smtClean="0"/>
              <a:t>2016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79" y="389072"/>
            <a:ext cx="1824041" cy="182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11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A trick: Temporary definitions</a:t>
            </a:r>
            <a:endParaRPr lang="en-US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72" t="24059" r="20397" b="30141"/>
          <a:stretch/>
        </p:blipFill>
        <p:spPr>
          <a:xfrm>
            <a:off x="2188754" y="2568906"/>
            <a:ext cx="7875452" cy="257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4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err="1" smtClean="0"/>
              <a:t>Dirichlet</a:t>
            </a:r>
            <a:r>
              <a:rPr lang="en-US" dirty="0" smtClean="0"/>
              <a:t>: 55 theorems, PNT: 83 theorems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err="1"/>
              <a:t>Dirichlet</a:t>
            </a:r>
            <a:r>
              <a:rPr lang="en-US" dirty="0"/>
              <a:t>: </a:t>
            </a:r>
            <a:r>
              <a:rPr lang="en-US" dirty="0" smtClean="0"/>
              <a:t>8992 proof steps, </a:t>
            </a:r>
            <a:r>
              <a:rPr lang="en-US" dirty="0"/>
              <a:t>PNT: </a:t>
            </a:r>
            <a:r>
              <a:rPr lang="en-US" dirty="0" smtClean="0"/>
              <a:t>35549 proof steps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Both proofs were done over a seven week period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de </a:t>
            </a:r>
            <a:r>
              <a:rPr lang="en-US" dirty="0" err="1" smtClean="0"/>
              <a:t>Bruijn</a:t>
            </a:r>
            <a:r>
              <a:rPr lang="en-US" dirty="0" smtClean="0"/>
              <a:t> factors 19.9, 7.67 are higher than usual</a:t>
            </a:r>
          </a:p>
          <a:p>
            <a:pPr marL="521208" lvl="1" indent="-228600">
              <a:buFont typeface="Arial" panose="020B0604020202020204" pitchFamily="34" charset="0"/>
              <a:buChar char="•"/>
            </a:pPr>
            <a:r>
              <a:rPr lang="en-US" i="1" dirty="0" smtClean="0"/>
              <a:t>proofs </a:t>
            </a:r>
            <a:r>
              <a:rPr lang="en-US" dirty="0" smtClean="0"/>
              <a:t>not </a:t>
            </a:r>
            <a:r>
              <a:rPr lang="en-US" i="1" dirty="0" smtClean="0"/>
              <a:t>proof scripts</a:t>
            </a: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Verification is thousands of</a:t>
            </a:r>
            <a:br>
              <a:rPr lang="en-US" dirty="0" smtClean="0"/>
            </a:br>
            <a:r>
              <a:rPr lang="en-US" dirty="0" smtClean="0"/>
              <a:t>times faster</a:t>
            </a:r>
          </a:p>
          <a:p>
            <a:pPr marL="521208" lvl="1" indent="-228600">
              <a:buFont typeface="Arial" panose="020B0604020202020204" pitchFamily="34" charset="0"/>
              <a:buChar char="•"/>
            </a:pPr>
            <a:r>
              <a:rPr lang="en-US" dirty="0" smtClean="0"/>
              <a:t>New verifier smm3 can verify</a:t>
            </a:r>
            <a:br>
              <a:rPr lang="en-US" dirty="0" smtClean="0"/>
            </a:br>
            <a:r>
              <a:rPr lang="en-US" dirty="0" smtClean="0"/>
              <a:t>set.mm in 0.54 s</a:t>
            </a: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208" t="21111" r="16041" b="27037"/>
          <a:stretch/>
        </p:blipFill>
        <p:spPr>
          <a:xfrm>
            <a:off x="4674870" y="3468794"/>
            <a:ext cx="648081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64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84" t="25474" r="2026" b="17820"/>
          <a:stretch/>
        </p:blipFill>
        <p:spPr>
          <a:xfrm>
            <a:off x="1411775" y="2467897"/>
            <a:ext cx="9368450" cy="308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2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72" t="16534" r="1318" b="39021"/>
          <a:stretch/>
        </p:blipFill>
        <p:spPr>
          <a:xfrm>
            <a:off x="185155" y="1845734"/>
            <a:ext cx="11882650" cy="302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74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87" t="8400" r="41140" b="7355"/>
          <a:stretch/>
        </p:blipFill>
        <p:spPr>
          <a:xfrm>
            <a:off x="4154905" y="0"/>
            <a:ext cx="7700211" cy="624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83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23" t="4593" r="1915" b="6384"/>
          <a:stretch/>
        </p:blipFill>
        <p:spPr>
          <a:xfrm>
            <a:off x="1678675" y="1845734"/>
            <a:ext cx="8570792" cy="439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50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041" t="3333" r="2708" b="4074"/>
          <a:stretch/>
        </p:blipFill>
        <p:spPr>
          <a:xfrm>
            <a:off x="2042770" y="1845734"/>
            <a:ext cx="816742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38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72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66308"/>
          </a:xfrm>
        </p:spPr>
        <p:txBody>
          <a:bodyPr>
            <a:norm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A computer language for representing mathematical proofs</a:t>
            </a:r>
          </a:p>
          <a:p>
            <a:pPr marL="521208" lvl="1" indent="-2286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/>
              <a:t>Metamath</a:t>
            </a:r>
            <a:r>
              <a:rPr lang="en-US" dirty="0" smtClean="0"/>
              <a:t> spec is two pages, one verifier exists </a:t>
            </a:r>
            <a:r>
              <a:rPr lang="en-US" dirty="0"/>
              <a:t>in </a:t>
            </a:r>
            <a:r>
              <a:rPr lang="en-US" dirty="0" smtClean="0"/>
              <a:t>75 </a:t>
            </a:r>
            <a:r>
              <a:rPr lang="en-US" dirty="0"/>
              <a:t>lines </a:t>
            </a:r>
            <a:r>
              <a:rPr lang="en-US" dirty="0" smtClean="0"/>
              <a:t>of </a:t>
            </a:r>
            <a:r>
              <a:rPr lang="en-US" dirty="0" smtClean="0"/>
              <a:t>Mathematica</a:t>
            </a:r>
            <a:endParaRPr lang="en-US" dirty="0" smtClean="0"/>
          </a:p>
          <a:p>
            <a:pPr marL="521208" lvl="1" indent="-228600">
              <a:buFont typeface="Arial" panose="020B0604020202020204" pitchFamily="34" charset="0"/>
              <a:buChar char="•"/>
            </a:pPr>
            <a:r>
              <a:rPr lang="en-US" dirty="0" smtClean="0"/>
              <a:t>Eight independent verifiers exist in eight different languages</a:t>
            </a:r>
          </a:p>
          <a:p>
            <a:pPr marL="521208" lvl="1" indent="-228600">
              <a:buFont typeface="Arial" panose="020B0604020202020204" pitchFamily="34" charset="0"/>
              <a:buChar char="•"/>
            </a:pPr>
            <a:r>
              <a:rPr lang="en-US" dirty="0" smtClean="0"/>
              <a:t>Two proof assistants (MM-PA and mmj2) with another (</a:t>
            </a:r>
            <a:r>
              <a:rPr lang="en-US" dirty="0" smtClean="0"/>
              <a:t>smm3) </a:t>
            </a:r>
            <a:r>
              <a:rPr lang="en-US" dirty="0" smtClean="0"/>
              <a:t>in </a:t>
            </a:r>
            <a:r>
              <a:rPr lang="en-US" dirty="0" smtClean="0"/>
              <a:t>development</a:t>
            </a:r>
          </a:p>
          <a:p>
            <a:pPr marL="521208" lvl="1" indent="-228600">
              <a:buFont typeface="Arial" panose="020B0604020202020204" pitchFamily="34" charset="0"/>
              <a:buChar char="•"/>
            </a:pPr>
            <a:r>
              <a:rPr lang="en-US" dirty="0" smtClean="0"/>
              <a:t>(Tomorrow I will talk about the theoretical underpinnings of </a:t>
            </a:r>
            <a:r>
              <a:rPr lang="en-US" dirty="0" err="1" smtClean="0"/>
              <a:t>Metamath</a:t>
            </a:r>
            <a:r>
              <a:rPr lang="en-US" dirty="0" smtClean="0"/>
              <a:t>)</a:t>
            </a: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/>
              <a:t>A project to formalize modern mathematics from a simple </a:t>
            </a:r>
            <a:r>
              <a:rPr lang="en-US" dirty="0" smtClean="0"/>
              <a:t>foundation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Main database </a:t>
            </a:r>
            <a:r>
              <a:rPr lang="en-US" dirty="0"/>
              <a:t>is </a:t>
            </a:r>
            <a:r>
              <a:rPr lang="en-US" dirty="0" smtClean="0"/>
              <a:t>set.mm (</a:t>
            </a:r>
            <a:r>
              <a:rPr lang="en-US" dirty="0" smtClean="0"/>
              <a:t>ZFC </a:t>
            </a:r>
            <a:r>
              <a:rPr lang="en-US" dirty="0" smtClean="0"/>
              <a:t>set </a:t>
            </a:r>
            <a:r>
              <a:rPr lang="en-US" dirty="0" smtClean="0"/>
              <a:t>theory)</a:t>
            </a:r>
            <a:endParaRPr lang="en-US" dirty="0" smtClean="0"/>
          </a:p>
          <a:p>
            <a:pPr marL="521208" lvl="1" indent="-228600">
              <a:buFont typeface="Arial" panose="020B0604020202020204" pitchFamily="34" charset="0"/>
              <a:buChar char="•"/>
            </a:pPr>
            <a:r>
              <a:rPr lang="en-US" dirty="0"/>
              <a:t>Over </a:t>
            </a:r>
            <a:r>
              <a:rPr lang="en-US" dirty="0" smtClean="0"/>
              <a:t>28000 </a:t>
            </a:r>
            <a:r>
              <a:rPr lang="en-US" dirty="0"/>
              <a:t>proofs, 500K </a:t>
            </a:r>
            <a:r>
              <a:rPr lang="en-US" dirty="0" smtClean="0"/>
              <a:t>lines, 29M file</a:t>
            </a: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19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prime number theorem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713942"/>
                <a:ext cx="10058400" cy="2441052"/>
              </a:xfrm>
            </p:spPr>
            <p:txBody>
              <a:bodyPr>
                <a:normAutofit/>
              </a:bodyPr>
              <a:lstStyle/>
              <a:p>
                <a:pPr marL="228600" indent="-2286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bar>
                      <m:bar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ba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is the Gauss prime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 smtClean="0"/>
                  <a:t> function, the number of primes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(where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1,∞</m:t>
                        </m:r>
                      </m:e>
                    </m:d>
                  </m:oMath>
                </a14:m>
                <a:r>
                  <a:rPr lang="en-US" dirty="0" smtClean="0"/>
                  <a:t> is the open interval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 smtClean="0"/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is </a:t>
                </a:r>
                <a:r>
                  <a:rPr lang="en-US" dirty="0"/>
                  <a:t>the </a:t>
                </a:r>
                <a:r>
                  <a:rPr lang="en-US" dirty="0" smtClean="0"/>
                  <a:t>mapping/lambda operation (produces a function on the given domain)</a:t>
                </a:r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means that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http</a:t>
                </a:r>
                <a:r>
                  <a:rPr lang="en-US" dirty="0"/>
                  <a:t>://</a:t>
                </a:r>
                <a:r>
                  <a:rPr lang="en-US" dirty="0" smtClean="0"/>
                  <a:t>us.metamath.org/mpeuni/pnt.html</a:t>
                </a:r>
                <a:endParaRPr lang="en-US" dirty="0" smtClean="0"/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713942"/>
                <a:ext cx="10058400" cy="2441052"/>
              </a:xfrm>
              <a:blipFill>
                <a:blip r:embed="rId2"/>
                <a:stretch>
                  <a:fillRect l="-1515" t="-2244" r="-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319" t="24939" r="2432" b="33580"/>
          <a:stretch/>
        </p:blipFill>
        <p:spPr>
          <a:xfrm>
            <a:off x="2273301" y="1845734"/>
            <a:ext cx="7706358" cy="186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47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prime number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28600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First conjectured by Legendre in 1797</a:t>
                </a:r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First proof in 1896 by Jacques </a:t>
                </a:r>
                <a:r>
                  <a:rPr lang="en-US" dirty="0" err="1" smtClean="0"/>
                  <a:t>Hadamard</a:t>
                </a:r>
                <a:r>
                  <a:rPr lang="en-US" dirty="0" smtClean="0"/>
                  <a:t> and Charles Jean de la </a:t>
                </a:r>
                <a:r>
                  <a:rPr lang="en-US" dirty="0" err="1" smtClean="0"/>
                  <a:t>Vallée-Poussin</a:t>
                </a:r>
                <a:r>
                  <a:rPr lang="en-US" dirty="0" smtClean="0"/>
                  <a:t> (independently)</a:t>
                </a:r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Uses complex analysis and properties of the Riemann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lang="en-US" dirty="0" smtClean="0"/>
                  <a:t> function</a:t>
                </a:r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Two “elementary” proofs discovered by </a:t>
                </a:r>
                <a:r>
                  <a:rPr lang="en-US" dirty="0" err="1" smtClean="0"/>
                  <a:t>Erdős</a:t>
                </a:r>
                <a:r>
                  <a:rPr lang="en-US" dirty="0" smtClean="0"/>
                  <a:t> and </a:t>
                </a:r>
                <a:r>
                  <a:rPr lang="en-US" dirty="0" err="1" smtClean="0"/>
                  <a:t>Selberg</a:t>
                </a:r>
                <a:r>
                  <a:rPr lang="en-US" dirty="0" smtClean="0"/>
                  <a:t> (sort of independently) in 1949</a:t>
                </a:r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First formal proof by Jeremy </a:t>
                </a:r>
                <a:r>
                  <a:rPr lang="en-US" dirty="0" err="1" smtClean="0"/>
                  <a:t>Avigad</a:t>
                </a:r>
                <a:r>
                  <a:rPr lang="en-US" dirty="0" smtClean="0"/>
                  <a:t> et. al. in 2004 in Isabelle</a:t>
                </a:r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Targets </a:t>
                </a:r>
                <a:r>
                  <a:rPr lang="en-US" dirty="0" err="1" smtClean="0"/>
                  <a:t>Selberg’s</a:t>
                </a:r>
                <a:r>
                  <a:rPr lang="en-US" dirty="0" smtClean="0"/>
                  <a:t> proof</a:t>
                </a:r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Later formal proof by John Harrison in 2009 in HOL Light</a:t>
                </a:r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Targets </a:t>
                </a:r>
                <a:r>
                  <a:rPr lang="en-US" dirty="0" err="1" smtClean="0"/>
                  <a:t>Hadamard</a:t>
                </a:r>
                <a:r>
                  <a:rPr lang="en-US" dirty="0" smtClean="0"/>
                  <a:t> /</a:t>
                </a:r>
                <a:r>
                  <a:rPr lang="en-US" dirty="0"/>
                  <a:t> </a:t>
                </a:r>
                <a:r>
                  <a:rPr lang="en-US" dirty="0" err="1" smtClean="0"/>
                  <a:t>Vallée-Poussin</a:t>
                </a:r>
                <a:r>
                  <a:rPr lang="en-US" dirty="0" smtClean="0"/>
                  <a:t> proof</a:t>
                </a:r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This proof uses </a:t>
                </a:r>
                <a:r>
                  <a:rPr lang="en-US" dirty="0" err="1" smtClean="0"/>
                  <a:t>Selberg’s</a:t>
                </a:r>
                <a:r>
                  <a:rPr lang="en-US" dirty="0" smtClean="0"/>
                  <a:t> method</a:t>
                </a:r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455" t="-1667" r="-1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121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Dirichlet’s</a:t>
            </a:r>
            <a:r>
              <a:rPr lang="en-US" dirty="0" smtClean="0"/>
              <a:t>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4135206"/>
                <a:ext cx="10058400" cy="1733888"/>
              </a:xfrm>
            </p:spPr>
            <p:txBody>
              <a:bodyPr>
                <a:normAutofit/>
              </a:bodyPr>
              <a:lstStyle/>
              <a:p>
                <a:pPr marL="228600" indent="-2286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gcd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is the greatest common divisor</a:t>
                </a:r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is the divides relation on integers,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dirty="0" smtClean="0"/>
                  <a:t> means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 smtClean="0"/>
                  <a:t> means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dirty="0" err="1" smtClean="0"/>
                  <a:t>equinumerous</a:t>
                </a:r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 smtClean="0"/>
                  <a:t>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 is infinite</a:t>
                </a:r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ℙ</m:t>
                    </m:r>
                  </m:oMath>
                </a14:m>
                <a:r>
                  <a:rPr lang="en-US" dirty="0" smtClean="0"/>
                  <a:t> is the set of prime numbers,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 smtClean="0"/>
                  <a:t> is the positive integers,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 smtClean="0"/>
                  <a:t> is the integers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4135206"/>
                <a:ext cx="10058400" cy="1733888"/>
              </a:xfrm>
              <a:blipFill>
                <a:blip r:embed="rId3"/>
                <a:stretch>
                  <a:fillRect l="-1455" t="-3509" b="-5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702" t="21814" r="1579" b="39668"/>
          <a:stretch/>
        </p:blipFill>
        <p:spPr>
          <a:xfrm>
            <a:off x="1097280" y="1821191"/>
            <a:ext cx="10058400" cy="223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93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Dirichlet’s</a:t>
            </a:r>
            <a:r>
              <a:rPr lang="en-US" dirty="0"/>
              <a:t> </a:t>
            </a:r>
            <a:r>
              <a:rPr lang="en-US" dirty="0" smtClean="0"/>
              <a:t>theorem	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28600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Partial proof (case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) by Euler</a:t>
                </a:r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First complete proof by </a:t>
                </a:r>
                <a:r>
                  <a:rPr lang="en-US" dirty="0" err="1" smtClean="0"/>
                  <a:t>Dirichlet</a:t>
                </a:r>
                <a:r>
                  <a:rPr lang="en-US" dirty="0" smtClean="0"/>
                  <a:t> in 1837</a:t>
                </a:r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First formal proof by John Harrison in 2010 in HOL Light</a:t>
                </a:r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289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these two?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Similar subject, some common theorems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Same proof style (asymptotic approximation of finite sums)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Both are </a:t>
            </a:r>
            <a:r>
              <a:rPr lang="en-US" dirty="0" err="1" smtClean="0"/>
              <a:t>Metamath</a:t>
            </a:r>
            <a:r>
              <a:rPr lang="en-US" dirty="0" smtClean="0"/>
              <a:t> 100 formalization targets (</a:t>
            </a:r>
            <a:r>
              <a:rPr lang="en-US" dirty="0" err="1" smtClean="0"/>
              <a:t>Freek</a:t>
            </a:r>
            <a:r>
              <a:rPr lang="en-US" dirty="0" smtClean="0"/>
              <a:t> </a:t>
            </a:r>
            <a:r>
              <a:rPr lang="en-US" dirty="0" err="1" smtClean="0"/>
              <a:t>Wiedijk</a:t>
            </a:r>
            <a:r>
              <a:rPr lang="en-US" dirty="0" smtClean="0"/>
              <a:t>)</a:t>
            </a:r>
          </a:p>
          <a:p>
            <a:pPr marL="521208" lvl="1" indent="-228600">
              <a:buFont typeface="Arial" panose="020B0604020202020204" pitchFamily="34" charset="0"/>
              <a:buChar char="•"/>
            </a:pPr>
            <a:r>
              <a:rPr lang="en-US" dirty="0" smtClean="0"/>
              <a:t>Currently 58 out of 100 proven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8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 used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28600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In keeping with </a:t>
                </a:r>
                <a:r>
                  <a:rPr lang="en-US" dirty="0" err="1" smtClean="0"/>
                  <a:t>Metamath</a:t>
                </a:r>
                <a:r>
                  <a:rPr lang="en-US" dirty="0" smtClean="0"/>
                  <a:t> conventions, very few new definitions were used for these theorems</a:t>
                </a:r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Definitions are only made when they “pay for themselves” in shortening theorem proofs and/or expression sizes</a:t>
                </a:r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df</a:t>
                </a:r>
                <a:r>
                  <a:rPr lang="en-US" dirty="0" smtClean="0"/>
                  <a:t>-sum: finite sums of complex numbers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</m:oMath>
                </a14:m>
                <a:endParaRPr lang="en-US" dirty="0" smtClean="0"/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df-ppi</a:t>
                </a:r>
                <a:r>
                  <a:rPr lang="en-US" dirty="0" smtClean="0"/>
                  <a:t>: prime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 smtClean="0"/>
                  <a:t> function,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ba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=#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:r>
                  <a:rPr lang="en-US" dirty="0" err="1"/>
                  <a:t>df-cht</a:t>
                </a:r>
                <a:r>
                  <a:rPr lang="en-US" dirty="0"/>
                  <a:t>: </a:t>
                </a:r>
                <a:r>
                  <a:rPr lang="en-US" dirty="0" err="1"/>
                  <a:t>Chebyshev</a:t>
                </a:r>
                <a:r>
                  <a:rPr lang="en-US" dirty="0"/>
                  <a:t>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e>
                    </m:nary>
                  </m:oMath>
                </a14:m>
                <a:endParaRPr lang="en-US" dirty="0"/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df-vma</a:t>
                </a:r>
                <a:r>
                  <a:rPr lang="en-US" dirty="0" smtClean="0"/>
                  <a:t>: von </a:t>
                </a:r>
                <a:r>
                  <a:rPr lang="en-US" dirty="0" err="1" smtClean="0"/>
                  <a:t>Mangoldt</a:t>
                </a:r>
                <a:r>
                  <a:rPr lang="en-US" dirty="0" smtClean="0"/>
                  <a:t>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</m:oMath>
                </a14:m>
                <a:endParaRPr lang="en-US" dirty="0"/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:r>
                  <a:rPr lang="en-US" dirty="0" err="1"/>
                  <a:t>df-chp</a:t>
                </a:r>
                <a:r>
                  <a:rPr lang="en-US" dirty="0"/>
                  <a:t>: </a:t>
                </a:r>
                <a:r>
                  <a:rPr lang="en-US" dirty="0" err="1"/>
                  <a:t>Chebyshev</a:t>
                </a:r>
                <a:r>
                  <a:rPr lang="en-US" dirty="0"/>
                  <a:t>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Λ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df</a:t>
                </a:r>
                <a:r>
                  <a:rPr lang="en-US" dirty="0" smtClean="0"/>
                  <a:t>-mu: </a:t>
                </a:r>
                <a:r>
                  <a:rPr lang="en-US" dirty="0" err="1" smtClean="0"/>
                  <a:t>Möbius</a:t>
                </a:r>
                <a:r>
                  <a:rPr lang="en-US" dirty="0" smtClean="0"/>
                  <a:t>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∣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US" dirty="0"/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667"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295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 used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28600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In keeping with </a:t>
                </a:r>
                <a:r>
                  <a:rPr lang="en-US" dirty="0" err="1" smtClean="0"/>
                  <a:t>Metamath</a:t>
                </a:r>
                <a:r>
                  <a:rPr lang="en-US" dirty="0" smtClean="0"/>
                  <a:t> conventions, very few new definitions were used for these theorems</a:t>
                </a:r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Definitions are only made when they “pay for themselves” in shortening theorem proofs and/or expression sizes</a:t>
                </a:r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df-dchr</a:t>
                </a:r>
                <a:r>
                  <a:rPr lang="en-US" dirty="0" smtClean="0"/>
                  <a:t>: Group of </a:t>
                </a:r>
                <a:r>
                  <a:rPr lang="en-US" dirty="0" err="1" smtClean="0"/>
                  <a:t>Dirichlet</a:t>
                </a:r>
                <a:r>
                  <a:rPr lang="en-US" dirty="0" smtClean="0"/>
                  <a:t> characters</a:t>
                </a:r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df-o1: Set of eventually bounded</a:t>
                </a:r>
                <a:br>
                  <a:rPr lang="en-US" dirty="0" smtClean="0"/>
                </a:br>
                <a:r>
                  <a:rPr lang="en-US" dirty="0" smtClean="0"/>
                  <a:t>functions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df-lo1: Set of eventually upper</a:t>
                </a:r>
                <a:br>
                  <a:rPr lang="en-US" dirty="0" smtClean="0"/>
                </a:br>
                <a:r>
                  <a:rPr lang="en-US" dirty="0" smtClean="0"/>
                  <a:t>bounded functions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/>
          <a:srcRect l="14445" t="19630" r="14762" b="19884"/>
          <a:stretch/>
        </p:blipFill>
        <p:spPr>
          <a:xfrm>
            <a:off x="5240740" y="2865643"/>
            <a:ext cx="6249311" cy="300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60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9890</TotalTime>
  <Words>417</Words>
  <Application>Microsoft Office PowerPoint</Application>
  <PresentationFormat>Widescreen</PresentationFormat>
  <Paragraphs>76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Retrospect</vt:lpstr>
      <vt:lpstr>Formalization of the prime number theorem and Dirichlet’s theorem</vt:lpstr>
      <vt:lpstr>Metamath</vt:lpstr>
      <vt:lpstr>The prime number theorem</vt:lpstr>
      <vt:lpstr>The prime number theorem</vt:lpstr>
      <vt:lpstr>Dirichlet’s theorem</vt:lpstr>
      <vt:lpstr>Dirichlet’s theorem </vt:lpstr>
      <vt:lpstr>Why these two?</vt:lpstr>
      <vt:lpstr>Definitions used</vt:lpstr>
      <vt:lpstr>Definitions used</vt:lpstr>
      <vt:lpstr>Definitions used</vt:lpstr>
      <vt:lpstr>Statistics &amp; Comparison</vt:lpstr>
      <vt:lpstr>Highlights</vt:lpstr>
      <vt:lpstr>Highlights</vt:lpstr>
      <vt:lpstr>Highlights</vt:lpstr>
      <vt:lpstr>Highlights</vt:lpstr>
      <vt:lpstr>Highlights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GCH implies AC, a Metamath Formalization</dc:title>
  <dc:creator>Mario Carneiro</dc:creator>
  <cp:lastModifiedBy>Mario Carneiro</cp:lastModifiedBy>
  <cp:revision>63</cp:revision>
  <dcterms:created xsi:type="dcterms:W3CDTF">2015-07-11T19:17:04Z</dcterms:created>
  <dcterms:modified xsi:type="dcterms:W3CDTF">2016-07-25T06:39:33Z</dcterms:modified>
</cp:coreProperties>
</file>