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76" r:id="rId5"/>
    <p:sldId id="260" r:id="rId6"/>
    <p:sldId id="277" r:id="rId7"/>
    <p:sldId id="283" r:id="rId8"/>
    <p:sldId id="278" r:id="rId9"/>
    <p:sldId id="279" r:id="rId10"/>
    <p:sldId id="281" r:id="rId11"/>
    <p:sldId id="282" r:id="rId12"/>
    <p:sldId id="280" r:id="rId13"/>
    <p:sldId id="261" r:id="rId14"/>
    <p:sldId id="259" r:id="rId15"/>
    <p:sldId id="284" r:id="rId16"/>
    <p:sldId id="28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560" autoAdjust="0"/>
  </p:normalViewPr>
  <p:slideViewPr>
    <p:cSldViewPr snapToGrid="0">
      <p:cViewPr varScale="1">
        <p:scale>
          <a:sx n="59" d="100"/>
          <a:sy n="59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3ECD-03C9-4D23-AB2A-4B45ABFC6A4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A35B8-C55A-4A3A-BF5A-972BC5E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A35B8-C55A-4A3A-BF5A-972BC5E09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A35B8-C55A-4A3A-BF5A-972BC5E09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A35B8-C55A-4A3A-BF5A-972BC5E09A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us.metamath.org/mpegif/konigsber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us.metamath.org/mpegif/declt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arxiv.org/abs/1503.02349" TargetMode="External"/><Relationship Id="rId7" Type="http://schemas.openxmlformats.org/officeDocument/2006/relationships/hyperlink" Target="http://us.metamath.org/mpegif/quartic.html" TargetMode="External"/><Relationship Id="rId2" Type="http://schemas.openxmlformats.org/officeDocument/2006/relationships/hyperlink" Target="http://us.metamath.org/mpegif/bp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.metamath.org/mpegif/cubic.html" TargetMode="External"/><Relationship Id="rId5" Type="http://schemas.openxmlformats.org/officeDocument/2006/relationships/hyperlink" Target="http://us.metamath.org/mpegif/birthday.html" TargetMode="External"/><Relationship Id="rId4" Type="http://schemas.openxmlformats.org/officeDocument/2006/relationships/hyperlink" Target="http://us.metamath.org/mpegif/log2ub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.nl/~freek/1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Arithmetic in </a:t>
            </a:r>
            <a:r>
              <a:rPr lang="en-US" sz="7200" dirty="0" err="1" smtClean="0"/>
              <a:t>Metamath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5400" dirty="0" smtClean="0"/>
              <a:t>Case Study: Bertrand’s Postulate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Mario CARNEIRO</a:t>
            </a:r>
          </a:p>
          <a:p>
            <a:r>
              <a:rPr lang="en-US" dirty="0" smtClean="0"/>
              <a:t>24 July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389072"/>
            <a:ext cx="1824041" cy="18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415212" cy="4023360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We can </a:t>
            </a:r>
            <a:r>
              <a:rPr lang="en-US" dirty="0" err="1" smtClean="0"/>
              <a:t>recurse</a:t>
            </a:r>
            <a:r>
              <a:rPr lang="en-US" dirty="0" smtClean="0"/>
              <a:t> over the tree (list) structure of a term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The basic algorithms for addition and multiplication can be defined recursively over the structure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Algorithms like </a:t>
            </a:r>
            <a:r>
              <a:rPr lang="en-US" dirty="0" err="1" smtClean="0"/>
              <a:t>Karatsuba</a:t>
            </a:r>
            <a:r>
              <a:rPr lang="en-US" dirty="0" smtClean="0"/>
              <a:t> require splitting the input digit string in half, which cannot be done in one step but can be done with a helper theorem in O(n) steps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Asymptotics</a:t>
            </a:r>
            <a:r>
              <a:rPr lang="en-US" dirty="0" smtClean="0"/>
              <a:t> similar to list operations in Lisp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Similar techniques can be applied to store many data structures, like graphs (see </a:t>
            </a:r>
            <a:r>
              <a:rPr lang="en-US" dirty="0" err="1" smtClean="0">
                <a:hlinkClick r:id="rId2"/>
              </a:rPr>
              <a:t>konigsberg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492" y="1904684"/>
            <a:ext cx="2638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415212" cy="4023360"/>
              </a:xfrm>
            </p:spPr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Proofs are context free (always the same steps given the same input assertion)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Allows for a simple recursive structure: Decide what theorem to apply based on the form of the goal, and then prove the resulting </a:t>
                </a:r>
                <a:r>
                  <a:rPr lang="en-US" dirty="0" err="1" smtClean="0"/>
                  <a:t>subgoals</a:t>
                </a: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can evaluate terms as part of determining the theorem to apply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“Evaluate” here means to convert the term ;;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 smtClean="0"/>
                  <a:t> to the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 smtClean="0"/>
                  <a:t>, or evaluate a multiplication or addition using </a:t>
                </a:r>
                <a:r>
                  <a:rPr lang="en-US" dirty="0" err="1" smtClean="0"/>
                  <a:t>Mathematica’s</a:t>
                </a:r>
                <a:r>
                  <a:rPr lang="en-US" dirty="0" smtClean="0"/>
                  <a:t> native operations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allows us to fail quickly if we are asked to prove the unprovable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reverse is also possible, converting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 smtClean="0"/>
                  <a:t> to ;;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Ex: if the goal is of the form </a:t>
                </a:r>
                <a:r>
                  <a:rPr lang="en-US" b="0" i="0" dirty="0" smtClean="0">
                    <a:latin typeface="+mj-lt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C33CC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 smtClean="0"/>
                  <a:t> ;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C33CC"/>
                        </a:solidFill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, then apply </a:t>
                </a:r>
                <a:r>
                  <a:rPr lang="en-US" dirty="0" err="1" smtClean="0">
                    <a:hlinkClick r:id="rId2"/>
                  </a:rPr>
                  <a:t>decltc</a:t>
                </a:r>
                <a:r>
                  <a:rPr lang="en-US" dirty="0" smtClean="0"/>
                  <a:t> (if the goal is true then the </a:t>
                </a:r>
                <a:r>
                  <a:rPr lang="en-US" dirty="0" err="1" smtClean="0"/>
                  <a:t>subgoals</a:t>
                </a:r>
                <a:r>
                  <a:rPr lang="en-US" dirty="0" smtClean="0"/>
                  <a:t> will be too)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415212" cy="4023360"/>
              </a:xfrm>
              <a:blipFill rotWithShape="0">
                <a:blip r:embed="rId3"/>
                <a:stretch>
                  <a:fillRect l="-1974" t="-1667" r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492" y="1904684"/>
            <a:ext cx="2638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0060"/>
            <a:ext cx="3562350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5" y="286603"/>
            <a:ext cx="4829175" cy="4924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2156" y="5151556"/>
            <a:ext cx="57567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2exp8 $p |- ( 2 ^ 8 ) = ; ; 2 5 6 $=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( c2 c5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cdc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c6 c1 c4 c8 2nn0 4nn0 nn0cni c9 1nn0 6nn0 9nn0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cmul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nncni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c3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2cn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caddc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4t2e8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mulcomli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2exp4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deccl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eqid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mulid1i 1p1e2 5nn0 9nn 6nn 9p6e15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addcomli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decaddci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3nn0 oveq1i 6p3e9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eqtri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6t6e36 decmul1c decmul2c numexp2x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mulid2i ) AABCZDCEDCZFGHIFAGFIJSUAUBUCEDVCDVDKVDEDLMUDZLMVDUEZMNEDBAVDEOPKL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MNVDVDVEJUFUGUHKDEBCKUIQDUJQZUKULUMEDKDDRVDMLMVFMUNEDOPZRTPDRTPKVHDRTDVGVBU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OUPUQURUSUTVA $.</a:t>
            </a:r>
          </a:p>
        </p:txBody>
      </p:sp>
    </p:spTree>
    <p:extLst>
      <p:ext uri="{BB962C8B-B14F-4D97-AF65-F5344CB8AC3E}">
        <p14:creationId xmlns:p14="http://schemas.microsoft.com/office/powerpoint/2010/main" val="42782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is a </a:t>
                </a:r>
                <a:r>
                  <a:rPr lang="en-US" i="1" dirty="0" smtClean="0"/>
                  <a:t>limited domain</a:t>
                </a:r>
                <a:r>
                  <a:rPr lang="en-US" dirty="0"/>
                  <a:t> </a:t>
                </a:r>
                <a:r>
                  <a:rPr lang="en-US" dirty="0" smtClean="0"/>
                  <a:t>theorem </a:t>
                </a:r>
                <a:r>
                  <a:rPr lang="en-US" dirty="0" err="1" smtClean="0"/>
                  <a:t>prover</a:t>
                </a:r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 prove any true statement using: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symbols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0,1,2,3,4,5,6,7,8,9,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en-US" dirty="0" smtClean="0"/>
                  <a:t>he operators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 ⋅  ;  &lt; </m:t>
                    </m:r>
                  </m:oMath>
                </a14:m>
                <a:endParaRPr lang="en-US" dirty="0" smtClean="0"/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operators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Additions are possible for handling e.g. exponentiation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Most (all?) “numerical” theorems (involving only concrete numbers, not variables) can be reduced to addition, multiplication, </a:t>
                </a:r>
                <a:r>
                  <a:rPr lang="en-US" dirty="0"/>
                  <a:t>and strict order</a:t>
                </a:r>
                <a:r>
                  <a:rPr lang="en-US" dirty="0" smtClean="0"/>
                  <a:t> of nonnegative integers, so this is not a big restriction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first version of the arithmetic algorithm was created in Feb 2014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for the proof of </a:t>
                </a:r>
                <a:r>
                  <a:rPr lang="en-US" dirty="0" err="1" smtClean="0">
                    <a:hlinkClick r:id="rId2"/>
                  </a:rPr>
                  <a:t>bpos</a:t>
                </a:r>
                <a:r>
                  <a:rPr lang="en-US" dirty="0" smtClean="0"/>
                  <a:t> (Bertrand’s postulate)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second version was made in Apr 2015, concurrent with </a:t>
                </a:r>
                <a:r>
                  <a:rPr lang="en-US" dirty="0"/>
                  <a:t>this paper (</a:t>
                </a:r>
                <a:r>
                  <a:rPr lang="en-US" dirty="0">
                    <a:hlinkClick r:id="rId3"/>
                  </a:rPr>
                  <a:t>http://</a:t>
                </a:r>
                <a:r>
                  <a:rPr lang="en-US" dirty="0" smtClean="0">
                    <a:hlinkClick r:id="rId3"/>
                  </a:rPr>
                  <a:t>arxiv.org/abs/1503.02349</a:t>
                </a:r>
                <a:r>
                  <a:rPr lang="en-US" dirty="0" smtClean="0"/>
                  <a:t>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for the proof of </a:t>
                </a:r>
                <a:r>
                  <a:rPr lang="en-US" dirty="0" smtClean="0">
                    <a:hlinkClick r:id="rId4"/>
                  </a:rPr>
                  <a:t>log2ub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r>
                  <a:rPr lang="en-US" dirty="0" smtClean="0"/>
                  <a:t>), a lemma for </a:t>
                </a:r>
                <a:r>
                  <a:rPr lang="en-US" dirty="0" smtClean="0">
                    <a:hlinkClick r:id="rId5"/>
                  </a:rPr>
                  <a:t>birthday</a:t>
                </a:r>
                <a:r>
                  <a:rPr lang="en-US" dirty="0" smtClean="0"/>
                  <a:t> (the Birthday problem)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don’t need to be afraid of big numbers anymore (i.e. casual usage when convenient)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for the </a:t>
                </a:r>
                <a:r>
                  <a:rPr lang="en-US" dirty="0" smtClean="0">
                    <a:hlinkClick r:id="rId6"/>
                  </a:rPr>
                  <a:t>cubic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hlinkClick r:id="rId7"/>
                  </a:rPr>
                  <a:t>quartic</a:t>
                </a:r>
                <a:r>
                  <a:rPr lang="en-US" dirty="0" smtClean="0"/>
                  <a:t> equations, where numbers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dirty="0" smtClean="0"/>
                  <a:t> appear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8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it take so long?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Metamath</a:t>
            </a:r>
            <a:r>
              <a:rPr lang="en-US" dirty="0" smtClean="0"/>
              <a:t>, like many formal systems, is geared toward abstract math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Most abstract math does not need numbers larger than 10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Computers are comfortable with bigger numbers than humans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Automation in </a:t>
            </a:r>
            <a:r>
              <a:rPr lang="en-US" dirty="0" err="1" smtClean="0"/>
              <a:t>Metamath</a:t>
            </a:r>
            <a:r>
              <a:rPr lang="en-US" dirty="0" smtClean="0"/>
              <a:t> is in its infancy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his is the first </a:t>
            </a:r>
            <a:r>
              <a:rPr lang="en-US" dirty="0" err="1"/>
              <a:t>Metamath</a:t>
            </a:r>
            <a:r>
              <a:rPr lang="en-US" dirty="0" smtClean="0"/>
              <a:t> theorem </a:t>
            </a:r>
            <a:r>
              <a:rPr lang="en-US" dirty="0" err="1" smtClean="0"/>
              <a:t>prover</a:t>
            </a:r>
            <a:r>
              <a:rPr lang="en-US" dirty="0" smtClean="0"/>
              <a:t> which produces complete proofs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Metamath</a:t>
            </a:r>
            <a:r>
              <a:rPr lang="en-US" dirty="0" smtClean="0"/>
              <a:t> does have a step search of depth up to around 3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Much more is planned, and current work on the new </a:t>
            </a:r>
            <a:r>
              <a:rPr lang="en-US" dirty="0" err="1" smtClean="0"/>
              <a:t>smm</a:t>
            </a:r>
            <a:r>
              <a:rPr lang="en-US" dirty="0" smtClean="0"/>
              <a:t> proof assistant promises “user scripts” like HOL proof programs</a:t>
            </a:r>
          </a:p>
        </p:txBody>
      </p:sp>
    </p:spTree>
    <p:extLst>
      <p:ext uri="{BB962C8B-B14F-4D97-AF65-F5344CB8AC3E}">
        <p14:creationId xmlns:p14="http://schemas.microsoft.com/office/powerpoint/2010/main" val="38738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Flyspeck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Flyspeck is Tom Hales’ recently completed project to prove the </a:t>
            </a:r>
            <a:r>
              <a:rPr lang="en-US" dirty="0" err="1" smtClean="0"/>
              <a:t>Kepler</a:t>
            </a:r>
            <a:r>
              <a:rPr lang="en-US" dirty="0" smtClean="0"/>
              <a:t> Conjecture in HOL Light and Isabelle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Is it feasible to port Flyspeck to </a:t>
            </a:r>
            <a:r>
              <a:rPr lang="en-US" dirty="0" err="1" smtClean="0"/>
              <a:t>Metamath</a:t>
            </a:r>
            <a:r>
              <a:rPr lang="en-US" dirty="0" smtClean="0"/>
              <a:t>?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Not yet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Metamath</a:t>
            </a:r>
            <a:r>
              <a:rPr lang="en-US" dirty="0" smtClean="0"/>
              <a:t> proof verifies in linear time, but the proofs are longer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The length of a </a:t>
            </a:r>
            <a:r>
              <a:rPr lang="en-US" dirty="0" err="1" smtClean="0"/>
              <a:t>Metamath</a:t>
            </a:r>
            <a:r>
              <a:rPr lang="en-US" dirty="0" smtClean="0"/>
              <a:t> proof is proportional to the running time of a HOL Light proof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How to optimize for </a:t>
            </a:r>
            <a:r>
              <a:rPr lang="en-US" dirty="0" err="1" smtClean="0"/>
              <a:t>Metamath</a:t>
            </a:r>
            <a:endParaRPr lang="en-US" dirty="0" smtClean="0"/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No searches: you already know the answer!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Metamath</a:t>
            </a:r>
            <a:r>
              <a:rPr lang="en-US" dirty="0" smtClean="0"/>
              <a:t> proves NP-hard problems in polynomial </a:t>
            </a:r>
            <a:r>
              <a:rPr lang="en-US" dirty="0" smtClean="0"/>
              <a:t>time (cf</a:t>
            </a:r>
            <a:r>
              <a:rPr lang="en-US" dirty="0"/>
              <a:t>. </a:t>
            </a:r>
            <a:r>
              <a:rPr lang="en-US" dirty="0" err="1" smtClean="0"/>
              <a:t>Luís</a:t>
            </a:r>
            <a:r>
              <a:rPr lang="en-US" dirty="0" smtClean="0"/>
              <a:t> </a:t>
            </a:r>
            <a:r>
              <a:rPr lang="en-US" dirty="0" smtClean="0"/>
              <a:t>“offline oracles”)</a:t>
            </a:r>
            <a:endParaRPr lang="en-US" dirty="0" smtClean="0"/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Spend more time making the proofs shorter</a:t>
            </a:r>
          </a:p>
          <a:p>
            <a:pPr marL="704088" lvl="2" indent="-228600">
              <a:buFont typeface="Arial" panose="020B0604020202020204" pitchFamily="34" charset="0"/>
              <a:buChar char="•"/>
            </a:pPr>
            <a:r>
              <a:rPr lang="en-US" dirty="0" smtClean="0"/>
              <a:t>Round all numbers to the minimum needed to establish an inequality</a:t>
            </a:r>
          </a:p>
        </p:txBody>
      </p:sp>
    </p:spTree>
    <p:extLst>
      <p:ext uri="{BB962C8B-B14F-4D97-AF65-F5344CB8AC3E}">
        <p14:creationId xmlns:p14="http://schemas.microsoft.com/office/powerpoint/2010/main" val="16764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Metamath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66308"/>
              </a:xfrm>
            </p:spPr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computer language for representing mathematical proofs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spec is two pages, one verifier exists </a:t>
                </a:r>
                <a:r>
                  <a:rPr lang="en-US" dirty="0"/>
                  <a:t>in ≈300 lines </a:t>
                </a:r>
                <a:r>
                  <a:rPr lang="en-US" dirty="0" smtClean="0"/>
                  <a:t>of Python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Eight independent verifiers exist in eight different languages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Two proof assistants (MM-PA and mmj2) with another (</a:t>
                </a:r>
                <a:r>
                  <a:rPr lang="en-US" dirty="0" err="1" smtClean="0"/>
                  <a:t>smm</a:t>
                </a:r>
                <a:r>
                  <a:rPr lang="en-US" dirty="0" smtClean="0"/>
                  <a:t>) in development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A project to formalize modern mathematics from a simple </a:t>
                </a:r>
                <a:r>
                  <a:rPr lang="en-US" dirty="0" smtClean="0"/>
                  <a:t>foundation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Four major databases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ZFC set theory (set.mm)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Over 25000 </a:t>
                </a:r>
                <a:r>
                  <a:rPr lang="en-US" dirty="0" smtClean="0"/>
                  <a:t>proofs, 500K lines, 24M file</a:t>
                </a:r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HOL type theory (hol.mm)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Intuitionistic logic (iset.mm)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NF set theory (nf.mm)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Including </a:t>
                </a:r>
                <a:r>
                  <a:rPr lang="en-US" dirty="0" err="1" smtClean="0"/>
                  <a:t>Specker’s</a:t>
                </a:r>
                <a:r>
                  <a:rPr lang="en-US" dirty="0" smtClean="0"/>
                  <a:t> proof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66308"/>
              </a:xfrm>
              <a:blipFill rotWithShape="0">
                <a:blip r:embed="rId2"/>
                <a:stretch>
                  <a:fillRect l="-1455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4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</a:t>
            </a:r>
            <a:r>
              <a:rPr lang="en-US" dirty="0" smtClean="0"/>
              <a:t>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6308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 project to prove the “</a:t>
            </a:r>
            <a:r>
              <a:rPr lang="en-US" dirty="0" smtClean="0">
                <a:hlinkClick r:id="rId3"/>
              </a:rPr>
              <a:t>Formalizing 100 Theorems</a:t>
            </a:r>
            <a:r>
              <a:rPr lang="en-US" dirty="0" smtClean="0"/>
              <a:t>” list tracked by </a:t>
            </a:r>
            <a:r>
              <a:rPr lang="en-US" dirty="0" err="1" smtClean="0"/>
              <a:t>Freek</a:t>
            </a:r>
            <a:r>
              <a:rPr lang="en-US" dirty="0" smtClean="0"/>
              <a:t> </a:t>
            </a:r>
            <a:r>
              <a:rPr lang="en-US" dirty="0" err="1" smtClean="0"/>
              <a:t>Wiedijk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Currently 55 theorems proven (one short of Isabelle)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New since last year: (in chronological order)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7280" y="3064042"/>
                <a:ext cx="10058400" cy="3368842"/>
              </a:xfrm>
              <a:prstGeom prst="rect">
                <a:avLst/>
              </a:prstGeom>
            </p:spPr>
            <p:txBody>
              <a:bodyPr vert="horz" lIns="0" tIns="45720" rIns="0" bIns="45720" numCol="3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Divergence of Harmonic series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Lagrange subgroup theorem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Number of Combinations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Divisibility by 3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Lagrange four-square </a:t>
                </a:r>
                <a:r>
                  <a:rPr lang="en-US" dirty="0" err="1" smtClean="0"/>
                  <a:t>thm</a:t>
                </a:r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Factor and Remainder </a:t>
                </a:r>
                <a:r>
                  <a:rPr lang="en-US" dirty="0" err="1" smtClean="0"/>
                  <a:t>thms</a:t>
                </a:r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Basel problem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Divergence of inverse primes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Fundamental </a:t>
                </a:r>
                <a:r>
                  <a:rPr lang="en-US" dirty="0" err="1" smtClean="0"/>
                  <a:t>thm</a:t>
                </a:r>
                <a:r>
                  <a:rPr lang="en-US" dirty="0" smtClean="0"/>
                  <a:t> of Calculus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Mean value theorem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Fundamental </a:t>
                </a:r>
                <a:r>
                  <a:rPr lang="en-US" dirty="0" err="1" smtClean="0"/>
                  <a:t>thm</a:t>
                </a:r>
                <a:r>
                  <a:rPr lang="en-US" dirty="0" smtClean="0"/>
                  <a:t> of Algebra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Sum of angles in a triangle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Solutions to Pell’s equation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Liouville’s</a:t>
                </a:r>
                <a:r>
                  <a:rPr lang="en-US" dirty="0" smtClean="0"/>
                  <a:t> theorem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Sylow’s</a:t>
                </a:r>
                <a:r>
                  <a:rPr lang="en-US" dirty="0" smtClean="0"/>
                  <a:t> theorem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Wilson’s theorem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Erdős-Szekeres</a:t>
                </a:r>
                <a:r>
                  <a:rPr lang="en-US" dirty="0"/>
                  <a:t> </a:t>
                </a:r>
                <a:r>
                  <a:rPr lang="en-US" dirty="0" smtClean="0"/>
                  <a:t>theorem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Derangements formula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Leibniz’ series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b="0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Konigsberg Bridge problem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Birthday problem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Ramsey’s theorem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Solution to a Cubic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Solution to a </a:t>
                </a:r>
                <a:r>
                  <a:rPr lang="en-US" dirty="0" smtClean="0"/>
                  <a:t>Quartic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GCH implies </a:t>
                </a:r>
                <a:r>
                  <a:rPr lang="en-US" dirty="0" smtClean="0"/>
                  <a:t>AC (Wednesday)</a:t>
                </a:r>
                <a:endParaRPr lang="en-US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Ptolemy’s theorem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Law of Cosines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Quadratic reciprocity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Sums of two squares</a:t>
                </a:r>
                <a:endParaRPr lang="en-US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Arithmetic/Geometric means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064042"/>
                <a:ext cx="10058400" cy="3368842"/>
              </a:xfrm>
              <a:prstGeom prst="rect">
                <a:avLst/>
              </a:prstGeom>
              <a:blipFill rotWithShape="0">
                <a:blip r:embed="rId4"/>
                <a:stretch>
                  <a:fillRect t="-1812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</a:t>
            </a:r>
            <a:r>
              <a:rPr lang="en-US" dirty="0" smtClean="0"/>
              <a:t> 100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1097281" y="1756410"/>
            <a:ext cx="9299258" cy="44862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8643938" y="4594058"/>
            <a:ext cx="804863" cy="10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48801" y="4514168"/>
            <a:ext cx="207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Bertrand’s Postulate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8977313" y="2741447"/>
            <a:ext cx="471488" cy="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48801" y="2859437"/>
            <a:ext cx="181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Birthday Problem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48801" y="2490105"/>
            <a:ext cx="15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Cubic Formula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48801" y="2126608"/>
            <a:ext cx="17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Quartic Formula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003506" y="2305439"/>
            <a:ext cx="445296" cy="18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 flipH="1" flipV="1">
            <a:off x="8996363" y="2581275"/>
            <a:ext cx="452438" cy="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1157" y="2385059"/>
            <a:ext cx="46291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732474" cy="4023360"/>
              </a:xfrm>
            </p:spPr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theorem or axiom has a list of hypotheses and a conclusion, which are sequences of constant and variable symbols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is a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is a constant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Definitions are the same as axioms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separate program uses a simple “checklist” to ensure definitions are conservative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is a constant symbol; its definition is given by the definition/axiom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2=1+1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732474" cy="4023360"/>
              </a:xfrm>
              <a:blipFill rotWithShape="0">
                <a:blip r:embed="rId2"/>
                <a:stretch>
                  <a:fillRect l="-3093" t="-1667" r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54" y="2101056"/>
            <a:ext cx="6076950" cy="380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341" y="4976812"/>
            <a:ext cx="2190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732474" cy="4250266"/>
              </a:xfrm>
            </p:spPr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step is a </a:t>
                </a:r>
                <a:r>
                  <a:rPr lang="en-US" i="1" dirty="0" smtClean="0"/>
                  <a:t>direct</a:t>
                </a:r>
                <a:r>
                  <a:rPr lang="en-US" dirty="0" smtClean="0"/>
                  <a:t> substitution for the variables in a previous theorem or axiom, possibly with hypotheses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 symbol is meaningful until it is given a definition, so a number like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999</m:t>
                    </m:r>
                  </m:oMath>
                </a14:m>
                <a:r>
                  <a:rPr lang="en-US" dirty="0" smtClean="0"/>
                  <a:t> will be a syntax error unless it is defined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and even then it may not necessarily be defined to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 is possible to define arbitrary syntax with multiple variables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Ambiguity is not allowed: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 smtClean="0"/>
                  <a:t> is not valid because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has two parse trees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Prefix syntax like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0" dirty="0" smtClean="0">
                    <a:latin typeface="+mj-lt"/>
                  </a:rPr>
                  <a:t>​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𝜑𝜓</m:t>
                    </m:r>
                  </m:oMath>
                </a14:m>
                <a:r>
                  <a:rPr lang="en-US" dirty="0" smtClean="0"/>
                  <a:t> are always valid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732474" cy="4250266"/>
              </a:xfrm>
              <a:blipFill rotWithShape="0">
                <a:blip r:embed="rId2"/>
                <a:stretch>
                  <a:fillRect l="-3093" t="-1578" r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54" y="2101056"/>
            <a:ext cx="6076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Bertrand’s Postulate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154420" cy="4161366"/>
              </a:xfrm>
            </p:spPr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There is a prime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Most proofs, like </a:t>
                </a:r>
                <a:r>
                  <a:rPr lang="en-US" dirty="0" err="1" smtClean="0"/>
                  <a:t>Erdős’s</a:t>
                </a:r>
                <a:r>
                  <a:rPr lang="en-US" dirty="0" smtClean="0"/>
                  <a:t>, start with:</a:t>
                </a:r>
                <a:br>
                  <a:rPr lang="en-US" dirty="0" smtClean="0"/>
                </a:br>
                <a:r>
                  <a:rPr lang="en-US" dirty="0" smtClean="0"/>
                  <a:t>“Assume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&gt;4000</m:t>
                    </m:r>
                  </m:oMath>
                </a14:m>
                <a:r>
                  <a:rPr lang="en-US" dirty="0" smtClean="0"/>
                  <a:t>.”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That’s a lot of base cases!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These base cases are addressed with the</a:t>
                </a:r>
                <a:br>
                  <a:rPr lang="en-US" dirty="0" smtClean="0"/>
                </a:b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2,3,5,7,13,23,43,83,163,317,631,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1259,2503</m:t>
                    </m:r>
                  </m:oMath>
                </a14:m>
                <a:r>
                  <a:rPr lang="en-US" dirty="0" smtClean="0"/>
                  <a:t> which (we claim) contains only</a:t>
                </a:r>
                <a:br>
                  <a:rPr lang="en-US" dirty="0" smtClean="0"/>
                </a:br>
                <a:r>
                  <a:rPr lang="en-US" dirty="0" smtClean="0"/>
                  <a:t> primes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How to prove a number is prime?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Trial division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Pocklington’s</a:t>
                </a:r>
                <a:r>
                  <a:rPr lang="en-US" dirty="0" smtClean="0"/>
                  <a:t> theorem (thank you </a:t>
                </a:r>
                <a:r>
                  <a:rPr lang="en-US" dirty="0" err="1" smtClean="0"/>
                  <a:t>Mizar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Need a good way to handle large arithmetic calculations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154420" cy="4161366"/>
              </a:xfrm>
              <a:blipFill rotWithShape="0">
                <a:blip r:embed="rId2"/>
                <a:stretch>
                  <a:fillRect l="-2376" t="-1613" r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0" y="2781089"/>
            <a:ext cx="4781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decimal operator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115050" cy="4023360"/>
              </a:xfrm>
            </p:spPr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Define </a:t>
                </a:r>
                <a:r>
                  <a:rPr lang="en-US" b="0" i="0" dirty="0" smtClean="0">
                    <a:latin typeface="+mj-lt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C33CC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solidFill>
                          <a:srgbClr val="CC33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C33CC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Ex: </a:t>
                </a:r>
                <a:r>
                  <a:rPr lang="en-US" b="0" i="0" dirty="0" smtClean="0">
                    <a:latin typeface="+mj-lt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13=10⋅1+3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;;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269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10⋅2+6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Base 10, not base 4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Structure of a decimal term is as a tree of “low digit” – “higher digits” nodes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Technically allows “nonstandard” constructions such as 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69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=89</m:t>
                    </m:r>
                  </m:oMath>
                </a14:m>
                <a:r>
                  <a:rPr lang="en-US" dirty="0" smtClean="0"/>
                  <a:t> but these are not used in the algorithm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Ten has two representations – the symbol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;1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115050" cy="4023360"/>
              </a:xfrm>
              <a:blipFill rotWithShape="0">
                <a:blip r:embed="rId2"/>
                <a:stretch>
                  <a:fillRect l="-239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0" y="1845734"/>
            <a:ext cx="3943350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105" y="3373333"/>
            <a:ext cx="2209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8" y="1909551"/>
            <a:ext cx="2628900" cy="3895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18" y="1904684"/>
            <a:ext cx="2657475" cy="3857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649" y="1904684"/>
            <a:ext cx="161925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274" y="2600009"/>
            <a:ext cx="1524000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005" y="3295334"/>
            <a:ext cx="2619375" cy="2733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2492" y="1904684"/>
            <a:ext cx="2638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6345</TotalTime>
  <Words>984</Words>
  <Application>Microsoft Office PowerPoint</Application>
  <PresentationFormat>Widescreen</PresentationFormat>
  <Paragraphs>145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Retrospect</vt:lpstr>
      <vt:lpstr>Arithmetic in Metamath Case Study: Bertrand’s Postulate</vt:lpstr>
      <vt:lpstr>What is Metamath?</vt:lpstr>
      <vt:lpstr>Metamath 100</vt:lpstr>
      <vt:lpstr>Metamath 100</vt:lpstr>
      <vt:lpstr>How does it work?</vt:lpstr>
      <vt:lpstr>How does it work?</vt:lpstr>
      <vt:lpstr>Bertrand’s Postulate</vt:lpstr>
      <vt:lpstr>The decimal operator</vt:lpstr>
      <vt:lpstr>Building blocks</vt:lpstr>
      <vt:lpstr>Building blocks</vt:lpstr>
      <vt:lpstr>The algorithm</vt:lpstr>
      <vt:lpstr>The result</vt:lpstr>
      <vt:lpstr>Limitations</vt:lpstr>
      <vt:lpstr>Success stories</vt:lpstr>
      <vt:lpstr>Why did it take so long?</vt:lpstr>
      <vt:lpstr>Flyspeck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GCH implies AC, a Metamath Formalization</dc:title>
  <dc:creator>Mario Carneiro</dc:creator>
  <cp:lastModifiedBy>Mario Carneiro</cp:lastModifiedBy>
  <cp:revision>69</cp:revision>
  <dcterms:created xsi:type="dcterms:W3CDTF">2015-07-11T19:17:04Z</dcterms:created>
  <dcterms:modified xsi:type="dcterms:W3CDTF">2015-07-17T20:44:33Z</dcterms:modified>
</cp:coreProperties>
</file>