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75" r:id="rId3"/>
    <p:sldId id="260" r:id="rId4"/>
    <p:sldId id="261" r:id="rId5"/>
    <p:sldId id="259" r:id="rId6"/>
    <p:sldId id="262" r:id="rId7"/>
    <p:sldId id="264" r:id="rId8"/>
    <p:sldId id="263" r:id="rId9"/>
    <p:sldId id="265" r:id="rId10"/>
    <p:sldId id="267" r:id="rId11"/>
    <p:sldId id="268" r:id="rId12"/>
    <p:sldId id="269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560" autoAdjust="0"/>
  </p:normalViewPr>
  <p:slideViewPr>
    <p:cSldViewPr snapToGrid="0">
      <p:cViewPr varScale="1">
        <p:scale>
          <a:sx n="59" d="100"/>
          <a:sy n="59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D3ECD-03C9-4D23-AB2A-4B45ABFC6A42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A35B8-C55A-4A3A-BF5A-972BC5E0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5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these numbers</a:t>
            </a:r>
            <a:r>
              <a:rPr lang="en-US" baseline="0" dirty="0" smtClean="0"/>
              <a:t> were found:</a:t>
            </a:r>
          </a:p>
          <a:p>
            <a:r>
              <a:rPr lang="en-US" baseline="0" dirty="0" smtClean="0"/>
              <a:t>Text proof: Get Google OCR of </a:t>
            </a:r>
            <a:r>
              <a:rPr lang="en-US" baseline="0" dirty="0" err="1" smtClean="0"/>
              <a:t>Kanamori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Pincus</a:t>
            </a:r>
            <a:r>
              <a:rPr lang="en-US" baseline="0" dirty="0" smtClean="0"/>
              <a:t>, strip HTML, delete section 3 and everything after</a:t>
            </a:r>
          </a:p>
          <a:p>
            <a:r>
              <a:rPr lang="en-US" dirty="0" smtClean="0"/>
              <a:t>Formal proof: Generate mmj2 proof files (.</a:t>
            </a:r>
            <a:r>
              <a:rPr lang="en-US" dirty="0" err="1" smtClean="0"/>
              <a:t>mmp</a:t>
            </a:r>
            <a:r>
              <a:rPr lang="en-US" dirty="0" smtClean="0"/>
              <a:t>), strip formulas</a:t>
            </a:r>
            <a:r>
              <a:rPr lang="en-US" baseline="0" dirty="0" smtClean="0"/>
              <a:t> for the theorems:</a:t>
            </a:r>
          </a:p>
          <a:p>
            <a:r>
              <a:rPr lang="en-US" baseline="0" dirty="0" smtClean="0"/>
              <a:t>fpwwe2cbv fpwwe2lem2 fpwwe2lem3 fpwwe2lem5 fpwwe2lem6 fpwwe2lem7 fpwwe2lem8 fpwwe2lem9 fpwwe2lem10 fpwwe2lem11 fpwwe2lem12 fpwwe2lem13 fpwwe2 </a:t>
            </a:r>
            <a:r>
              <a:rPr lang="en-US" baseline="0" dirty="0" err="1" smtClean="0"/>
              <a:t>fpwwecbv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fpwwelem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fpwwe</a:t>
            </a:r>
            <a:r>
              <a:rPr lang="en-US" baseline="0" dirty="0" smtClean="0"/>
              <a:t> canth4 canthp1lem1 canthp1lem2 canthp1 gchcda1 </a:t>
            </a:r>
            <a:r>
              <a:rPr lang="en-US" baseline="0" dirty="0" err="1" smtClean="0"/>
              <a:t>gchinf</a:t>
            </a:r>
            <a:r>
              <a:rPr lang="en-US" baseline="0" dirty="0" smtClean="0"/>
              <a:t> pwfseqlem1 pwfseqlem2 pwfseqlem3 pwfseqlem4 pwfseqlem5 </a:t>
            </a:r>
            <a:r>
              <a:rPr lang="en-US" baseline="0" dirty="0" err="1" smtClean="0"/>
              <a:t>pwfseq</a:t>
            </a:r>
            <a:r>
              <a:rPr lang="en-US" baseline="0" dirty="0" smtClean="0"/>
              <a:t> pwxpndom2 </a:t>
            </a:r>
            <a:r>
              <a:rPr lang="en-US" baseline="0" dirty="0" err="1" smtClean="0"/>
              <a:t>pwxpndom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pwcdandom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gchcdaidm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gchxpidm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A35B8-C55A-4A3A-BF5A-972BC5E09A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1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ru.nl/~freek/factor/factor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math.bu.edu/people/aki/7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us.metamath.org/mpegif/gchhar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us.metamath.org/mpegif/cantnf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GCH implies AC</a:t>
            </a:r>
            <a:br>
              <a:rPr lang="en-US" sz="7200" dirty="0" smtClean="0"/>
            </a:br>
            <a:r>
              <a:rPr lang="en-US" sz="5400" dirty="0" smtClean="0"/>
              <a:t>a </a:t>
            </a:r>
            <a:r>
              <a:rPr lang="en-US" sz="5400" dirty="0" err="1" smtClean="0"/>
              <a:t>Metamath</a:t>
            </a:r>
            <a:r>
              <a:rPr lang="en-US" sz="5400" dirty="0" smtClean="0"/>
              <a:t> Formalization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Mario CARNEIRO</a:t>
            </a:r>
          </a:p>
          <a:p>
            <a:r>
              <a:rPr lang="en-US" dirty="0"/>
              <a:t>22 July 2015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9" y="389072"/>
            <a:ext cx="1824041" cy="182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Cantor </a:t>
            </a:r>
            <a:r>
              <a:rPr lang="en-US" dirty="0"/>
              <a:t>Normal </a:t>
            </a:r>
            <a:r>
              <a:rPr lang="en-US" dirty="0" smtClean="0"/>
              <a:t>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74855"/>
              </a:xfrm>
            </p:spPr>
            <p:txBody>
              <a:bodyPr>
                <a:normAutofit/>
              </a:bodyPr>
              <a:lstStyle/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Corollary 2 of </a:t>
                </a:r>
                <a:r>
                  <a:rPr lang="en-US" dirty="0" err="1"/>
                  <a:t>Halbeisen</a:t>
                </a:r>
                <a:r>
                  <a:rPr lang="en-US" dirty="0"/>
                  <a:t> &amp; </a:t>
                </a:r>
                <a:r>
                  <a:rPr lang="en-US" dirty="0" err="1" smtClean="0"/>
                  <a:t>Shelah</a:t>
                </a:r>
                <a:endParaRPr lang="en-US" dirty="0" smtClean="0"/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, then defining </a:t>
                </a:r>
                <a14:m>
                  <m:oMath xmlns:m="http://schemas.openxmlformats.org/officeDocument/2006/math">
                    <m:acc>
                      <m:accPr>
                        <m:chr m:val="⃐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+⋯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⃐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Ordinal absorption laws: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 smtClean="0"/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 smtClean="0"/>
                  <a:t> when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Ordinal </a:t>
                </a:r>
                <a:r>
                  <a:rPr lang="en-US" dirty="0" err="1" smtClean="0"/>
                  <a:t>equinumerosity</a:t>
                </a:r>
                <a:r>
                  <a:rPr lang="en-US" dirty="0" smtClean="0"/>
                  <a:t> laws: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𝛽𝛼</m:t>
                    </m:r>
                  </m:oMath>
                </a14:m>
                <a:endParaRPr lang="en-US" dirty="0" smtClean="0"/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Fin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dirty="0" smtClean="0"/>
                  <a:t> (Cantor normal form),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lang="en-US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Important: all </a:t>
                </a:r>
                <a:r>
                  <a:rPr lang="en-US" dirty="0" err="1" smtClean="0"/>
                  <a:t>equinumerosity</a:t>
                </a:r>
                <a:r>
                  <a:rPr lang="en-US" dirty="0" smtClean="0"/>
                  <a:t> relations here are canonical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here actually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dirty="0" err="1" smtClean="0"/>
                  <a:t>bijection</a:t>
                </a:r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is some complicated term</a:t>
                </a:r>
                <a:endParaRPr lang="en-US" dirty="0"/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74855"/>
              </a:xfrm>
              <a:blipFill rotWithShape="0">
                <a:blip r:embed="rId2"/>
                <a:stretch>
                  <a:fillRect l="-1455" t="-1499" r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9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Cantor </a:t>
            </a:r>
            <a:r>
              <a:rPr lang="en-US" dirty="0"/>
              <a:t>Normal </a:t>
            </a:r>
            <a:r>
              <a:rPr lang="en-US" dirty="0" smtClean="0"/>
              <a:t>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Corollary 2 of </a:t>
                </a:r>
                <a:r>
                  <a:rPr lang="en-US" dirty="0" err="1"/>
                  <a:t>Halbeisen</a:t>
                </a:r>
                <a:r>
                  <a:rPr lang="en-US" dirty="0"/>
                  <a:t> &amp; </a:t>
                </a:r>
                <a:r>
                  <a:rPr lang="en-US" dirty="0" err="1" smtClean="0"/>
                  <a:t>Shelah</a:t>
                </a:r>
                <a:endParaRPr lang="en-US" dirty="0" smtClean="0"/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, then defining </a:t>
                </a:r>
                <a14:m>
                  <m:oMath xmlns:m="http://schemas.openxmlformats.org/officeDocument/2006/math">
                    <m:acc>
                      <m:accPr>
                        <m:chr m:val="⃐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+⋯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⃐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Ordinal absorption laws: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 smtClean="0"/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 smtClean="0"/>
                  <a:t> when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ordinal </a:t>
                </a:r>
                <a:r>
                  <a:rPr lang="en-US" dirty="0"/>
                  <a:t>absorption </a:t>
                </a:r>
                <a:r>
                  <a:rPr lang="en-US" dirty="0" smtClean="0"/>
                  <a:t>laws imply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⃐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 smtClean="0"/>
                  <a:t>, so every ordinal is (definably) </a:t>
                </a:r>
                <a:r>
                  <a:rPr lang="en-US" dirty="0" err="1" smtClean="0"/>
                  <a:t>equinumerous</a:t>
                </a:r>
                <a:r>
                  <a:rPr lang="en-US" dirty="0" smtClean="0"/>
                  <a:t> to a power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88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Cantor </a:t>
            </a:r>
            <a:r>
              <a:rPr lang="en-US" dirty="0"/>
              <a:t>Normal </a:t>
            </a:r>
            <a:r>
              <a:rPr lang="en-US" dirty="0" smtClean="0"/>
              <a:t>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65960"/>
            <a:ext cx="4511876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3005772"/>
            <a:ext cx="51339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definably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28600" indent="-2286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real proof uses definable </a:t>
                </a:r>
                <a:r>
                  <a:rPr lang="en-US" dirty="0" err="1" smtClean="0"/>
                  <a:t>bijections</a:t>
                </a:r>
                <a:r>
                  <a:rPr lang="en-US" dirty="0" smtClean="0"/>
                  <a:t> instead of </a:t>
                </a:r>
                <a:r>
                  <a:rPr lang="en-US" dirty="0" err="1" smtClean="0"/>
                  <a:t>equinumerosity</a:t>
                </a:r>
                <a:r>
                  <a:rPr lang="en-US" dirty="0" smtClean="0"/>
                  <a:t> (existence of a </a:t>
                </a:r>
                <a:r>
                  <a:rPr lang="en-US" dirty="0" err="1" smtClean="0"/>
                  <a:t>bijection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Compare: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423" y="3571453"/>
            <a:ext cx="5105400" cy="1771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773" y="3571453"/>
            <a:ext cx="53054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7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definably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28600" indent="-2286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real proof uses definable </a:t>
                </a:r>
                <a:r>
                  <a:rPr lang="en-US" dirty="0" err="1" smtClean="0"/>
                  <a:t>bijections</a:t>
                </a:r>
                <a:r>
                  <a:rPr lang="en-US" dirty="0" smtClean="0"/>
                  <a:t> instead of </a:t>
                </a:r>
                <a:r>
                  <a:rPr lang="en-US" dirty="0" err="1" smtClean="0"/>
                  <a:t>equinumerosity</a:t>
                </a:r>
                <a:r>
                  <a:rPr lang="en-US" dirty="0" smtClean="0"/>
                  <a:t> (existence of a </a:t>
                </a:r>
                <a:r>
                  <a:rPr lang="en-US" dirty="0" err="1" smtClean="0"/>
                  <a:t>bijection</a:t>
                </a:r>
                <a:r>
                  <a:rPr lang="en-US" dirty="0" smtClean="0"/>
                  <a:t>)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We can use this to construct an injection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Seq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by recursion, given a </a:t>
                </a:r>
                <a:r>
                  <a:rPr lang="en-US" dirty="0" err="1" smtClean="0"/>
                  <a:t>bijection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29260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〈"/>
                              <m:endChr m:val="〉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3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 </a:t>
            </a:r>
            <a:r>
              <a:rPr lang="en-US" dirty="0" err="1" smtClean="0"/>
              <a:t>Bruijn</a:t>
            </a:r>
            <a:r>
              <a:rPr lang="en-US" dirty="0" smtClean="0"/>
              <a:t>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i="1" dirty="0"/>
              <a:t>de </a:t>
            </a:r>
            <a:r>
              <a:rPr lang="en-US" i="1" dirty="0" err="1"/>
              <a:t>Bruijn</a:t>
            </a:r>
            <a:r>
              <a:rPr lang="en-US" i="1" dirty="0"/>
              <a:t> factor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the quotient of the size of a formalization of a mathematical text and the size of its informal </a:t>
            </a:r>
            <a:r>
              <a:rPr lang="en-US" dirty="0" smtClean="0"/>
              <a:t>original (</a:t>
            </a:r>
            <a:r>
              <a:rPr lang="en-US" dirty="0" err="1" smtClean="0"/>
              <a:t>Wiedijk</a:t>
            </a:r>
            <a:r>
              <a:rPr lang="en-US" dirty="0" smtClean="0"/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Because this project was principally the near-complete formalization of a single text (</a:t>
            </a:r>
            <a:r>
              <a:rPr lang="en-US" dirty="0" err="1"/>
              <a:t>Kanamori</a:t>
            </a:r>
            <a:r>
              <a:rPr lang="en-US" dirty="0"/>
              <a:t> &amp; </a:t>
            </a:r>
            <a:r>
              <a:rPr lang="en-US" dirty="0" err="1"/>
              <a:t>Pincus</a:t>
            </a:r>
            <a:r>
              <a:rPr lang="en-US" dirty="0"/>
              <a:t>), it is possible to calculate a de </a:t>
            </a:r>
            <a:r>
              <a:rPr lang="en-US" dirty="0" err="1"/>
              <a:t>Bruijn</a:t>
            </a:r>
            <a:r>
              <a:rPr lang="en-US" dirty="0"/>
              <a:t> factor for the work</a:t>
            </a:r>
          </a:p>
          <a:p>
            <a:pPr marL="521208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Because the </a:t>
            </a:r>
            <a:r>
              <a:rPr lang="en-US" dirty="0" err="1" smtClean="0"/>
              <a:t>TeX</a:t>
            </a:r>
            <a:r>
              <a:rPr lang="en-US" dirty="0" smtClean="0"/>
              <a:t> for </a:t>
            </a:r>
            <a:r>
              <a:rPr lang="en-US" dirty="0" err="1"/>
              <a:t>Kanamori</a:t>
            </a:r>
            <a:r>
              <a:rPr lang="en-US" dirty="0"/>
              <a:t> &amp; </a:t>
            </a:r>
            <a:r>
              <a:rPr lang="en-US" dirty="0" err="1" smtClean="0"/>
              <a:t>Pincus</a:t>
            </a:r>
            <a:r>
              <a:rPr lang="en-US" dirty="0" smtClean="0"/>
              <a:t> was not available, Google OCR of the PDF was used instead, which may make the calculated factors higher than they should be since some formatting was lost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err="1" smtClean="0"/>
              <a:t>Metamath</a:t>
            </a:r>
            <a:r>
              <a:rPr lang="en-US" dirty="0" smtClean="0"/>
              <a:t> has a surprisingly low </a:t>
            </a:r>
            <a:r>
              <a:rPr lang="en-US" dirty="0"/>
              <a:t>de </a:t>
            </a:r>
            <a:r>
              <a:rPr lang="en-US" dirty="0" err="1"/>
              <a:t>Bruijn</a:t>
            </a:r>
            <a:r>
              <a:rPr lang="en-US" dirty="0"/>
              <a:t> </a:t>
            </a:r>
            <a:r>
              <a:rPr lang="en-US" dirty="0" smtClean="0"/>
              <a:t>factor! (Compare intrinsic factors 3.1, 3.7, 4.1 from [</a:t>
            </a:r>
            <a:r>
              <a:rPr lang="en-US" dirty="0" err="1" smtClean="0">
                <a:hlinkClick r:id="rId3"/>
              </a:rPr>
              <a:t>Wiedijk</a:t>
            </a:r>
            <a:r>
              <a:rPr lang="en-US" dirty="0" smtClean="0"/>
              <a:t>])</a:t>
            </a:r>
          </a:p>
          <a:p>
            <a:pPr marL="521208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Why?</a:t>
            </a:r>
            <a:endParaRPr lang="en-US" dirty="0"/>
          </a:p>
          <a:p>
            <a:pPr marL="521208" lvl="1" indent="-2286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558982"/>
              </p:ext>
            </p:extLst>
          </p:nvPr>
        </p:nvGraphicFramePr>
        <p:xfrm>
          <a:off x="3187032" y="4633940"/>
          <a:ext cx="5828631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5600"/>
                <a:gridCol w="1219200"/>
                <a:gridCol w="1074821"/>
                <a:gridCol w="1106905"/>
                <a:gridCol w="8021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formal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de </a:t>
                      </a:r>
                      <a:r>
                        <a:rPr lang="en-US" dirty="0" err="1" smtClean="0"/>
                        <a:t>Bruijn</a:t>
                      </a:r>
                      <a:r>
                        <a:rPr lang="en-US" dirty="0" smtClean="0"/>
                        <a:t> Factor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uncompressed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compressed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intrinsic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25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2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Metamath</a:t>
            </a:r>
            <a:r>
              <a:rPr lang="en-US" dirty="0" smtClean="0"/>
              <a:t>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266308"/>
              </a:xfrm>
            </p:spPr>
            <p:txBody>
              <a:bodyPr>
                <a:normAutofit/>
              </a:bodyPr>
              <a:lstStyle/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 computer language for representing mathematical proofs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</a:t>
                </a:r>
                <a:r>
                  <a:rPr lang="en-US" dirty="0" err="1" smtClean="0"/>
                  <a:t>Metamath</a:t>
                </a:r>
                <a:r>
                  <a:rPr lang="en-US" dirty="0" smtClean="0"/>
                  <a:t> spec is two pages, one verifier exists </a:t>
                </a:r>
                <a:r>
                  <a:rPr lang="en-US" dirty="0"/>
                  <a:t>in ≈300 lines </a:t>
                </a:r>
                <a:r>
                  <a:rPr lang="en-US" dirty="0" smtClean="0"/>
                  <a:t>of Python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Eight independent verifiers exist in eight different languages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Two proof assistants (MM-PA and mmj2) with another (</a:t>
                </a:r>
                <a:r>
                  <a:rPr lang="en-US" dirty="0" err="1" smtClean="0"/>
                  <a:t>smm</a:t>
                </a:r>
                <a:r>
                  <a:rPr lang="en-US" dirty="0" smtClean="0"/>
                  <a:t>) in development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/>
                  <a:t>A project to formalize modern mathematics from a simple </a:t>
                </a:r>
                <a:r>
                  <a:rPr lang="en-US" dirty="0" smtClean="0"/>
                  <a:t>foundation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Four major databases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ZFC set theory (set.mm)</a:t>
                </a:r>
              </a:p>
              <a:p>
                <a:pPr marL="704088" lvl="2" indent="-228600">
                  <a:buFont typeface="Arial" panose="020B0604020202020204" pitchFamily="34" charset="0"/>
                  <a:buChar char="•"/>
                </a:pPr>
                <a:r>
                  <a:rPr lang="en-US" dirty="0"/>
                  <a:t>Over 25000 proofs, 500K lines, 24M file</a:t>
                </a:r>
                <a:endParaRPr lang="en-US" dirty="0" smtClean="0"/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HOL type theory (hol.mm)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Intuitionistic </a:t>
                </a:r>
                <a:r>
                  <a:rPr lang="en-US" dirty="0" smtClean="0"/>
                  <a:t>logic (iset.mm)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NF set theory (nf.mm)</a:t>
                </a:r>
              </a:p>
              <a:p>
                <a:pPr marL="704088" lvl="2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Including </a:t>
                </a:r>
                <a:r>
                  <a:rPr lang="en-US" dirty="0" err="1" smtClean="0"/>
                  <a:t>Specker’s</a:t>
                </a:r>
                <a:r>
                  <a:rPr lang="en-US" dirty="0" smtClean="0"/>
                  <a:t> proof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AC</m:t>
                    </m:r>
                  </m:oMath>
                </a14:m>
                <a:endParaRPr lang="en-US" dirty="0" smtClean="0"/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66308"/>
              </a:xfrm>
              <a:blipFill rotWithShape="0">
                <a:blip r:embed="rId2"/>
                <a:stretch>
                  <a:fillRect l="-1455" t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19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GCH?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Generalized Continuum Hypothesis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b="0" dirty="0" smtClean="0"/>
                  <a:t>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for every ordinal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dirty="0" smtClean="0"/>
                  <a:t>There are no infinite cardinals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𝔪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Equivalence of (1) and (2) needs the axiom of regularity, which we prefer to avoid when possible – we use definition (2)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47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Localizing GCH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Generalized Continuum Hypothesis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b="0" dirty="0" smtClean="0"/>
                  <a:t>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for every ordinal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dirty="0" smtClean="0"/>
                  <a:t>There are no infinite cardinals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𝔪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Equivalence of (1) and (2) needs the axiom of regularity, which we prefer to avoid when possible – we use definition (2)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Define a GCH-set to be a cardinal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𝔪</m:t>
                    </m:r>
                  </m:oMath>
                </a14:m>
                <a:r>
                  <a:rPr lang="en-US" dirty="0" smtClean="0"/>
                  <a:t> that is finite or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𝔪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𝔫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𝔪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for all cardinals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𝔫</m:t>
                    </m:r>
                  </m:oMath>
                </a14:m>
                <a:endParaRPr lang="en-US" dirty="0" smtClean="0"/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Often written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𝔪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Metamath</a:t>
                </a:r>
                <a:r>
                  <a:rPr lang="en-US" dirty="0" smtClean="0"/>
                  <a:t> notation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GCH</m:t>
                    </m:r>
                  </m:oMath>
                </a14:m>
                <a:endParaRPr lang="en-US" dirty="0" smtClean="0"/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Then GCH is equivalent to “every set is a GCH-set”, written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GCH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dirty="0" smtClean="0"/>
              </a:p>
              <a:p>
                <a:pPr marL="292608" lvl="1" indent="0">
                  <a:buNone/>
                </a:pP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29260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GCH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¬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𝒫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2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AC?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Axiom of Choice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Many equivalent formulations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one useful to us is “</a:t>
                </a:r>
                <a:r>
                  <a:rPr lang="en-US" dirty="0"/>
                  <a:t>every set is </a:t>
                </a:r>
                <a:r>
                  <a:rPr lang="en-US" dirty="0" smtClean="0"/>
                  <a:t>well-orderable/</a:t>
                </a:r>
                <a:r>
                  <a:rPr lang="en-US" dirty="0" err="1" smtClean="0"/>
                  <a:t>equinumerous</a:t>
                </a:r>
                <a:r>
                  <a:rPr lang="en-US" dirty="0" smtClean="0"/>
                  <a:t> to an ordinal”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Metamath</a:t>
                </a:r>
                <a:r>
                  <a:rPr lang="en-US" dirty="0" smtClean="0"/>
                  <a:t> notation for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well-orderable”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dom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card</m:t>
                        </m:r>
                      </m:e>
                    </m:func>
                  </m:oMath>
                </a14:m>
                <a:r>
                  <a:rPr lang="en-US" dirty="0" smtClean="0"/>
                  <a:t> because the cardinality function is only defined on sets </a:t>
                </a:r>
                <a:r>
                  <a:rPr lang="en-US" dirty="0" err="1" smtClean="0"/>
                  <a:t>equinumerous</a:t>
                </a:r>
                <a:r>
                  <a:rPr lang="en-US" dirty="0" smtClean="0"/>
                  <a:t> to an ordinal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CHOICE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↔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dom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card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2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GCH implies 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234224"/>
              </a:xfrm>
            </p:spPr>
            <p:txBody>
              <a:bodyPr>
                <a:normAutofit lnSpcReduction="10000"/>
              </a:bodyPr>
              <a:lstStyle/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Written in </a:t>
                </a:r>
                <a:r>
                  <a:rPr lang="en-US" dirty="0" err="1" smtClean="0"/>
                  <a:t>Metamath</a:t>
                </a:r>
                <a:r>
                  <a:rPr lang="en-US" dirty="0" smtClean="0"/>
                  <a:t> notation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GCH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CHOICE</m:t>
                    </m:r>
                  </m:oMath>
                </a14:m>
                <a:endParaRPr lang="en-US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What does a local version look like?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/>
                  <a:t>Specker (1954):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𝔪</m:t>
                    </m:r>
                  </m:oMath>
                </a14:m>
                <a:r>
                  <a:rPr lang="en-US" dirty="0" smtClean="0"/>
                  <a:t> is infinite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𝔪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𝔪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𝔪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𝔪</m:t>
                        </m:r>
                      </m:e>
                    </m:d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𝔪</m:t>
                    </m:r>
                  </m:oMath>
                </a14:m>
                <a:r>
                  <a:rPr lang="en-US" dirty="0"/>
                  <a:t> is well-orderable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𝔪</m:t>
                        </m:r>
                      </m:e>
                    </m:d>
                  </m:oMath>
                </a14:m>
                <a:r>
                  <a:rPr lang="en-US" dirty="0"/>
                  <a:t> is the </a:t>
                </a:r>
                <a:r>
                  <a:rPr lang="en-US" dirty="0" err="1"/>
                  <a:t>Hartogs</a:t>
                </a:r>
                <a:r>
                  <a:rPr lang="en-US" dirty="0"/>
                  <a:t> number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𝔪</m:t>
                    </m:r>
                  </m:oMath>
                </a14:m>
                <a:r>
                  <a:rPr lang="en-US" dirty="0"/>
                  <a:t>, the set of all ordinals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𝔪</m:t>
                    </m:r>
                  </m:oMath>
                </a14:m>
                <a:endParaRPr lang="en-US" dirty="0"/>
              </a:p>
              <a:p>
                <a:pPr marL="29260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har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↦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Metamath</a:t>
                </a:r>
                <a:r>
                  <a:rPr lang="en-US" dirty="0" smtClean="0"/>
                  <a:t> version (completed 31 May 2015):</a:t>
                </a:r>
              </a:p>
              <a:p>
                <a:pPr marL="29260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GCH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𝒫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GCH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𝒫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source for this work was “Does GCH imply AC locally?” by Akihiro </a:t>
                </a:r>
                <a:r>
                  <a:rPr lang="en-US" dirty="0" err="1" smtClean="0"/>
                  <a:t>Kanamori</a:t>
                </a:r>
                <a:r>
                  <a:rPr lang="en-US" dirty="0" smtClean="0"/>
                  <a:t> and David </a:t>
                </a:r>
                <a:r>
                  <a:rPr lang="en-US" dirty="0" err="1" smtClean="0"/>
                  <a:t>Pincus</a:t>
                </a:r>
                <a:r>
                  <a:rPr lang="en-US" dirty="0" smtClean="0"/>
                  <a:t> (2002)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>
                    <a:hlinkClick r:id="rId2"/>
                  </a:rPr>
                  <a:t>http://</a:t>
                </a:r>
                <a:r>
                  <a:rPr lang="en-US" dirty="0" smtClean="0">
                    <a:hlinkClick r:id="rId2"/>
                  </a:rPr>
                  <a:t>math.bu.edu/people/aki/7.pdf</a:t>
                </a:r>
                <a:endParaRPr lang="en-US" dirty="0" smtClean="0"/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Aside: Not many formal systems could even state this theorem (HOL too weak, </a:t>
                </a:r>
                <a:r>
                  <a:rPr lang="en-US" sz="2200" dirty="0" err="1" smtClean="0"/>
                  <a:t>Mizar</a:t>
                </a:r>
                <a:r>
                  <a:rPr lang="en-US" sz="2200" dirty="0" smtClean="0"/>
                  <a:t> too strong)</a:t>
                </a:r>
                <a:endParaRPr lang="en-US" sz="2200" dirty="0"/>
              </a:p>
              <a:p>
                <a:pPr marL="292608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34224"/>
              </a:xfrm>
              <a:blipFill rotWithShape="0">
                <a:blip r:embed="rId3"/>
                <a:stretch>
                  <a:fillRect l="-1576" t="-2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08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GCH implies AC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us.metamath.org/mpegif/gchhar.html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623" y="2216314"/>
            <a:ext cx="8990704" cy="376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Constructions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Specker’s proof (via </a:t>
                </a:r>
                <a:r>
                  <a:rPr lang="en-US" dirty="0" err="1" smtClean="0"/>
                  <a:t>Kanamori</a:t>
                </a:r>
                <a:r>
                  <a:rPr lang="en-US" dirty="0" smtClean="0"/>
                  <a:t> &amp; </a:t>
                </a:r>
                <a:r>
                  <a:rPr lang="en-US" dirty="0" err="1" smtClean="0"/>
                  <a:t>Pincus</a:t>
                </a:r>
                <a:r>
                  <a:rPr lang="en-US" dirty="0" smtClean="0"/>
                  <a:t>) uses the lemma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𝔪</m:t>
                        </m:r>
                      </m:e>
                    </m:d>
                  </m:oMath>
                </a14:m>
                <a:r>
                  <a:rPr lang="en-US" sz="2000" dirty="0" smtClean="0"/>
                  <a:t> 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𝔪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𝔪</m:t>
                    </m:r>
                  </m:oMath>
                </a14:m>
                <a:endParaRPr lang="en-US" sz="2000" dirty="0" smtClean="0"/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it were not the case,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𝔪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𝔪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Seq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𝔪</m:t>
                        </m:r>
                      </m:e>
                    </m:d>
                  </m:oMath>
                </a14:m>
                <a:r>
                  <a:rPr lang="en-US" sz="1800" dirty="0" smtClean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Seq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𝔪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the set of finite sequences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Halbeisen</a:t>
                </a:r>
                <a:r>
                  <a:rPr lang="en-US" dirty="0" smtClean="0"/>
                  <a:t> &amp; </a:t>
                </a:r>
                <a:r>
                  <a:rPr lang="en-US" dirty="0" err="1" smtClean="0"/>
                  <a:t>Shelah</a:t>
                </a:r>
                <a:r>
                  <a:rPr lang="en-US" dirty="0" smtClean="0"/>
                  <a:t> (1994):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</a:t>
                </a:r>
                <a:r>
                  <a:rPr lang="en-US" dirty="0" smtClean="0"/>
                  <a:t>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≰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Seq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Requires a </a:t>
                </a:r>
                <a:r>
                  <a:rPr lang="en-US" dirty="0" err="1" smtClean="0"/>
                  <a:t>bijection</a:t>
                </a:r>
                <a:r>
                  <a:rPr lang="en-US" dirty="0" smtClean="0"/>
                  <a:t> (or at least an injection)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Seq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/>
                  <a:t>“For infinite, well-orderable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|=|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Seq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; in fact, to every infinite well-ordering of a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we can canonically associate a </a:t>
                </a:r>
                <a:r>
                  <a:rPr lang="en-US" dirty="0" err="1"/>
                  <a:t>bijection</a:t>
                </a:r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Seq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 smtClean="0"/>
                  <a:t>.” – </a:t>
                </a:r>
                <a:r>
                  <a:rPr lang="en-US" dirty="0" err="1"/>
                  <a:t>Kanamori</a:t>
                </a:r>
                <a:r>
                  <a:rPr lang="en-US" dirty="0"/>
                  <a:t> &amp; </a:t>
                </a:r>
                <a:r>
                  <a:rPr lang="en-US" dirty="0" err="1"/>
                  <a:t>Pincus</a:t>
                </a:r>
                <a:endParaRPr lang="en-US" dirty="0" smtClean="0"/>
              </a:p>
              <a:p>
                <a:pPr marL="704088" lvl="2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This is the sort of thing that makes a formalizer’s job hard!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This </a:t>
                </a:r>
                <a:r>
                  <a:rPr lang="en-US" dirty="0" err="1" smtClean="0"/>
                  <a:t>bijection</a:t>
                </a:r>
                <a:r>
                  <a:rPr lang="en-US" dirty="0" smtClean="0"/>
                  <a:t> is Corollary 3 of </a:t>
                </a:r>
                <a:r>
                  <a:rPr lang="en-US" dirty="0" err="1" smtClean="0"/>
                  <a:t>Halbeisen</a:t>
                </a:r>
                <a:r>
                  <a:rPr lang="en-US" dirty="0" smtClean="0"/>
                  <a:t> </a:t>
                </a:r>
                <a:r>
                  <a:rPr lang="en-US" dirty="0"/>
                  <a:t>&amp; </a:t>
                </a:r>
                <a:r>
                  <a:rPr lang="en-US" dirty="0" err="1" smtClean="0"/>
                  <a:t>Shelah</a:t>
                </a:r>
                <a:r>
                  <a:rPr lang="en-US" dirty="0" smtClean="0"/>
                  <a:t>: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/>
                  <a:t>“</a:t>
                </a:r>
                <a:r>
                  <a:rPr lang="en-US" dirty="0" smtClean="0"/>
                  <a:t>Proof: Use </a:t>
                </a:r>
                <a:r>
                  <a:rPr lang="en-US" dirty="0"/>
                  <a:t>the Cantor Normal Form Theorem, Corollary 2, order the finite </a:t>
                </a:r>
                <a:r>
                  <a:rPr lang="en-US" dirty="0" smtClean="0"/>
                  <a:t>subsets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then use the Cantor-Bernstein Theorem</a:t>
                </a:r>
                <a:r>
                  <a:rPr lang="en-US" dirty="0" smtClean="0"/>
                  <a:t>.”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23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Cantor Normal </a:t>
            </a:r>
            <a:r>
              <a:rPr lang="en-US" dirty="0" smtClean="0"/>
              <a:t>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Textbook version:</a:t>
                </a:r>
                <a:br>
                  <a:rPr lang="en-US" dirty="0" smtClean="0"/>
                </a:br>
                <a:r>
                  <a:rPr lang="en-US" dirty="0" smtClean="0"/>
                  <a:t>Every </a:t>
                </a:r>
                <a:r>
                  <a:rPr lang="en-US" dirty="0"/>
                  <a:t>ordinal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can be uniquely written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a natural number,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positive integers,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are ordinal </a:t>
                </a:r>
                <a:r>
                  <a:rPr lang="en-US" dirty="0" smtClean="0"/>
                  <a:t>numbers. (Wikipedia)</a:t>
                </a: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Metamath</a:t>
                </a:r>
                <a:r>
                  <a:rPr lang="en-US" dirty="0" smtClean="0"/>
                  <a:t> version (</a:t>
                </a:r>
                <a:r>
                  <a:rPr lang="en-US" dirty="0" err="1" smtClean="0">
                    <a:hlinkClick r:id="rId2"/>
                  </a:rPr>
                  <a:t>cantnf</a:t>
                </a:r>
                <a:r>
                  <a:rPr lang="en-US" dirty="0" smtClean="0"/>
                  <a:t>):</a:t>
                </a:r>
                <a:br>
                  <a:rPr lang="en-US" dirty="0" smtClean="0"/>
                </a:br>
                <a:r>
                  <a:rPr lang="en-US" dirty="0" smtClean="0"/>
                  <a:t>Define the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CNF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dirty="0" smtClean="0"/>
                  <a:t> from the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Fin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bSup>
                  </m:oMath>
                </a14:m>
                <a:r>
                  <a:rPr lang="en-US" dirty="0" smtClean="0"/>
                  <a:t> of finitely supported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to the ordinal exponential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CNF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supp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CNF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dirty="0" smtClean="0"/>
                  <a:t> is a </a:t>
                </a:r>
                <a:r>
                  <a:rPr lang="en-US" dirty="0" err="1" smtClean="0"/>
                  <a:t>bijection</a:t>
                </a:r>
                <a:r>
                  <a:rPr lang="en-US" dirty="0" smtClean="0"/>
                  <a:t>, and in fact an order isomorphism from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Fin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 to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) (where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and the maximal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dirty="0" smtClean="0"/>
                  <a:t>).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It is easier for us to work with finitely supported function spaces than parallel sequences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55" t="-1667"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42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7728</TotalTime>
  <Words>486</Words>
  <Application>Microsoft Office PowerPoint</Application>
  <PresentationFormat>Widescreen</PresentationFormat>
  <Paragraphs>119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Retrospect</vt:lpstr>
      <vt:lpstr>GCH implies AC a Metamath Formalization</vt:lpstr>
      <vt:lpstr>What is Metamath?</vt:lpstr>
      <vt:lpstr>What is GCH?</vt:lpstr>
      <vt:lpstr>Localizing GCH</vt:lpstr>
      <vt:lpstr>What is AC?</vt:lpstr>
      <vt:lpstr>GCH implies AC</vt:lpstr>
      <vt:lpstr>GCH implies AC</vt:lpstr>
      <vt:lpstr>Canonical Constructions</vt:lpstr>
      <vt:lpstr>Cantor Normal Form</vt:lpstr>
      <vt:lpstr>Reversing Cantor Normal Form</vt:lpstr>
      <vt:lpstr>Reversing Cantor Normal Form</vt:lpstr>
      <vt:lpstr>Reversing Cantor Normal Form</vt:lpstr>
      <vt:lpstr>α×α≈α, definably</vt:lpstr>
      <vt:lpstr>α×α≈α, definably</vt:lpstr>
      <vt:lpstr>The de Bruijn Factor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GCH implies AC, a Metamath Formalization</dc:title>
  <dc:creator>Mario Carneiro</dc:creator>
  <cp:lastModifiedBy>Mario Carneiro</cp:lastModifiedBy>
  <cp:revision>38</cp:revision>
  <dcterms:created xsi:type="dcterms:W3CDTF">2015-07-11T19:17:04Z</dcterms:created>
  <dcterms:modified xsi:type="dcterms:W3CDTF">2015-07-17T20:48:43Z</dcterms:modified>
</cp:coreProperties>
</file>