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4"/>
  </p:handoutMasterIdLst>
  <p:sldIdLst>
    <p:sldId id="373" r:id="rId3"/>
    <p:sldId id="359" r:id="rId5"/>
    <p:sldId id="374" r:id="rId6"/>
    <p:sldId id="375" r:id="rId7"/>
    <p:sldId id="376" r:id="rId8"/>
    <p:sldId id="377" r:id="rId9"/>
    <p:sldId id="378"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7" r:id="rId25"/>
    <p:sldId id="398" r:id="rId26"/>
    <p:sldId id="399" r:id="rId27"/>
    <p:sldId id="400" r:id="rId28"/>
    <p:sldId id="401" r:id="rId29"/>
    <p:sldId id="402" r:id="rId30"/>
    <p:sldId id="403" r:id="rId31"/>
    <p:sldId id="372" r:id="rId32"/>
    <p:sldId id="39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0A1B5D5-9B99-4C35-A422-299274C87663}"/>
</file>

<file path=ppt/viewProps.xml><?xml version="1.0" encoding="utf-8"?>
<p:viewPr xmlns:a="http://schemas.openxmlformats.org/drawingml/2006/main" xmlns:r="http://schemas.openxmlformats.org/officeDocument/2006/relationships" xmlns:p="http://schemas.openxmlformats.org/presentationml/2006/main">
  <p:normalViewPr>
    <p:restoredLeft sz="19743" autoAdjust="0"/>
    <p:restoredTop sz="95388" autoAdjust="0"/>
  </p:normalViewPr>
  <p:slideViewPr>
    <p:cSldViewPr snapToGrid="0" snapToObjects="1" showGuides="1">
      <p:cViewPr>
        <p:scale>
          <a:sx n="68" d="100"/>
          <a:sy n="68" d="100"/>
        </p:scale>
        <p:origin x="624" y="2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customXml" Target="../customXml/item3.xml"/><Relationship Id="rId4" Type="http://schemas.openxmlformats.org/officeDocument/2006/relationships/notesMaster" Target="notesMasters/notesMaster1.xml"/><Relationship Id="rId39" Type="http://schemas.openxmlformats.org/officeDocument/2006/relationships/customXml" Target="../customXml/item2.xml"/><Relationship Id="rId38" Type="http://schemas.openxmlformats.org/officeDocument/2006/relationships/customXml" Target="../customXml/item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srcRect/>
          <a:stretch>
            <a:fillRect/>
          </a:stretch>
        </p:blipFill>
        <p:spPr>
          <a:xfrm>
            <a:off x="3" y="1"/>
            <a:ext cx="12192003" cy="6857999"/>
          </a:xfrm>
          <a:prstGeom prst="rect">
            <a:avLst/>
          </a:prstGeom>
        </p:spPr>
      </p:pic>
      <p:sp>
        <p:nvSpPr>
          <p:cNvPr id="2" name="Title 1"/>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endParaRPr lang="en-US" dirty="0"/>
          </a:p>
        </p:txBody>
      </p:sp>
      <p:sp>
        <p:nvSpPr>
          <p:cNvPr id="12" name="Subtitle 2"/>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endParaRPr lang="en-US" dirty="0"/>
          </a:p>
        </p:txBody>
      </p:sp>
      <p:sp>
        <p:nvSpPr>
          <p:cNvPr id="10" name="Picture Placeholder 9"/>
          <p:cNvSpPr>
            <a:spLocks noGrp="1"/>
          </p:cNvSpPr>
          <p:nvPr>
            <p:ph type="pic" sz="quarter" idx="37"/>
          </p:nvPr>
        </p:nvSpPr>
        <p:spPr>
          <a:xfrm>
            <a:off x="336550" y="336550"/>
            <a:ext cx="5303640" cy="6184900"/>
          </a:xfrm>
        </p:spPr>
        <p:txBody>
          <a:bodyPr/>
          <a:lstStyle>
            <a:lvl1pPr algn="ctr">
              <a:defRPr sz="2000"/>
            </a:lvl1pPr>
          </a:lstStyle>
          <a:p>
            <a:r>
              <a:rPr lang="en-US" dirty="0"/>
              <a:t>Click icon to add picture</a:t>
            </a:r>
            <a:endParaRPr lang="en-US" dirty="0"/>
          </a:p>
        </p:txBody>
      </p:sp>
      <p:sp>
        <p:nvSpPr>
          <p:cNvPr id="19" name="Content Placeholder 4"/>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8960" indent="-285750">
              <a:lnSpc>
                <a:spcPct val="120000"/>
              </a:lnSpc>
              <a:spcBef>
                <a:spcPts val="1000"/>
              </a:spcBef>
              <a:spcAft>
                <a:spcPts val="600"/>
              </a:spcAft>
              <a:buClr>
                <a:schemeClr val="accent3"/>
              </a:buClr>
              <a:buFont typeface="Arial" panose="020B0604020202020204" pitchFamily="34" charset="0"/>
              <a:buChar char="•"/>
              <a:defRPr sz="1800" spc="0"/>
            </a:lvl2pPr>
            <a:lvl3pPr marL="861695" indent="-285750">
              <a:lnSpc>
                <a:spcPct val="120000"/>
              </a:lnSpc>
              <a:spcBef>
                <a:spcPts val="1000"/>
              </a:spcBef>
              <a:spcAft>
                <a:spcPts val="600"/>
              </a:spcAft>
              <a:buClr>
                <a:schemeClr val="accent3"/>
              </a:buClr>
              <a:buFont typeface="Arial" panose="020B0604020202020204" pitchFamily="34" charset="0"/>
              <a:buChar char="•"/>
              <a:defRPr sz="1800" spc="0"/>
            </a:lvl3pPr>
            <a:lvl4pPr marL="1151890"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16" name="Slide Number Placeholder 5"/>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fld>
            <a:endParaRPr lang="en-US" dirty="0"/>
          </a:p>
        </p:txBody>
      </p:sp>
      <p:cxnSp>
        <p:nvCxnSpPr>
          <p:cNvPr id="4" name="Straight Connector 3"/>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endParaRPr lang="en-US" dirty="0"/>
          </a:p>
        </p:txBody>
      </p:sp>
      <p:sp>
        <p:nvSpPr>
          <p:cNvPr id="19" name="Content Placeholder 4"/>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8960" indent="-285750">
              <a:lnSpc>
                <a:spcPct val="120000"/>
              </a:lnSpc>
              <a:spcBef>
                <a:spcPts val="1000"/>
              </a:spcBef>
              <a:spcAft>
                <a:spcPts val="600"/>
              </a:spcAft>
              <a:buClr>
                <a:schemeClr val="accent3"/>
              </a:buClr>
              <a:buFont typeface="Arial" panose="020B0604020202020204" pitchFamily="34" charset="0"/>
              <a:buChar char="•"/>
              <a:defRPr sz="1800" spc="0"/>
            </a:lvl2pPr>
            <a:lvl3pPr marL="861695" indent="-285750">
              <a:lnSpc>
                <a:spcPct val="120000"/>
              </a:lnSpc>
              <a:spcBef>
                <a:spcPts val="1000"/>
              </a:spcBef>
              <a:spcAft>
                <a:spcPts val="600"/>
              </a:spcAft>
              <a:buClr>
                <a:schemeClr val="accent3"/>
              </a:buClr>
              <a:buFont typeface="Arial" panose="020B0604020202020204" pitchFamily="34" charset="0"/>
              <a:buChar char="•"/>
              <a:defRPr sz="1800" spc="0"/>
            </a:lvl3pPr>
            <a:lvl4pPr marL="1151890"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12" name="Table Placeholder 11"/>
          <p:cNvSpPr>
            <a:spLocks noGrp="1"/>
          </p:cNvSpPr>
          <p:nvPr>
            <p:ph type="tbl" sz="quarter" idx="37" hasCustomPrompt="1"/>
          </p:nvPr>
        </p:nvSpPr>
        <p:spPr>
          <a:xfrm>
            <a:off x="5067300" y="404813"/>
            <a:ext cx="6705600" cy="6048375"/>
          </a:xfrm>
        </p:spPr>
        <p:txBody>
          <a:bodyPr/>
          <a:lstStyle>
            <a:lvl1pPr>
              <a:defRPr sz="2400">
                <a:latin typeface="+mn-lt"/>
              </a:defRPr>
            </a:lvl1pPr>
          </a:lstStyle>
          <a:p>
            <a:r>
              <a:rPr lang="en-US" dirty="0"/>
              <a:t>Click icon to add table</a:t>
            </a:r>
            <a:endParaRPr lang="en-US" dirty="0"/>
          </a:p>
        </p:txBody>
      </p:sp>
      <p:sp>
        <p:nvSpPr>
          <p:cNvPr id="15" name="Footer Placeholder 4"/>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endParaRPr lang="en-US" dirty="0"/>
          </a:p>
        </p:txBody>
      </p:sp>
      <p:sp>
        <p:nvSpPr>
          <p:cNvPr id="19" name="Content Placeholder 4"/>
          <p:cNvSpPr>
            <a:spLocks noGrp="1"/>
          </p:cNvSpPr>
          <p:nvPr>
            <p:ph sz="quarter" idx="36" hasCustomPrompt="1"/>
          </p:nvPr>
        </p:nvSpPr>
        <p:spPr>
          <a:xfrm>
            <a:off x="814302" y="2465535"/>
            <a:ext cx="7303538" cy="3427265"/>
          </a:xfrm>
        </p:spPr>
        <p:txBody>
          <a:bodyPr/>
          <a:lstStyle>
            <a:lvl1pPr marL="283210" indent="-283210">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7055" indent="-283210">
              <a:lnSpc>
                <a:spcPct val="120000"/>
              </a:lnSpc>
              <a:spcBef>
                <a:spcPts val="500"/>
              </a:spcBef>
              <a:buClr>
                <a:schemeClr val="accent3"/>
              </a:buClr>
              <a:defRPr sz="1800" spc="0"/>
            </a:lvl2pPr>
            <a:lvl3pPr marL="859790" indent="-283210">
              <a:lnSpc>
                <a:spcPct val="120000"/>
              </a:lnSpc>
              <a:spcBef>
                <a:spcPts val="500"/>
              </a:spcBef>
              <a:buClr>
                <a:schemeClr val="accent3"/>
              </a:buClr>
              <a:defRPr sz="1800" spc="0"/>
            </a:lvl3pPr>
            <a:lvl4pPr marL="1151890">
              <a:lnSpc>
                <a:spcPct val="120000"/>
              </a:lnSpc>
              <a:spcBef>
                <a:spcPts val="500"/>
              </a:spcBef>
              <a:buClr>
                <a:schemeClr val="accent3"/>
              </a:buClr>
              <a:defRPr sz="1800" spc="0"/>
            </a:lvl4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10" name="Content Placeholder 9"/>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Footer Placeholder 4"/>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endParaRPr lang="en-US" dirty="0"/>
          </a:p>
        </p:txBody>
      </p:sp>
      <p:sp>
        <p:nvSpPr>
          <p:cNvPr id="16" name="Slide Number Placeholder 5"/>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endParaRPr lang="en-US" dirty="0"/>
          </a:p>
        </p:txBody>
      </p:sp>
      <p:sp>
        <p:nvSpPr>
          <p:cNvPr id="10" name="Table Placeholder 9"/>
          <p:cNvSpPr>
            <a:spLocks noGrp="1"/>
          </p:cNvSpPr>
          <p:nvPr>
            <p:ph type="tbl" sz="quarter" idx="13" hasCustomPrompt="1"/>
          </p:nvPr>
        </p:nvSpPr>
        <p:spPr>
          <a:xfrm>
            <a:off x="835025" y="2560638"/>
            <a:ext cx="10515600" cy="3478212"/>
          </a:xfrm>
        </p:spPr>
        <p:txBody>
          <a:bodyPr/>
          <a:lstStyle>
            <a:lvl1pPr>
              <a:defRPr sz="2400">
                <a:latin typeface="+mn-lt"/>
              </a:defRPr>
            </a:lvl1pPr>
          </a:lstStyle>
          <a:p>
            <a:r>
              <a:rPr lang="en-US" dirty="0"/>
              <a:t>Click icon to add table</a:t>
            </a:r>
            <a:endParaRPr lang="en-US" dirty="0"/>
          </a:p>
        </p:txBody>
      </p:sp>
      <p:cxnSp>
        <p:nvCxnSpPr>
          <p:cNvPr id="8" name="Straight Connector 7"/>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endParaRPr lang="en-US" dirty="0"/>
          </a:p>
        </p:txBody>
      </p:sp>
      <p:sp>
        <p:nvSpPr>
          <p:cNvPr id="16" name="Slide Number Placeholder 5"/>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p:cNvGrpSpPr/>
          <p:nvPr userDrawn="1"/>
        </p:nvGrpSpPr>
        <p:grpSpPr>
          <a:xfrm>
            <a:off x="4575462" y="4137"/>
            <a:ext cx="7616537" cy="6853863"/>
            <a:chOff x="4575462" y="4137"/>
            <a:chExt cx="7616537" cy="6853863"/>
          </a:xfrm>
        </p:grpSpPr>
        <p:grpSp>
          <p:nvGrpSpPr>
            <p:cNvPr id="16" name="Group 15"/>
            <p:cNvGrpSpPr/>
            <p:nvPr/>
          </p:nvGrpSpPr>
          <p:grpSpPr>
            <a:xfrm>
              <a:off x="4575462" y="691665"/>
              <a:ext cx="364018" cy="857035"/>
              <a:chOff x="468157" y="1144246"/>
              <a:chExt cx="364018" cy="857035"/>
            </a:xfrm>
          </p:grpSpPr>
          <p:sp>
            <p:nvSpPr>
              <p:cNvPr id="27" name="Oval 26"/>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p:cNvPicPr>
              <a:picLocks noChangeAspect="1"/>
            </p:cNvPicPr>
            <p:nvPr userDrawn="1"/>
          </p:nvPicPr>
          <p:blipFill rotWithShape="1">
            <a:blip r:embed="rId2" cstate="screen"/>
            <a:srcRect/>
            <a:stretch>
              <a:fillRect/>
            </a:stretch>
          </p:blipFill>
          <p:spPr>
            <a:xfrm>
              <a:off x="6542796" y="4137"/>
              <a:ext cx="5649203" cy="6853863"/>
            </a:xfrm>
            <a:prstGeom prst="rect">
              <a:avLst/>
            </a:prstGeom>
          </p:spPr>
        </p:pic>
      </p:grpSp>
      <p:sp>
        <p:nvSpPr>
          <p:cNvPr id="2" name="Title 1"/>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endParaRPr lang="en-US" dirty="0"/>
          </a:p>
        </p:txBody>
      </p:sp>
      <p:sp>
        <p:nvSpPr>
          <p:cNvPr id="7" name="Content Placeholder 6"/>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6" name="Straight Connector 5"/>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srcRect/>
          <a:stretch>
            <a:fillRect/>
          </a:stretch>
        </p:blipFill>
        <p:spPr>
          <a:xfrm>
            <a:off x="3" y="1"/>
            <a:ext cx="12192003" cy="6857999"/>
          </a:xfrm>
          <a:prstGeom prst="rect">
            <a:avLst/>
          </a:prstGeom>
        </p:spPr>
      </p:pic>
      <p:sp>
        <p:nvSpPr>
          <p:cNvPr id="2" name="Title 1"/>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p:cNvGrpSpPr/>
          <p:nvPr userDrawn="1"/>
        </p:nvGrpSpPr>
        <p:grpSpPr>
          <a:xfrm>
            <a:off x="0" y="-6350"/>
            <a:ext cx="12185769" cy="6864350"/>
            <a:chOff x="0" y="-6350"/>
            <a:chExt cx="12185769" cy="6864350"/>
          </a:xfrm>
        </p:grpSpPr>
        <p:sp>
          <p:nvSpPr>
            <p:cNvPr id="4" name="Rectangle 3"/>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p:cNvPicPr>
              <a:picLocks noChangeAspect="1"/>
            </p:cNvPicPr>
            <p:nvPr/>
          </p:nvPicPr>
          <p:blipFill rotWithShape="1">
            <a:blip r:embed="rId2" cstate="screen"/>
            <a:srcRect/>
            <a:stretch>
              <a:fillRect/>
            </a:stretch>
          </p:blipFill>
          <p:spPr>
            <a:xfrm rot="5400000">
              <a:off x="5750267" y="410125"/>
              <a:ext cx="6845628" cy="6025377"/>
            </a:xfrm>
            <a:prstGeom prst="rect">
              <a:avLst/>
            </a:prstGeom>
          </p:spPr>
        </p:pic>
        <p:grpSp>
          <p:nvGrpSpPr>
            <p:cNvPr id="7" name="Group 6"/>
            <p:cNvGrpSpPr/>
            <p:nvPr/>
          </p:nvGrpSpPr>
          <p:grpSpPr>
            <a:xfrm rot="10800000">
              <a:off x="5304704" y="259572"/>
              <a:ext cx="584267" cy="390181"/>
              <a:chOff x="1876516" y="596691"/>
              <a:chExt cx="584267" cy="390181"/>
            </a:xfrm>
          </p:grpSpPr>
          <p:sp>
            <p:nvSpPr>
              <p:cNvPr id="8" name="Oval 7"/>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dirty="0"/>
              <a:t>Click to edit Master title style</a:t>
            </a:r>
            <a:endParaRPr lang="en-US" dirty="0"/>
          </a:p>
        </p:txBody>
      </p:sp>
      <p:cxnSp>
        <p:nvCxnSpPr>
          <p:cNvPr id="5" name="Straight Connector 4"/>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endParaRPr lang="en-US" dirty="0"/>
          </a:p>
        </p:txBody>
      </p:sp>
      <p:sp>
        <p:nvSpPr>
          <p:cNvPr id="7" name="Subtitle 2"/>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
        <p:nvSpPr>
          <p:cNvPr id="15" name="Footer Placeholder 4"/>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endParaRPr lang="en-US" dirty="0"/>
          </a:p>
        </p:txBody>
      </p:sp>
      <p:sp>
        <p:nvSpPr>
          <p:cNvPr id="16" name="Slide Number Placeholder 5"/>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endParaRPr lang="en-US" dirty="0"/>
          </a:p>
        </p:txBody>
      </p:sp>
      <p:sp>
        <p:nvSpPr>
          <p:cNvPr id="8" name="Subtitle 2"/>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
        <p:nvSpPr>
          <p:cNvPr id="10" name="Picture Placeholder 9"/>
          <p:cNvSpPr>
            <a:spLocks noGrp="1"/>
          </p:cNvSpPr>
          <p:nvPr>
            <p:ph type="pic" sz="quarter" idx="13"/>
          </p:nvPr>
        </p:nvSpPr>
        <p:spPr>
          <a:xfrm>
            <a:off x="6497638" y="336550"/>
            <a:ext cx="5322887" cy="6184900"/>
          </a:xfrm>
        </p:spPr>
        <p:txBody>
          <a:bodyPr/>
          <a:lstStyle>
            <a:lvl1pPr algn="ctr">
              <a:defRPr sz="2000"/>
            </a:lvl1pPr>
          </a:lstStyle>
          <a:p>
            <a:r>
              <a:rPr lang="en-US" dirty="0"/>
              <a:t>Click icon to add picture</a:t>
            </a:r>
            <a:endParaRPr lang="en-US" dirty="0"/>
          </a:p>
        </p:txBody>
      </p:sp>
      <p:sp>
        <p:nvSpPr>
          <p:cNvPr id="15" name="Footer Placeholder 4"/>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endParaRPr lang="en-US" dirty="0"/>
          </a:p>
        </p:txBody>
      </p:sp>
      <p:sp>
        <p:nvSpPr>
          <p:cNvPr id="16" name="Slide Number Placeholder 5"/>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p:cNvPicPr>
            <a:picLocks noChangeAspect="1"/>
          </p:cNvPicPr>
          <p:nvPr userDrawn="1"/>
        </p:nvPicPr>
        <p:blipFill rotWithShape="1">
          <a:blip r:embed="rId2" cstate="screen"/>
          <a:srcRect/>
          <a:stretch>
            <a:fillRect/>
          </a:stretch>
        </p:blipFill>
        <p:spPr>
          <a:xfrm>
            <a:off x="0" y="-6350"/>
            <a:ext cx="2356339" cy="6853863"/>
          </a:xfrm>
          <a:prstGeom prst="rect">
            <a:avLst/>
          </a:prstGeom>
        </p:spPr>
      </p:pic>
      <p:sp>
        <p:nvSpPr>
          <p:cNvPr id="5" name="Rectangle 4"/>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endParaRPr lang="en-US" dirty="0"/>
          </a:p>
        </p:txBody>
      </p:sp>
      <p:sp>
        <p:nvSpPr>
          <p:cNvPr id="13" name="Content Placeholder 12"/>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Footer Placeholder 4"/>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endParaRPr lang="en-US" dirty="0"/>
          </a:p>
        </p:txBody>
      </p:sp>
      <p:sp>
        <p:nvSpPr>
          <p:cNvPr id="16" name="Slide Number Placeholder 5"/>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p:cNvGrpSpPr/>
          <p:nvPr userDrawn="1"/>
        </p:nvGrpSpPr>
        <p:grpSpPr>
          <a:xfrm>
            <a:off x="3" y="2"/>
            <a:ext cx="12191997" cy="6857998"/>
            <a:chOff x="3" y="2"/>
            <a:chExt cx="12191997" cy="6857998"/>
          </a:xfrm>
        </p:grpSpPr>
        <p:sp>
          <p:nvSpPr>
            <p:cNvPr id="21" name="Rectangle 20"/>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p:cNvPicPr>
              <a:picLocks noChangeAspect="1"/>
            </p:cNvPicPr>
            <p:nvPr/>
          </p:nvPicPr>
          <p:blipFill rotWithShape="1">
            <a:blip r:embed="rId2" cstate="screen"/>
            <a:srcRect/>
            <a:stretch>
              <a:fillRect/>
            </a:stretch>
          </p:blipFill>
          <p:spPr>
            <a:xfrm>
              <a:off x="3" y="2"/>
              <a:ext cx="12191994" cy="6857996"/>
            </a:xfrm>
            <a:prstGeom prst="rect">
              <a:avLst/>
            </a:prstGeom>
          </p:spPr>
        </p:pic>
        <p:grpSp>
          <p:nvGrpSpPr>
            <p:cNvPr id="11" name="Group 10"/>
            <p:cNvGrpSpPr/>
            <p:nvPr/>
          </p:nvGrpSpPr>
          <p:grpSpPr>
            <a:xfrm rot="5400000">
              <a:off x="1645776" y="1222395"/>
              <a:ext cx="431603" cy="412684"/>
              <a:chOff x="1870859" y="869908"/>
              <a:chExt cx="431603" cy="412684"/>
            </a:xfrm>
          </p:grpSpPr>
          <p:sp>
            <p:nvSpPr>
              <p:cNvPr id="12" name="Graphic 15"/>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p:cNvGrpSpPr/>
            <p:nvPr/>
          </p:nvGrpSpPr>
          <p:grpSpPr>
            <a:xfrm rot="20626702">
              <a:off x="10248169" y="5448942"/>
              <a:ext cx="431603" cy="412684"/>
              <a:chOff x="1870859" y="869908"/>
              <a:chExt cx="431603" cy="412684"/>
            </a:xfrm>
          </p:grpSpPr>
          <p:sp>
            <p:nvSpPr>
              <p:cNvPr id="6" name="Graphic 15"/>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dirty="0"/>
              <a:t>Click to edit Master title style</a:t>
            </a:r>
            <a:endParaRPr lang="en-US" dirty="0"/>
          </a:p>
        </p:txBody>
      </p:sp>
      <p:sp>
        <p:nvSpPr>
          <p:cNvPr id="5" name="Subtitle 2"/>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p:cNvGrpSpPr/>
          <p:nvPr userDrawn="1"/>
        </p:nvGrpSpPr>
        <p:grpSpPr>
          <a:xfrm>
            <a:off x="-1" y="-6350"/>
            <a:ext cx="12192000" cy="6864350"/>
            <a:chOff x="-1" y="-6350"/>
            <a:chExt cx="12192000" cy="6864350"/>
          </a:xfrm>
        </p:grpSpPr>
        <p:sp>
          <p:nvSpPr>
            <p:cNvPr id="4" name="Rectangle 3"/>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p:cNvPicPr>
              <a:picLocks noChangeAspect="1"/>
            </p:cNvPicPr>
            <p:nvPr/>
          </p:nvPicPr>
          <p:blipFill rotWithShape="1">
            <a:blip r:embed="rId2" cstate="screen"/>
            <a:srcRect b="-93"/>
            <a:stretch>
              <a:fillRect/>
            </a:stretch>
          </p:blipFill>
          <p:spPr>
            <a:xfrm flipH="1">
              <a:off x="-1" y="0"/>
              <a:ext cx="1428751" cy="6858000"/>
            </a:xfrm>
            <a:prstGeom prst="rect">
              <a:avLst/>
            </a:prstGeom>
          </p:spPr>
        </p:pic>
        <p:grpSp>
          <p:nvGrpSpPr>
            <p:cNvPr id="7" name="Group 6"/>
            <p:cNvGrpSpPr/>
            <p:nvPr/>
          </p:nvGrpSpPr>
          <p:grpSpPr>
            <a:xfrm>
              <a:off x="10649689" y="4382998"/>
              <a:ext cx="754139" cy="1865729"/>
              <a:chOff x="653351" y="2693558"/>
              <a:chExt cx="754139" cy="1865729"/>
            </a:xfrm>
          </p:grpSpPr>
          <p:sp>
            <p:nvSpPr>
              <p:cNvPr id="11" name="Graphic 15"/>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p:cNvGrpSpPr/>
            <p:nvPr/>
          </p:nvGrpSpPr>
          <p:grpSpPr>
            <a:xfrm>
              <a:off x="1870859" y="869908"/>
              <a:ext cx="431603" cy="412684"/>
              <a:chOff x="1870859" y="869908"/>
              <a:chExt cx="431603" cy="412684"/>
            </a:xfrm>
          </p:grpSpPr>
          <p:sp>
            <p:nvSpPr>
              <p:cNvPr id="9" name="Graphic 15"/>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endParaRPr lang="en-US" dirty="0"/>
          </a:p>
        </p:txBody>
      </p:sp>
      <p:sp>
        <p:nvSpPr>
          <p:cNvPr id="5" name="Content Placeholder 4"/>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210"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7055"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790"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21" name="Content Placeholder 4"/>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210"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7055"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790"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15" name="Footer Placeholder 4"/>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endParaRPr lang="en-US" dirty="0"/>
          </a:p>
        </p:txBody>
      </p:sp>
      <p:sp>
        <p:nvSpPr>
          <p:cNvPr id="16" name="Slide Number Placeholder 5"/>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p:cNvGrpSpPr/>
          <p:nvPr userDrawn="1"/>
        </p:nvGrpSpPr>
        <p:grpSpPr>
          <a:xfrm rot="10800000" flipH="1">
            <a:off x="10488530" y="4210019"/>
            <a:ext cx="754139" cy="1865729"/>
            <a:chOff x="653351" y="2693558"/>
            <a:chExt cx="754139" cy="1865729"/>
          </a:xfrm>
        </p:grpSpPr>
        <p:sp>
          <p:nvSpPr>
            <p:cNvPr id="10" name="Graphic 15"/>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endParaRPr lang="en-US" dirty="0"/>
          </a:p>
        </p:txBody>
      </p:sp>
      <p:sp>
        <p:nvSpPr>
          <p:cNvPr id="5" name="Content Placeholder 4"/>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110"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845"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040"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19" name="Content Placeholder 4"/>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210"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7055"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790"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15" name="Footer Placeholder 4"/>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endParaRPr lang="en-US" dirty="0"/>
          </a:p>
        </p:txBody>
      </p:sp>
      <p:sp>
        <p:nvSpPr>
          <p:cNvPr id="16" name="Slide Number Placeholder 5"/>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9.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0.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3.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5.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6.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7.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8.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29.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0.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1.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2.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33.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4.xml"/><Relationship Id="rId1" Type="http://schemas.openxmlformats.org/officeDocument/2006/relationships/image" Target="../media/image34.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8.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0.xml"/><Relationship Id="rId2" Type="http://schemas.openxmlformats.org/officeDocument/2006/relationships/image" Target="../media/image12.png"/><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869" y="579120"/>
            <a:ext cx="11548261" cy="2733306"/>
          </a:xfrm>
        </p:spPr>
        <p:style>
          <a:lnRef idx="2">
            <a:schemeClr val="accent4">
              <a:shade val="15000"/>
            </a:schemeClr>
          </a:lnRef>
          <a:fillRef idx="1">
            <a:schemeClr val="accent4"/>
          </a:fillRef>
          <a:effectRef idx="0">
            <a:schemeClr val="accent4"/>
          </a:effectRef>
          <a:fontRef idx="minor">
            <a:schemeClr val="lt1"/>
          </a:fontRef>
        </p:style>
        <p:txBody>
          <a:bodyPr/>
          <a:lstStyle/>
          <a:p>
            <a:r>
              <a:rPr lang="en-US" sz="6000" b="1" dirty="0">
                <a:latin typeface="Times New Roman" panose="02020603050405020304"/>
                <a:cs typeface="Times New Roman" panose="02020603050405020304"/>
              </a:rPr>
              <a:t>7-Eleven</a:t>
            </a:r>
            <a:endParaRPr lang="en-US" sz="6000" b="1" dirty="0"/>
          </a:p>
        </p:txBody>
      </p:sp>
      <p:sp>
        <p:nvSpPr>
          <p:cNvPr id="4" name="Subtitle 3"/>
          <p:cNvSpPr>
            <a:spLocks noGrp="1"/>
          </p:cNvSpPr>
          <p:nvPr>
            <p:ph type="subTitle" idx="1"/>
          </p:nvPr>
        </p:nvSpPr>
        <p:spPr>
          <a:xfrm>
            <a:off x="321868" y="3484615"/>
            <a:ext cx="11562303" cy="2387865"/>
          </a:xfrm>
        </p:spPr>
        <p:txBody>
          <a:bodyPr vert="horz" lIns="91440" tIns="45720" rIns="91440" bIns="45720" rtlCol="0" anchor="t">
            <a:noAutofit/>
          </a:bodyPr>
          <a:lstStyle/>
          <a:p>
            <a:endParaRPr lang="en-US" dirty="0"/>
          </a:p>
        </p:txBody>
      </p:sp>
      <p:sp>
        <p:nvSpPr>
          <p:cNvPr id="3" name="Slide Number Placeholder 2"/>
          <p:cNvSpPr>
            <a:spLocks noGrp="1"/>
          </p:cNvSpPr>
          <p:nvPr>
            <p:ph type="sldNum" sz="quarter" idx="12"/>
          </p:nvPr>
        </p:nvSpPr>
        <p:spPr>
          <a:xfrm>
            <a:off x="9140971" y="6226198"/>
            <a:ext cx="2743200" cy="365125"/>
          </a:xfrm>
        </p:spPr>
        <p:txBody>
          <a:bodyPr/>
          <a:lstStyle/>
          <a:p>
            <a:fld id="{FE024F78-56A6-7740-B68D-8D4D026EDF3F}" type="slidenum">
              <a:rPr lang="en-US" smtClean="0"/>
            </a:fld>
            <a:endParaRPr lang="en-US" dirty="0"/>
          </a:p>
        </p:txBody>
      </p:sp>
      <p:pic>
        <p:nvPicPr>
          <p:cNvPr id="5" name="Picture 4" descr="Balloons in front of a building"/>
          <p:cNvPicPr>
            <a:picLocks noChangeAspect="1"/>
          </p:cNvPicPr>
          <p:nvPr/>
        </p:nvPicPr>
        <p:blipFill>
          <a:blip r:embed="rId1"/>
          <a:stretch>
            <a:fillRect/>
          </a:stretch>
        </p:blipFill>
        <p:spPr>
          <a:xfrm>
            <a:off x="319474" y="3481387"/>
            <a:ext cx="11563349" cy="23871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b="1" dirty="0">
                <a:solidFill>
                  <a:schemeClr val="accent2">
                    <a:lumMod val="75000"/>
                  </a:schemeClr>
                </a:solidFill>
                <a:latin typeface="Times New Roman" panose="02020603050405020304"/>
                <a:cs typeface="Times New Roman" panose="02020603050405020304"/>
              </a:rPr>
              <a:t>4. Sum of Sales by Sub-Category (Funnel</a:t>
            </a:r>
            <a:br>
              <a:rPr lang="en-US" sz="1400" b="1" dirty="0">
                <a:solidFill>
                  <a:schemeClr val="accent2">
                    <a:lumMod val="75000"/>
                  </a:schemeClr>
                </a:solidFill>
                <a:latin typeface="Times New Roman" panose="02020603050405020304"/>
                <a:cs typeface="Times New Roman" panose="02020603050405020304"/>
              </a:rPr>
            </a:br>
            <a:r>
              <a:rPr lang="en-US" sz="1400" b="1" dirty="0">
                <a:solidFill>
                  <a:schemeClr val="accent2">
                    <a:lumMod val="75000"/>
                  </a:schemeClr>
                </a:solidFill>
                <a:latin typeface="Times New Roman" panose="02020603050405020304"/>
                <a:cs typeface="Times New Roman" panose="02020603050405020304"/>
              </a:rPr>
              <a:t> Chart)</a:t>
            </a:r>
            <a:endParaRPr lang="en-US"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
        <p:nvSpPr>
          <p:cNvPr id="14" name="Content Placeholder 13"/>
          <p:cNvSpPr>
            <a:spLocks noGrp="1"/>
          </p:cNvSpPr>
          <p:nvPr>
            <p:ph sz="quarter" idx="36"/>
          </p:nvPr>
        </p:nvSpPr>
        <p:spPr>
          <a:xfrm>
            <a:off x="6889627" y="3104277"/>
            <a:ext cx="4361263" cy="4000444"/>
          </a:xfrm>
        </p:spPr>
        <p:txBody>
          <a:bodyPr vert="horz" lIns="91440" tIns="45720" rIns="91440" bIns="45720" rtlCol="0" anchor="t">
            <a:noAutofit/>
          </a:bodyPr>
          <a:lstStyle/>
          <a:p>
            <a:r>
              <a:rPr lang="en-US" sz="1400" b="1" dirty="0">
                <a:latin typeface="Times New Roman" panose="02020603050405020304"/>
                <a:cs typeface="Times New Roman" panose="02020603050405020304"/>
              </a:rPr>
              <a:t>Interpretation:</a:t>
            </a:r>
            <a:endParaRPr lang="en-US" sz="1400" dirty="0"/>
          </a:p>
          <a:p>
            <a:r>
              <a:rPr lang="en-US" sz="1400" dirty="0">
                <a:latin typeface="Times New Roman" panose="02020603050405020304"/>
                <a:cs typeface="Times New Roman" panose="02020603050405020304"/>
              </a:rPr>
              <a:t>This chart displays the distribution of sales across different product categories.</a:t>
            </a:r>
            <a:endParaRPr lang="en-US" sz="1400" dirty="0"/>
          </a:p>
          <a:p>
            <a:r>
              <a:rPr lang="en-US" sz="1400" b="1" dirty="0">
                <a:latin typeface="Times New Roman" panose="02020603050405020304"/>
                <a:cs typeface="Times New Roman" panose="02020603050405020304"/>
              </a:rPr>
              <a:t>Insights:</a:t>
            </a:r>
            <a:endParaRPr lang="en-US" sz="1400" dirty="0"/>
          </a:p>
          <a:p>
            <a:endParaRPr lang="en-US" sz="1400" dirty="0"/>
          </a:p>
          <a:p>
            <a:pPr marL="285750" indent="-285750">
              <a:buFont typeface="Arial" panose="020B0604020202020204"/>
              <a:buChar char="•"/>
            </a:pPr>
            <a:r>
              <a:rPr lang="en-US" sz="1400" dirty="0">
                <a:latin typeface="Times New Roman" panose="02020603050405020304"/>
                <a:cs typeface="Times New Roman" panose="02020603050405020304"/>
              </a:rPr>
              <a:t>Phones and chairs: The largest category with 100% (836.15K) of sales.</a:t>
            </a:r>
            <a:endParaRPr lang="en-US" sz="1400" dirty="0"/>
          </a:p>
          <a:p>
            <a:pPr marL="285750" indent="-285750">
              <a:buFont typeface="Arial" panose="020B0604020202020204"/>
              <a:buChar char="•"/>
            </a:pPr>
            <a:r>
              <a:rPr lang="en-US" sz="1400" dirty="0">
                <a:latin typeface="Times New Roman" panose="02020603050405020304"/>
                <a:cs typeface="Times New Roman" panose="02020603050405020304"/>
              </a:rPr>
              <a:t>Stroage: Close second at (206.97kK).</a:t>
            </a:r>
            <a:endParaRPr lang="en-US" sz="1400" dirty="0"/>
          </a:p>
          <a:p>
            <a:pPr marL="285750" indent="-285750">
              <a:buFont typeface="Arial" panose="020B0604020202020204"/>
              <a:buChar char="•"/>
            </a:pPr>
            <a:r>
              <a:rPr lang="en-US" sz="1400" dirty="0">
                <a:latin typeface="Times New Roman" panose="02020603050405020304"/>
                <a:cs typeface="Times New Roman" panose="02020603050405020304"/>
              </a:rPr>
              <a:t>Tables: Significant shares.</a:t>
            </a:r>
            <a:endParaRPr lang="en-US" sz="1400" dirty="0"/>
          </a:p>
          <a:p>
            <a:endParaRPr lang="en-US" sz="1400" dirty="0"/>
          </a:p>
        </p:txBody>
      </p:sp>
      <p:pic>
        <p:nvPicPr>
          <p:cNvPr id="3" name="Picture 2" descr="A blue and white chart with text&#10;&#10;Description automatically generated"/>
          <p:cNvPicPr>
            <a:picLocks noChangeAspect="1"/>
          </p:cNvPicPr>
          <p:nvPr/>
        </p:nvPicPr>
        <p:blipFill>
          <a:blip r:embed="rId1"/>
          <a:stretch>
            <a:fillRect/>
          </a:stretch>
        </p:blipFill>
        <p:spPr>
          <a:xfrm>
            <a:off x="1178783" y="1831117"/>
            <a:ext cx="3676650" cy="3257550"/>
          </a:xfrm>
          <a:prstGeom prst="rect">
            <a:avLst/>
          </a:prstGeom>
        </p:spPr>
      </p:pic>
      <p:sp>
        <p:nvSpPr>
          <p:cNvPr id="6" name="Picture Placeholder 5"/>
          <p:cNvSpPr>
            <a:spLocks noGrp="1"/>
          </p:cNvSpPr>
          <p:nvPr>
            <p:ph type="pic" sz="quarter" idx="37"/>
          </p:nvPr>
        </p:nvSpPr>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1" dirty="0">
                <a:solidFill>
                  <a:srgbClr val="00B050"/>
                </a:solidFill>
                <a:latin typeface="Times New Roman" panose="02020603050405020304"/>
                <a:cs typeface="Times New Roman" panose="02020603050405020304"/>
              </a:rPr>
              <a:t>5. Sum of Sales by State (Map):</a:t>
            </a:r>
            <a:endParaRPr lang="en-US" sz="1600" b="1">
              <a:solidFill>
                <a:srgbClr val="00B050"/>
              </a:solidFill>
            </a:endParaRPr>
          </a:p>
        </p:txBody>
      </p:sp>
      <p:pic>
        <p:nvPicPr>
          <p:cNvPr id="9" name="Content Placeholder 8" descr="A map of the united states with blue dots&#10;&#10;Description automatically generated"/>
          <p:cNvPicPr>
            <a:picLocks noGrp="1" noChangeAspect="1"/>
          </p:cNvPicPr>
          <p:nvPr>
            <p:ph sz="quarter" idx="36"/>
          </p:nvPr>
        </p:nvPicPr>
        <p:blipFill>
          <a:blip r:embed="rId1"/>
          <a:stretch>
            <a:fillRect/>
          </a:stretch>
        </p:blipFill>
        <p:spPr>
          <a:xfrm>
            <a:off x="1549382" y="2084845"/>
            <a:ext cx="3004212" cy="3022201"/>
          </a:xfrm>
        </p:spPr>
      </p:pic>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
        <p:nvSpPr>
          <p:cNvPr id="8" name="Picture Placeholder 7"/>
          <p:cNvSpPr>
            <a:spLocks noGrp="1"/>
          </p:cNvSpPr>
          <p:nvPr>
            <p:ph type="pic" sz="quarter" idx="37"/>
          </p:nvPr>
        </p:nvSpPr>
        <p:spPr/>
      </p:sp>
      <p:sp>
        <p:nvSpPr>
          <p:cNvPr id="10" name="TextBox 9"/>
          <p:cNvSpPr txBox="1"/>
          <p:nvPr/>
        </p:nvSpPr>
        <p:spPr>
          <a:xfrm>
            <a:off x="7700319" y="2582563"/>
            <a:ext cx="280498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600" dirty="0">
                <a:solidFill>
                  <a:schemeClr val="bg1"/>
                </a:solidFill>
                <a:latin typeface="Times New Roman" panose="02020603050405020304"/>
                <a:cs typeface="Times New Roman" panose="02020603050405020304"/>
              </a:rPr>
              <a:t>This map visualizes sales data across different states.</a:t>
            </a:r>
            <a:endParaRPr lang="en-US" sz="1600" dirty="0">
              <a:solidFill>
                <a:schemeClr val="bg1"/>
              </a:solidFill>
              <a:latin typeface="Times New Roman" panose="02020603050405020304"/>
              <a:cs typeface="Times New Roman" panose="02020603050405020304"/>
            </a:endParaRPr>
          </a:p>
          <a:p>
            <a:r>
              <a:rPr lang="en-US" sz="1600" b="1" dirty="0">
                <a:solidFill>
                  <a:schemeClr val="bg1"/>
                </a:solidFill>
                <a:latin typeface="Times New Roman" panose="02020603050405020304"/>
                <a:cs typeface="Times New Roman" panose="02020603050405020304"/>
              </a:rPr>
              <a:t>Insights:</a:t>
            </a:r>
            <a:endParaRPr lang="en-US" sz="1600" b="1" dirty="0">
              <a:solidFill>
                <a:schemeClr val="bg1"/>
              </a:solidFill>
              <a:latin typeface="Times New Roman" panose="02020603050405020304"/>
              <a:cs typeface="Times New Roman" panose="02020603050405020304"/>
            </a:endParaRPr>
          </a:p>
          <a:p>
            <a:endParaRPr lang="en-US" sz="1600" dirty="0">
              <a:solidFill>
                <a:schemeClr val="bg1"/>
              </a:solidFill>
              <a:latin typeface="Times New Roman" panose="02020603050405020304"/>
              <a:cs typeface="Times New Roman" panose="02020603050405020304"/>
            </a:endParaRPr>
          </a:p>
          <a:p>
            <a:r>
              <a:rPr lang="en-US" sz="1600" dirty="0">
                <a:solidFill>
                  <a:schemeClr val="bg1"/>
                </a:solidFill>
                <a:latin typeface="Times New Roman" panose="02020603050405020304"/>
                <a:cs typeface="Times New Roman" panose="02020603050405020304"/>
              </a:rPr>
              <a:t>High sales in certain states indicate strong market presence. States with lower sales might present opportunities for market expansion.</a:t>
            </a:r>
            <a:endParaRPr lang="en-US" sz="1600" dirty="0">
              <a:solidFill>
                <a:schemeClr val="bg1"/>
              </a:solidFill>
              <a:latin typeface="Times New Roman" panose="02020603050405020304"/>
              <a:cs typeface="Times New Roman" panose="02020603050405020304"/>
            </a:endParaRPr>
          </a:p>
          <a:p>
            <a:r>
              <a:rPr lang="en-US" sz="1600" b="1" dirty="0">
                <a:solidFill>
                  <a:schemeClr val="bg1"/>
                </a:solidFill>
                <a:latin typeface="Times New Roman" panose="02020603050405020304"/>
                <a:cs typeface="Times New Roman" panose="02020603050405020304"/>
              </a:rPr>
              <a:t>Recommendations:</a:t>
            </a:r>
            <a:endParaRPr lang="en-US" sz="1600" b="1" dirty="0">
              <a:solidFill>
                <a:schemeClr val="bg1"/>
              </a:solidFill>
              <a:latin typeface="Times New Roman" panose="02020603050405020304"/>
              <a:cs typeface="Times New Roman" panose="02020603050405020304"/>
            </a:endParaRPr>
          </a:p>
          <a:p>
            <a:endParaRPr lang="en-US" sz="1600" dirty="0">
              <a:solidFill>
                <a:schemeClr val="bg1"/>
              </a:solidFill>
              <a:latin typeface="Times New Roman" panose="02020603050405020304"/>
              <a:cs typeface="Times New Roman" panose="02020603050405020304"/>
            </a:endParaRPr>
          </a:p>
          <a:p>
            <a:r>
              <a:rPr lang="en-US" sz="1600" dirty="0">
                <a:solidFill>
                  <a:schemeClr val="bg1"/>
                </a:solidFill>
                <a:latin typeface="Times New Roman" panose="02020603050405020304"/>
                <a:cs typeface="Times New Roman" panose="02020603050405020304"/>
              </a:rPr>
              <a:t>Geographic Strategy: Concentrate marketing and sales efforts in high-performing states. Explore potential in underperforming states through localized campaigns.</a:t>
            </a:r>
            <a:endParaRPr lang="en-US" sz="1600" dirty="0">
              <a:solidFill>
                <a:schemeClr val="bg1"/>
              </a:solidFill>
              <a:latin typeface="Times New Roman" panose="02020603050405020304"/>
              <a:cs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9627" y="173736"/>
            <a:ext cx="4362959" cy="1019515"/>
          </a:xfrm>
        </p:spPr>
        <p:txBody>
          <a:bodyPr/>
          <a:lstStyle/>
          <a:p>
            <a:r>
              <a:rPr lang="en-US" sz="1400" b="1">
                <a:solidFill>
                  <a:srgbClr val="00B050"/>
                </a:solidFill>
                <a:latin typeface="Times New Roman" panose="02020603050405020304"/>
                <a:cs typeface="Times New Roman" panose="02020603050405020304"/>
              </a:rPr>
              <a:t>6. Sum of Profit by City (Bar Chart):</a:t>
            </a:r>
            <a:endParaRPr lang="en-US" sz="1400"/>
          </a:p>
          <a:p>
            <a:endParaRPr lang="en-US" sz="1600" b="1" dirty="0">
              <a:solidFill>
                <a:srgbClr val="00B050"/>
              </a:solidFill>
              <a:latin typeface="Times New Roman" panose="02020603050405020304"/>
              <a:cs typeface="Times New Roman" panose="02020603050405020304"/>
            </a:endParaRPr>
          </a:p>
        </p:txBody>
      </p:sp>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pic>
        <p:nvPicPr>
          <p:cNvPr id="13" name="Picture 12" descr="A screenshot of a graph&#10;&#10;Description automatically generated"/>
          <p:cNvPicPr>
            <a:picLocks noChangeAspect="1"/>
          </p:cNvPicPr>
          <p:nvPr/>
        </p:nvPicPr>
        <p:blipFill>
          <a:blip r:embed="rId1"/>
          <a:stretch>
            <a:fillRect/>
          </a:stretch>
        </p:blipFill>
        <p:spPr>
          <a:xfrm>
            <a:off x="1820433" y="1642934"/>
            <a:ext cx="2867025" cy="2933700"/>
          </a:xfrm>
          <a:prstGeom prst="rect">
            <a:avLst/>
          </a:prstGeom>
        </p:spPr>
      </p:pic>
      <p:sp>
        <p:nvSpPr>
          <p:cNvPr id="15" name="Content Placeholder 14"/>
          <p:cNvSpPr>
            <a:spLocks noGrp="1"/>
          </p:cNvSpPr>
          <p:nvPr>
            <p:ph sz="quarter" idx="36"/>
          </p:nvPr>
        </p:nvSpPr>
        <p:spPr>
          <a:xfrm>
            <a:off x="6889627" y="2857142"/>
            <a:ext cx="4361263" cy="3269336"/>
          </a:xfrm>
        </p:spPr>
        <p:txBody>
          <a:bodyPr vert="horz" lIns="91440" tIns="45720" rIns="91440" bIns="45720" rtlCol="0" anchor="t">
            <a:noAutofit/>
          </a:bodyPr>
          <a:lstStyle/>
          <a:p>
            <a:r>
              <a:rPr lang="en-US" sz="1200">
                <a:latin typeface="Times New Roman" panose="02020603050405020304"/>
                <a:cs typeface="Times New Roman" panose="02020603050405020304"/>
              </a:rPr>
              <a:t>This bar chart displays the sum of profit by city.</a:t>
            </a:r>
            <a:endParaRPr lang="en-US"/>
          </a:p>
          <a:p>
            <a:r>
              <a:rPr lang="en-US" sz="1200" b="1">
                <a:latin typeface="Times New Roman" panose="02020603050405020304"/>
                <a:cs typeface="Times New Roman" panose="02020603050405020304"/>
              </a:rPr>
              <a:t>Insights:</a:t>
            </a:r>
            <a:endParaRPr lang="en-US"/>
          </a:p>
          <a:p>
            <a:endParaRPr lang="en-US"/>
          </a:p>
          <a:p>
            <a:r>
              <a:rPr lang="en-US" sz="1200">
                <a:latin typeface="Times New Roman" panose="02020603050405020304"/>
                <a:cs typeface="Times New Roman" panose="02020603050405020304"/>
              </a:rPr>
              <a:t>Top Cities: New York City, Los Angeles, and Chicago show the highest profits, suggesting successful operations in these areas.</a:t>
            </a:r>
            <a:endParaRPr lang="en-US"/>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b="1" dirty="0">
                <a:solidFill>
                  <a:srgbClr val="00B050"/>
                </a:solidFill>
                <a:latin typeface="Times New Roman" panose="02020603050405020304"/>
                <a:cs typeface="Times New Roman" panose="02020603050405020304"/>
              </a:rPr>
              <a:t>Key Performance Indicators (KPIs):</a:t>
            </a:r>
            <a:endParaRPr lang="en-US" sz="1600" b="1" dirty="0">
              <a:solidFill>
                <a:srgbClr val="00B050"/>
              </a:solidFill>
            </a:endParaRPr>
          </a:p>
          <a:p>
            <a:endParaRPr lang="en-US" sz="1600" b="1" dirty="0">
              <a:solidFill>
                <a:srgbClr val="00B050"/>
              </a:solidFill>
            </a:endParaRPr>
          </a:p>
          <a:p>
            <a:endParaRPr lang="en-US" sz="1600" b="1" dirty="0">
              <a:solidFill>
                <a:srgbClr val="00B050"/>
              </a:solidFill>
            </a:endParaRPr>
          </a:p>
        </p:txBody>
      </p:sp>
      <p:sp>
        <p:nvSpPr>
          <p:cNvPr id="4" name="Content Placeholder 3"/>
          <p:cNvSpPr>
            <a:spLocks noGrp="1"/>
          </p:cNvSpPr>
          <p:nvPr>
            <p:ph sz="quarter" idx="36"/>
          </p:nvPr>
        </p:nvSpPr>
        <p:spPr/>
        <p:txBody>
          <a:bodyPr vert="horz" lIns="91440" tIns="45720" rIns="91440" bIns="45720" rtlCol="0" anchor="t">
            <a:noAutofit/>
          </a:bodyPr>
          <a:lstStyle/>
          <a:p>
            <a:pPr marL="285750" indent="-285750">
              <a:buFont typeface="Arial" panose="020B0604020202020204"/>
              <a:buChar char="•"/>
            </a:pPr>
            <a:r>
              <a:rPr lang="en-US" sz="1200" b="1" dirty="0">
                <a:latin typeface="Times New Roman" panose="02020603050405020304"/>
                <a:cs typeface="Times New Roman" panose="02020603050405020304"/>
              </a:rPr>
              <a:t>Total Sales:</a:t>
            </a:r>
            <a:r>
              <a:rPr lang="en-US" sz="1200" dirty="0">
                <a:latin typeface="Times New Roman" panose="02020603050405020304"/>
                <a:cs typeface="Times New Roman" panose="02020603050405020304"/>
              </a:rPr>
              <a:t> 2.30M indicates strong overall performance.</a:t>
            </a:r>
            <a:endParaRPr lang="en-US" dirty="0"/>
          </a:p>
          <a:p>
            <a:pPr marL="285750" indent="-285750">
              <a:buFont typeface="Arial" panose="020B0604020202020204"/>
              <a:buChar char="•"/>
            </a:pPr>
            <a:r>
              <a:rPr lang="en-US" sz="1200" b="1" dirty="0">
                <a:latin typeface="Times New Roman" panose="02020603050405020304"/>
                <a:cs typeface="Times New Roman" panose="02020603050405020304"/>
              </a:rPr>
              <a:t>Total Profit:</a:t>
            </a:r>
            <a:r>
              <a:rPr lang="en-US" sz="1200" dirty="0">
                <a:latin typeface="Times New Roman" panose="02020603050405020304"/>
                <a:cs typeface="Times New Roman" panose="02020603050405020304"/>
              </a:rPr>
              <a:t> 286.40K shows a healthy profit margin, with potential for improvement.</a:t>
            </a:r>
            <a:endParaRPr lang="en-US" dirty="0"/>
          </a:p>
          <a:p>
            <a:pPr marL="285750" indent="-285750">
              <a:buFont typeface="Arial" panose="020B0604020202020204"/>
              <a:buChar char="•"/>
            </a:pPr>
            <a:r>
              <a:rPr lang="en-US" sz="1200" b="1" dirty="0">
                <a:latin typeface="Times New Roman" panose="02020603050405020304"/>
                <a:cs typeface="Times New Roman" panose="02020603050405020304"/>
              </a:rPr>
              <a:t>Total Quantity Sold:</a:t>
            </a:r>
            <a:r>
              <a:rPr lang="en-US" sz="1200" dirty="0">
                <a:latin typeface="Times New Roman" panose="02020603050405020304"/>
                <a:cs typeface="Times New Roman" panose="02020603050405020304"/>
              </a:rPr>
              <a:t> 38K units reflect substantial volume.</a:t>
            </a:r>
            <a:endParaRPr lang="en-US" dirty="0"/>
          </a:p>
          <a:p>
            <a:pPr marL="285750" indent="-285750">
              <a:buFont typeface="Arial" panose="020B0604020202020204"/>
              <a:buChar char="•"/>
            </a:pPr>
            <a:r>
              <a:rPr lang="en-US" sz="1200" b="1" dirty="0">
                <a:latin typeface="Times New Roman" panose="02020603050405020304"/>
                <a:cs typeface="Times New Roman" panose="02020603050405020304"/>
              </a:rPr>
              <a:t>Count of Postal Codes:</a:t>
            </a:r>
            <a:r>
              <a:rPr lang="en-US" sz="1200" dirty="0">
                <a:latin typeface="Times New Roman" panose="02020603050405020304"/>
                <a:cs typeface="Times New Roman" panose="02020603050405020304"/>
              </a:rPr>
              <a:t> 9994 unique postal codes indicate wide reach and customer diversity.</a:t>
            </a:r>
            <a:endParaRPr lang="en-US" dirty="0"/>
          </a:p>
          <a:p>
            <a:endParaRPr lang="en-US" dirty="0"/>
          </a:p>
        </p:txBody>
      </p:sp>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pic>
        <p:nvPicPr>
          <p:cNvPr id="12" name="Picture Placeholder 11" descr="A screenshot of a cell phone&#10;&#10;Description automatically generated"/>
          <p:cNvPicPr>
            <a:picLocks noGrp="1" noChangeAspect="1"/>
          </p:cNvPicPr>
          <p:nvPr>
            <p:ph type="pic" sz="quarter" idx="37"/>
          </p:nvPr>
        </p:nvPicPr>
        <p:blipFill>
          <a:blip r:embed="rId1"/>
          <a:stretch>
            <a:fillRect/>
          </a:stretch>
        </p:blipFill>
        <p:spPr>
          <a:xfrm>
            <a:off x="2121466" y="773535"/>
            <a:ext cx="1857634" cy="545858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solidFill>
                  <a:srgbClr val="00B050"/>
                </a:solidFill>
                <a:latin typeface="Times New Roman" panose="02020603050405020304"/>
                <a:cs typeface="Times New Roman" panose="02020603050405020304"/>
              </a:rPr>
              <a:t>Excel file interpretation</a:t>
            </a:r>
            <a:br>
              <a:rPr lang="en-US" sz="2000" b="1" dirty="0">
                <a:solidFill>
                  <a:srgbClr val="00B050"/>
                </a:solidFill>
                <a:latin typeface="Times New Roman" panose="02020603050405020304"/>
                <a:cs typeface="Times New Roman" panose="02020603050405020304"/>
              </a:rPr>
            </a:br>
            <a:r>
              <a:rPr lang="en-US" sz="2000" b="1" dirty="0">
                <a:solidFill>
                  <a:srgbClr val="00B050"/>
                </a:solidFill>
                <a:latin typeface="Times New Roman" panose="02020603050405020304"/>
                <a:cs typeface="Times New Roman" panose="02020603050405020304"/>
              </a:rPr>
              <a:t>Sheet 1</a:t>
            </a:r>
            <a:endParaRPr lang="en-US" sz="2000" b="1" dirty="0">
              <a:solidFill>
                <a:srgbClr val="00B050"/>
              </a:solidFill>
            </a:endParaRPr>
          </a:p>
        </p:txBody>
      </p:sp>
      <p:pic>
        <p:nvPicPr>
          <p:cNvPr id="11" name="Content Placeholder 10" descr="A graph with numbers and lines&#10;&#10;Description automatically generated"/>
          <p:cNvPicPr>
            <a:picLocks noGrp="1" noChangeAspect="1"/>
          </p:cNvPicPr>
          <p:nvPr>
            <p:ph sz="quarter" idx="36"/>
          </p:nvPr>
        </p:nvPicPr>
        <p:blipFill>
          <a:blip r:embed="rId1"/>
          <a:stretch>
            <a:fillRect/>
          </a:stretch>
        </p:blipFill>
        <p:spPr>
          <a:xfrm>
            <a:off x="803924" y="2078565"/>
            <a:ext cx="4371560" cy="2375732"/>
          </a:xfrm>
        </p:spPr>
      </p:pic>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
        <p:nvSpPr>
          <p:cNvPr id="10" name="Picture Placeholder 9"/>
          <p:cNvSpPr>
            <a:spLocks noGrp="1"/>
          </p:cNvSpPr>
          <p:nvPr>
            <p:ph type="pic" sz="quarter" idx="37"/>
          </p:nvPr>
        </p:nvSpPr>
        <p:spPr/>
      </p:sp>
      <p:sp>
        <p:nvSpPr>
          <p:cNvPr id="12" name="TextBox 11"/>
          <p:cNvSpPr txBox="1"/>
          <p:nvPr/>
        </p:nvSpPr>
        <p:spPr>
          <a:xfrm>
            <a:off x="6886832" y="3004751"/>
            <a:ext cx="435987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000" dirty="0">
                <a:solidFill>
                  <a:schemeClr val="bg1"/>
                </a:solidFill>
                <a:latin typeface="Times New Roman" panose="02020603050405020304"/>
                <a:cs typeface="Times New Roman" panose="02020603050405020304"/>
              </a:rPr>
              <a:t>we did the analysis on sales, quantity and profit to check how it is growing so we make the cluster column chart on this data and we see the positive trend line which is growing from left to right side and showing that company is doing well.</a:t>
            </a:r>
            <a:endParaRPr lang="en-US" sz="200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2530" y="1437669"/>
            <a:ext cx="4362959" cy="1019515"/>
          </a:xfrm>
        </p:spPr>
        <p:txBody>
          <a:bodyPr/>
          <a:lstStyle/>
          <a:p>
            <a:br>
              <a:rPr lang="en-US" sz="2000" b="1" dirty="0">
                <a:solidFill>
                  <a:srgbClr val="00B050"/>
                </a:solidFill>
                <a:latin typeface="Times New Roman" panose="02020603050405020304"/>
                <a:cs typeface="Times New Roman" panose="02020603050405020304"/>
              </a:rPr>
            </a:br>
            <a:br>
              <a:rPr lang="en-US" sz="2000" b="1" dirty="0">
                <a:solidFill>
                  <a:srgbClr val="00B050"/>
                </a:solidFill>
                <a:latin typeface="Times New Roman" panose="02020603050405020304"/>
                <a:cs typeface="Times New Roman" panose="02020603050405020304"/>
              </a:rPr>
            </a:br>
            <a:br>
              <a:rPr lang="en-US" sz="2000" b="1" dirty="0">
                <a:solidFill>
                  <a:srgbClr val="00B050"/>
                </a:solidFill>
                <a:latin typeface="Times New Roman" panose="02020603050405020304"/>
                <a:cs typeface="Times New Roman" panose="02020603050405020304"/>
              </a:rPr>
            </a:br>
            <a:br>
              <a:rPr lang="en-US" sz="2000" b="1" dirty="0">
                <a:solidFill>
                  <a:srgbClr val="00B050"/>
                </a:solidFill>
                <a:latin typeface="Times New Roman" panose="02020603050405020304"/>
                <a:cs typeface="Times New Roman" panose="02020603050405020304"/>
              </a:rPr>
            </a:br>
            <a:br>
              <a:rPr lang="en-US" sz="2000" b="1" dirty="0">
                <a:solidFill>
                  <a:srgbClr val="00B050"/>
                </a:solidFill>
                <a:latin typeface="Times New Roman" panose="02020603050405020304"/>
                <a:cs typeface="Times New Roman" panose="02020603050405020304"/>
              </a:rPr>
            </a:br>
            <a:br>
              <a:rPr lang="en-US" sz="2000" b="1" dirty="0">
                <a:solidFill>
                  <a:srgbClr val="00B050"/>
                </a:solidFill>
                <a:latin typeface="Times New Roman" panose="02020603050405020304"/>
                <a:cs typeface="Times New Roman" panose="02020603050405020304"/>
              </a:rPr>
            </a:br>
            <a:br>
              <a:rPr lang="en-US" sz="2000" b="1" dirty="0">
                <a:solidFill>
                  <a:srgbClr val="00B050"/>
                </a:solidFill>
                <a:latin typeface="Times New Roman" panose="02020603050405020304"/>
                <a:cs typeface="Times New Roman" panose="02020603050405020304"/>
              </a:rPr>
            </a:br>
            <a:r>
              <a:rPr lang="en-US" sz="2000" b="1" dirty="0">
                <a:solidFill>
                  <a:srgbClr val="00B050"/>
                </a:solidFill>
                <a:latin typeface="Times New Roman" panose="02020603050405020304"/>
                <a:cs typeface="Times New Roman" panose="02020603050405020304"/>
              </a:rPr>
              <a:t>Sheet-2</a:t>
            </a:r>
            <a:endParaRPr lang="en-US" sz="2000" b="1" dirty="0"/>
          </a:p>
          <a:p>
            <a:endParaRPr lang="en-US" sz="2000" b="1" dirty="0">
              <a:solidFill>
                <a:srgbClr val="00B050"/>
              </a:solidFill>
              <a:latin typeface="Times New Roman" panose="02020603050405020304"/>
              <a:cs typeface="Times New Roman" panose="02020603050405020304"/>
            </a:endParaRPr>
          </a:p>
        </p:txBody>
      </p:sp>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
        <p:nvSpPr>
          <p:cNvPr id="15" name="Content Placeholder 14"/>
          <p:cNvSpPr>
            <a:spLocks noGrp="1"/>
          </p:cNvSpPr>
          <p:nvPr>
            <p:ph sz="quarter" idx="36"/>
          </p:nvPr>
        </p:nvSpPr>
        <p:spPr>
          <a:xfrm>
            <a:off x="6889627" y="2857142"/>
            <a:ext cx="4361263" cy="3269336"/>
          </a:xfrm>
        </p:spPr>
        <p:txBody>
          <a:bodyPr vert="horz" lIns="91440" tIns="45720" rIns="91440" bIns="45720" rtlCol="0" anchor="t">
            <a:noAutofit/>
          </a:bodyPr>
          <a:lstStyle/>
          <a:p>
            <a:pPr algn="just"/>
            <a:r>
              <a:rPr lang="en-US" sz="2000" dirty="0">
                <a:latin typeface="Times New Roman" panose="02020603050405020304"/>
                <a:cs typeface="Times New Roman" panose="02020603050405020304"/>
              </a:rPr>
              <a:t>The sales line chart shows that our sales are consistently increasing over time. Each point on the line represents our sales at different times, and the upward slope indicates that we're selling more and more as time goes on. This positive trend is a good sign that our business is growing.</a:t>
            </a:r>
            <a:endParaRPr lang="en-US" sz="2000" dirty="0"/>
          </a:p>
          <a:p>
            <a:pPr algn="just"/>
            <a:endParaRPr lang="en-US" sz="2000" dirty="0">
              <a:latin typeface="Times New Roman" panose="02020603050405020304"/>
              <a:cs typeface="Times New Roman" panose="02020603050405020304"/>
            </a:endParaRPr>
          </a:p>
        </p:txBody>
      </p:sp>
      <p:pic>
        <p:nvPicPr>
          <p:cNvPr id="3" name="Picture 2" descr="A graph with numbers and lines&#10;&#10;Description automatically generated"/>
          <p:cNvPicPr>
            <a:picLocks noChangeAspect="1"/>
          </p:cNvPicPr>
          <p:nvPr/>
        </p:nvPicPr>
        <p:blipFill>
          <a:blip r:embed="rId1"/>
          <a:stretch>
            <a:fillRect/>
          </a:stretch>
        </p:blipFill>
        <p:spPr>
          <a:xfrm>
            <a:off x="315998" y="1423601"/>
            <a:ext cx="5402220" cy="3619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9627" y="173736"/>
            <a:ext cx="4352662" cy="2203704"/>
          </a:xfrm>
        </p:spPr>
        <p:txBody>
          <a:bodyPr/>
          <a:lstStyle/>
          <a:p>
            <a:r>
              <a:rPr lang="en-US" b="1" dirty="0">
                <a:solidFill>
                  <a:srgbClr val="00B050"/>
                </a:solidFill>
                <a:cs typeface="Biome"/>
              </a:rPr>
              <a:t>Sheet-3</a:t>
            </a:r>
            <a:endParaRPr lang="en-US" b="1" dirty="0">
              <a:solidFill>
                <a:srgbClr val="00B050"/>
              </a:solidFill>
            </a:endParaRPr>
          </a:p>
        </p:txBody>
      </p:sp>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pic>
        <p:nvPicPr>
          <p:cNvPr id="13" name="Picture Placeholder 12" descr="A graph with blue lines&#10;&#10;Description automatically generated"/>
          <p:cNvPicPr>
            <a:picLocks noGrp="1" noChangeAspect="1"/>
          </p:cNvPicPr>
          <p:nvPr>
            <p:ph type="pic" sz="quarter" idx="37"/>
          </p:nvPr>
        </p:nvPicPr>
        <p:blipFill>
          <a:blip r:embed="rId1"/>
          <a:stretch>
            <a:fillRect/>
          </a:stretch>
        </p:blipFill>
        <p:spPr>
          <a:xfrm>
            <a:off x="145669" y="534558"/>
            <a:ext cx="5807420" cy="5143500"/>
          </a:xfrm>
          <a:prstGeom prst="rect">
            <a:avLst/>
          </a:prstGeom>
        </p:spPr>
      </p:pic>
      <p:sp>
        <p:nvSpPr>
          <p:cNvPr id="12" name="Content Placeholder 11"/>
          <p:cNvSpPr>
            <a:spLocks noGrp="1"/>
          </p:cNvSpPr>
          <p:nvPr>
            <p:ph sz="quarter" idx="36"/>
          </p:nvPr>
        </p:nvSpPr>
        <p:spPr/>
        <p:txBody>
          <a:bodyPr vert="horz" lIns="91440" tIns="45720" rIns="91440" bIns="45720" rtlCol="0" anchor="t">
            <a:noAutofit/>
          </a:bodyPr>
          <a:lstStyle/>
          <a:p>
            <a:r>
              <a:rPr lang="en-US" sz="2000" dirty="0">
                <a:latin typeface="Times New Roman" panose="02020603050405020304"/>
                <a:cs typeface="Times New Roman" panose="02020603050405020304"/>
              </a:rPr>
              <a:t>The sales line chart shows that our sales are consistently increasing over time. Each point on the line represents our sales at different times, and the upward slope indicates that we're selling more and more as time goes on. This positive trend is a good sign that our business is growing.</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cs typeface="Biome"/>
              </a:rPr>
              <a:t>Sheet-4</a:t>
            </a:r>
            <a:endParaRPr lang="en-US" b="1">
              <a:solidFill>
                <a:srgbClr val="00B050"/>
              </a:solidFill>
            </a:endParaRPr>
          </a:p>
        </p:txBody>
      </p:sp>
      <p:pic>
        <p:nvPicPr>
          <p:cNvPr id="6" name="Picture Placeholder 5" descr="A graph with red and blue bars&#10;&#10;Description automatically generated"/>
          <p:cNvPicPr>
            <a:picLocks noGrp="1" noChangeAspect="1"/>
          </p:cNvPicPr>
          <p:nvPr>
            <p:ph type="pic" sz="quarter" idx="37"/>
          </p:nvPr>
        </p:nvPicPr>
        <p:blipFill>
          <a:blip r:embed="rId1"/>
          <a:stretch>
            <a:fillRect/>
          </a:stretch>
        </p:blipFill>
        <p:spPr>
          <a:xfrm>
            <a:off x="163241" y="1825907"/>
            <a:ext cx="5698226" cy="3839111"/>
          </a:xfrm>
          <a:prstGeom prst="rect">
            <a:avLst/>
          </a:prstGeom>
        </p:spPr>
      </p:pic>
      <p:sp>
        <p:nvSpPr>
          <p:cNvPr id="4" name="Content Placeholder 3"/>
          <p:cNvSpPr>
            <a:spLocks noGrp="1"/>
          </p:cNvSpPr>
          <p:nvPr>
            <p:ph sz="quarter" idx="36"/>
          </p:nvPr>
        </p:nvSpPr>
        <p:spPr/>
        <p:txBody>
          <a:bodyPr vert="horz" lIns="91440" tIns="45720" rIns="91440" bIns="45720" rtlCol="0" anchor="t">
            <a:noAutofit/>
          </a:bodyPr>
          <a:lstStyle/>
          <a:p>
            <a:r>
              <a:rPr lang="en-US" sz="2000" dirty="0">
                <a:ea typeface="+mn-lt"/>
                <a:cs typeface="+mn-lt"/>
              </a:rPr>
              <a:t>we created the pivot table Shows sales and quantity for different categories (like furniture office supplies and technology) then we make the column cluster chart to check that how much sales is generated from a specific categories and on which quantity.</a:t>
            </a:r>
            <a:endParaRPr lang="en-US" sz="2000"/>
          </a:p>
        </p:txBody>
      </p:sp>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Biome"/>
              </a:rPr>
              <a:t>Sheet-5</a:t>
            </a:r>
            <a:endParaRPr lang="en-US" dirty="0"/>
          </a:p>
        </p:txBody>
      </p:sp>
      <p:pic>
        <p:nvPicPr>
          <p:cNvPr id="6" name="Picture Placeholder 5" descr="A screenshot of a graph&#10;&#10;Description automatically generated"/>
          <p:cNvPicPr>
            <a:picLocks noGrp="1" noChangeAspect="1"/>
          </p:cNvPicPr>
          <p:nvPr>
            <p:ph type="pic" sz="quarter" idx="37"/>
          </p:nvPr>
        </p:nvPicPr>
        <p:blipFill>
          <a:blip r:embed="rId1"/>
          <a:stretch>
            <a:fillRect/>
          </a:stretch>
        </p:blipFill>
        <p:spPr>
          <a:xfrm>
            <a:off x="190023" y="2382438"/>
            <a:ext cx="5512139" cy="3196656"/>
          </a:xfrm>
          <a:prstGeom prst="rect">
            <a:avLst/>
          </a:prstGeom>
        </p:spPr>
      </p:pic>
      <p:sp>
        <p:nvSpPr>
          <p:cNvPr id="4" name="Content Placeholder 3"/>
          <p:cNvSpPr>
            <a:spLocks noGrp="1"/>
          </p:cNvSpPr>
          <p:nvPr>
            <p:ph sz="quarter" idx="36"/>
          </p:nvPr>
        </p:nvSpPr>
        <p:spPr>
          <a:xfrm>
            <a:off x="6889627" y="2774763"/>
            <a:ext cx="4371560" cy="3022201"/>
          </a:xfrm>
        </p:spPr>
        <p:txBody>
          <a:bodyPr vert="horz" lIns="91440" tIns="45720" rIns="91440" bIns="45720" rtlCol="0" anchor="t">
            <a:noAutofit/>
          </a:bodyPr>
          <a:lstStyle/>
          <a:p>
            <a:pPr marL="285750" indent="-285750">
              <a:buFont typeface="Arial" panose="020B0604020202020204"/>
              <a:buChar char="•"/>
            </a:pPr>
            <a:r>
              <a:rPr lang="en-US" sz="1400">
                <a:latin typeface="Times New Roman" panose="02020603050405020304"/>
                <a:cs typeface="Times New Roman" panose="02020603050405020304"/>
              </a:rPr>
              <a:t>The model is statistically significant.</a:t>
            </a:r>
            <a:endParaRPr lang="en-US" sz="1400" dirty="0"/>
          </a:p>
          <a:p>
            <a:pPr marL="285750" indent="-285750">
              <a:buFont typeface="Arial" panose="020B0604020202020204"/>
              <a:buChar char="•"/>
            </a:pPr>
            <a:r>
              <a:rPr lang="en-US" sz="1400" dirty="0">
                <a:latin typeface="Times New Roman" panose="02020603050405020304"/>
                <a:cs typeface="Times New Roman" panose="02020603050405020304"/>
              </a:rPr>
              <a:t>The independent variable (X Variable 1) has a positive relationship with the dependent variable.</a:t>
            </a:r>
            <a:endParaRPr lang="en-US" sz="1400" dirty="0"/>
          </a:p>
          <a:p>
            <a:pPr marL="285750" indent="-285750">
              <a:buFont typeface="Arial" panose="020B0604020202020204"/>
              <a:buChar char="•"/>
            </a:pPr>
            <a:r>
              <a:rPr lang="en-US" sz="1400" dirty="0">
                <a:latin typeface="Times New Roman" panose="02020603050405020304"/>
                <a:cs typeface="Times New Roman" panose="02020603050405020304"/>
              </a:rPr>
              <a:t>About 23% of the variation in the dependent variable can be explained by the model.</a:t>
            </a:r>
            <a:endParaRPr lang="en-US" sz="1400" dirty="0"/>
          </a:p>
          <a:p>
            <a:pPr marL="285750" indent="-285750">
              <a:buFont typeface="Arial" panose="020B0604020202020204"/>
              <a:buChar char="•"/>
            </a:pPr>
            <a:r>
              <a:rPr lang="en-US" sz="1400" dirty="0">
                <a:latin typeface="Times New Roman" panose="02020603050405020304"/>
                <a:cs typeface="Times New Roman" panose="02020603050405020304"/>
              </a:rPr>
              <a:t>Both the intercept and the slope are significantly different from zero.</a:t>
            </a:r>
            <a:endParaRPr lang="en-US" sz="1400" dirty="0"/>
          </a:p>
          <a:p>
            <a:pPr marL="285750" indent="-285750">
              <a:buFont typeface="Arial" panose="020B0604020202020204"/>
              <a:buChar char="•"/>
            </a:pPr>
            <a:r>
              <a:rPr lang="en-US" sz="2000" dirty="0">
                <a:ea typeface="+mn-lt"/>
                <a:cs typeface="+mn-lt"/>
              </a:rPr>
              <a:t> </a:t>
            </a:r>
            <a:r>
              <a:rPr lang="en-US" sz="1400" dirty="0">
                <a:latin typeface="Times New Roman" panose="02020603050405020304"/>
                <a:cs typeface="Times New Roman" panose="02020603050405020304"/>
              </a:rPr>
              <a:t>There is a moderate positive relationship between the two variables.</a:t>
            </a:r>
            <a:endParaRPr lang="en-US" sz="1400" dirty="0"/>
          </a:p>
          <a:p>
            <a:pPr marL="285750" indent="-285750">
              <a:buFont typeface="Arial" panose="020B0604020202020204"/>
              <a:buChar char="•"/>
            </a:pPr>
            <a:r>
              <a:rPr lang="en-US" sz="1400" dirty="0">
                <a:latin typeface="Times New Roman" panose="02020603050405020304"/>
                <a:cs typeface="Times New Roman" panose="02020603050405020304"/>
              </a:rPr>
              <a:t>The model is good enough to show this relationship is real and not just by chance.</a:t>
            </a:r>
            <a:endParaRPr lang="en-US" sz="1400" dirty="0"/>
          </a:p>
          <a:p>
            <a:pPr marL="285750" indent="-285750">
              <a:buFont typeface="Arial" panose="020B0604020202020204"/>
              <a:buChar char="•"/>
            </a:pPr>
            <a:r>
              <a:rPr lang="en-US" sz="1400" dirty="0">
                <a:latin typeface="Times New Roman" panose="02020603050405020304"/>
                <a:cs typeface="Times New Roman" panose="02020603050405020304"/>
              </a:rPr>
              <a:t>When the independent variable goes up by one unit, the dependent variable goes up by about 1.27 units.</a:t>
            </a:r>
            <a:endParaRPr lang="en-US" sz="1400" dirty="0"/>
          </a:p>
          <a:p>
            <a:endParaRPr lang="en-US" sz="2000" dirty="0"/>
          </a:p>
        </p:txBody>
      </p:sp>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cs typeface="Biome"/>
              </a:rPr>
              <a:t>Sheet-6</a:t>
            </a:r>
            <a:endParaRPr lang="en-US" b="1">
              <a:solidFill>
                <a:srgbClr val="00B050"/>
              </a:solidFill>
            </a:endParaRPr>
          </a:p>
        </p:txBody>
      </p:sp>
      <p:pic>
        <p:nvPicPr>
          <p:cNvPr id="6" name="Picture Placeholder 5" descr="A screenshot of a graph&#10;&#10;Description automatically generated"/>
          <p:cNvPicPr>
            <a:picLocks noGrp="1" noChangeAspect="1"/>
          </p:cNvPicPr>
          <p:nvPr>
            <p:ph type="pic" sz="quarter" idx="37"/>
          </p:nvPr>
        </p:nvPicPr>
        <p:blipFill>
          <a:blip r:embed="rId1"/>
          <a:stretch>
            <a:fillRect/>
          </a:stretch>
        </p:blipFill>
        <p:spPr>
          <a:xfrm>
            <a:off x="293874" y="1818142"/>
            <a:ext cx="5642557" cy="3610479"/>
          </a:xfrm>
          <a:prstGeom prst="rect">
            <a:avLst/>
          </a:prstGeom>
        </p:spPr>
      </p:pic>
      <p:sp>
        <p:nvSpPr>
          <p:cNvPr id="4" name="Content Placeholder 3"/>
          <p:cNvSpPr>
            <a:spLocks noGrp="1"/>
          </p:cNvSpPr>
          <p:nvPr>
            <p:ph sz="quarter" idx="36"/>
          </p:nvPr>
        </p:nvSpPr>
        <p:spPr/>
        <p:txBody>
          <a:bodyPr vert="horz" lIns="91440" tIns="45720" rIns="91440" bIns="45720" rtlCol="0" anchor="t">
            <a:noAutofit/>
          </a:bodyPr>
          <a:lstStyle/>
          <a:p>
            <a:pPr algn="just"/>
            <a:r>
              <a:rPr lang="en-US" sz="1200" dirty="0">
                <a:latin typeface="Times New Roman" panose="02020603050405020304"/>
                <a:cs typeface="Times New Roman" panose="02020603050405020304"/>
              </a:rPr>
              <a:t>Office Supplies have the highest number of ship dates (6026), making up the largest portion of the chart. Furniture is the second largest, with 2121 ship dates. Technology has the fewest ship dates among the three categories, with 1847.There is a minor count of 1 for blank entries in the years (Ship Date).</a:t>
            </a:r>
            <a:endParaRPr lang="en-US" sz="1200" dirty="0">
              <a:latin typeface="Times New Roman" panose="02020603050405020304"/>
            </a:endParaRPr>
          </a:p>
          <a:p>
            <a:pPr algn="just"/>
            <a:r>
              <a:rPr lang="en-US" sz="1200" dirty="0">
                <a:latin typeface="Times New Roman" panose="02020603050405020304"/>
                <a:cs typeface="Times New Roman" panose="02020603050405020304"/>
              </a:rPr>
              <a:t>This data can help understand the distribution of shipments across different product categories, indicating that Office Supplies have the highest volume of shipments, followed by Furniture and Technology. </a:t>
            </a:r>
            <a:endParaRPr lang="en-US" sz="1200">
              <a:latin typeface="Times New Roman" panose="02020603050405020304"/>
            </a:endParaRPr>
          </a:p>
          <a:p>
            <a:pPr algn="just"/>
            <a:r>
              <a:rPr lang="en-US" sz="1200" dirty="0">
                <a:latin typeface="Times New Roman" panose="02020603050405020304"/>
                <a:cs typeface="Times New Roman" panose="02020603050405020304"/>
              </a:rPr>
              <a:t>In this bar chart office supplies shows the highest profit and shows the positive trend.</a:t>
            </a:r>
            <a:endParaRPr lang="en-US" sz="1200">
              <a:latin typeface="Times New Roman" panose="02020603050405020304"/>
            </a:endParaRPr>
          </a:p>
          <a:p>
            <a:pPr algn="just"/>
            <a:endParaRPr lang="en-US" dirty="0">
              <a:latin typeface="Times New Roman" panose="02020603050405020304"/>
            </a:endParaRPr>
          </a:p>
        </p:txBody>
      </p:sp>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a:xfrm>
            <a:off x="838201" y="365125"/>
            <a:ext cx="4466502" cy="1936866"/>
          </a:xfrm>
        </p:spPr>
        <p:txBody>
          <a:bodyPr/>
          <a:lstStyle/>
          <a:p>
            <a:r>
              <a:rPr lang="en-US" dirty="0"/>
              <a:t>Agenda</a:t>
            </a:r>
            <a:endParaRPr lang="en-US" dirty="0"/>
          </a:p>
        </p:txBody>
      </p:sp>
      <p:sp>
        <p:nvSpPr>
          <p:cNvPr id="31" name="Text Placeholder 3"/>
          <p:cNvSpPr>
            <a:spLocks noGrp="1"/>
          </p:cNvSpPr>
          <p:nvPr>
            <p:ph sz="quarter" idx="10"/>
          </p:nvPr>
        </p:nvSpPr>
        <p:spPr>
          <a:xfrm>
            <a:off x="838201" y="3097848"/>
            <a:ext cx="4466504" cy="3405187"/>
          </a:xfrm>
        </p:spPr>
        <p:txBody>
          <a:bodyPr anchor="t"/>
          <a:lstStyle/>
          <a:p>
            <a:r>
              <a:rPr lang="en-US" dirty="0"/>
              <a:t>Introduction</a:t>
            </a:r>
            <a:endParaRPr lang="en-US" dirty="0"/>
          </a:p>
          <a:p>
            <a:r>
              <a:rPr lang="en-US" dirty="0"/>
              <a:t>Objective</a:t>
            </a:r>
            <a:endParaRPr lang="en-US" dirty="0"/>
          </a:p>
          <a:p>
            <a:r>
              <a:rPr lang="en-US" dirty="0">
                <a:solidFill>
                  <a:schemeClr val="bg1">
                    <a:lumMod val="95000"/>
                  </a:schemeClr>
                </a:solidFill>
                <a:cs typeface="Biome"/>
              </a:rPr>
              <a:t>Vision/ Mission</a:t>
            </a:r>
            <a:endParaRPr lang="en-US" dirty="0">
              <a:solidFill>
                <a:schemeClr val="bg1">
                  <a:lumMod val="95000"/>
                </a:schemeClr>
              </a:solidFill>
            </a:endParaRPr>
          </a:p>
          <a:p>
            <a:r>
              <a:rPr lang="en-US" dirty="0">
                <a:solidFill>
                  <a:schemeClr val="bg1">
                    <a:lumMod val="95000"/>
                  </a:schemeClr>
                </a:solidFill>
                <a:ea typeface="+mn-lt"/>
                <a:cs typeface="+mn-lt"/>
              </a:rPr>
              <a:t>Power BI Output</a:t>
            </a:r>
            <a:endParaRPr lang="en-US" dirty="0">
              <a:solidFill>
                <a:schemeClr val="bg1">
                  <a:lumMod val="95000"/>
                </a:schemeClr>
              </a:solidFill>
            </a:endParaRPr>
          </a:p>
          <a:p>
            <a:r>
              <a:rPr lang="en-US" dirty="0">
                <a:cs typeface="Biome"/>
              </a:rPr>
              <a:t>Excel Interpretation</a:t>
            </a:r>
            <a:endParaRPr lang="en-US" dirty="0"/>
          </a:p>
          <a:p>
            <a:r>
              <a:rPr lang="en-US" dirty="0">
                <a:cs typeface="Biome"/>
              </a:rPr>
              <a:t>Suggestion</a:t>
            </a:r>
            <a:endParaRPr lang="en-US" dirty="0">
              <a:cs typeface="Biom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50"/>
                </a:solidFill>
                <a:cs typeface="Biome"/>
              </a:rPr>
              <a:t>Sheet-7</a:t>
            </a:r>
            <a:endParaRPr lang="en-US" b="1" dirty="0">
              <a:solidFill>
                <a:srgbClr val="00B050"/>
              </a:solidFill>
            </a:endParaRPr>
          </a:p>
        </p:txBody>
      </p:sp>
      <p:pic>
        <p:nvPicPr>
          <p:cNvPr id="6" name="Picture Placeholder 5" descr="A screenshot of a graph&#10;&#10;Description automatically generated"/>
          <p:cNvPicPr>
            <a:picLocks noGrp="1" noChangeAspect="1"/>
          </p:cNvPicPr>
          <p:nvPr>
            <p:ph type="pic" sz="quarter" idx="37"/>
          </p:nvPr>
        </p:nvPicPr>
        <p:blipFill>
          <a:blip r:embed="rId1"/>
          <a:stretch>
            <a:fillRect/>
          </a:stretch>
        </p:blipFill>
        <p:spPr>
          <a:xfrm>
            <a:off x="198547" y="1715575"/>
            <a:ext cx="5719264" cy="3705742"/>
          </a:xfrm>
          <a:prstGeom prst="rect">
            <a:avLst/>
          </a:prstGeom>
        </p:spPr>
      </p:pic>
      <p:sp>
        <p:nvSpPr>
          <p:cNvPr id="4" name="Content Placeholder 3"/>
          <p:cNvSpPr>
            <a:spLocks noGrp="1"/>
          </p:cNvSpPr>
          <p:nvPr>
            <p:ph sz="quarter" idx="36"/>
          </p:nvPr>
        </p:nvSpPr>
        <p:spPr/>
        <p:txBody>
          <a:bodyPr vert="horz" lIns="91440" tIns="45720" rIns="91440" bIns="45720" rtlCol="0" anchor="t">
            <a:noAutofit/>
          </a:bodyPr>
          <a:lstStyle/>
          <a:p>
            <a:r>
              <a:rPr lang="en-US" sz="1400" dirty="0">
                <a:latin typeface="Times New Roman" panose="02020603050405020304"/>
                <a:cs typeface="Times New Roman" panose="02020603050405020304"/>
              </a:rPr>
              <a:t>Office Supplies have the highest number of sales and order IDs (6026), making up the largest portion of the bar chart. Furniture is the second largest, with 2121 sales and order IDs. Technology has the fewest sales and order IDs among the three categories, with 1847.There are no blank entries in the count of sales or order IDs.</a:t>
            </a:r>
            <a:endParaRPr lang="en-US" sz="1400" dirty="0"/>
          </a:p>
          <a:p>
            <a:r>
              <a:rPr lang="en-US" sz="1400" dirty="0">
                <a:latin typeface="Times New Roman" panose="02020603050405020304"/>
                <a:cs typeface="Times New Roman" panose="02020603050405020304"/>
              </a:rPr>
              <a:t>This data can help understand the distribution of sales and order IDs across different product categories, indicating that Office Supplies have the highest volume of both sales and orders, followed by Furniture and Technology. This can be useful for inventory management, sales strategy, and resource allocation.</a:t>
            </a:r>
            <a:endParaRPr lang="en-US" sz="1400" dirty="0"/>
          </a:p>
          <a:p>
            <a:endParaRPr lang="en-US" sz="2000" dirty="0"/>
          </a:p>
        </p:txBody>
      </p:sp>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cs typeface="Biome"/>
              </a:rPr>
              <a:t>Sheet-8</a:t>
            </a:r>
            <a:endParaRPr lang="en-US" dirty="0">
              <a:solidFill>
                <a:srgbClr val="00B050"/>
              </a:solidFill>
            </a:endParaRPr>
          </a:p>
        </p:txBody>
      </p:sp>
      <p:pic>
        <p:nvPicPr>
          <p:cNvPr id="6" name="Picture Placeholder 5" descr="A graph with red and blue lines&#10;&#10;Description automatically generated"/>
          <p:cNvPicPr>
            <a:picLocks noGrp="1" noChangeAspect="1"/>
          </p:cNvPicPr>
          <p:nvPr>
            <p:ph type="pic" sz="quarter" idx="37"/>
          </p:nvPr>
        </p:nvPicPr>
        <p:blipFill>
          <a:blip r:embed="rId1"/>
          <a:stretch>
            <a:fillRect/>
          </a:stretch>
        </p:blipFill>
        <p:spPr>
          <a:xfrm>
            <a:off x="94454" y="1952166"/>
            <a:ext cx="5875486" cy="3477110"/>
          </a:xfrm>
          <a:prstGeom prst="rect">
            <a:avLst/>
          </a:prstGeom>
        </p:spPr>
      </p:pic>
      <p:sp>
        <p:nvSpPr>
          <p:cNvPr id="4" name="Content Placeholder 3"/>
          <p:cNvSpPr>
            <a:spLocks noGrp="1"/>
          </p:cNvSpPr>
          <p:nvPr>
            <p:ph sz="quarter" idx="36"/>
          </p:nvPr>
        </p:nvSpPr>
        <p:spPr/>
        <p:txBody>
          <a:bodyPr vert="horz" lIns="91440" tIns="45720" rIns="91440" bIns="45720" rtlCol="0" anchor="t">
            <a:noAutofit/>
          </a:bodyPr>
          <a:lstStyle/>
          <a:p>
            <a:r>
              <a:rPr lang="en-US" sz="2400" dirty="0">
                <a:latin typeface="Times New Roman" panose="02020603050405020304"/>
                <a:cs typeface="Times New Roman" panose="02020603050405020304"/>
              </a:rPr>
              <a:t>The data shows sales and profits for different quantities of items. </a:t>
            </a:r>
            <a:endParaRPr lang="en-US" sz="2400"/>
          </a:p>
        </p:txBody>
      </p:sp>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chemeClr val="accent2">
                    <a:lumMod val="50000"/>
                  </a:schemeClr>
                </a:solidFill>
                <a:latin typeface="Times New Roman" panose="02020603050405020304"/>
                <a:cs typeface="Times New Roman" panose="02020603050405020304"/>
              </a:rPr>
              <a:t>Python</a:t>
            </a:r>
            <a:endParaRPr lang="en-US" sz="4800">
              <a:solidFill>
                <a:schemeClr val="accent2">
                  <a:lumMod val="50000"/>
                </a:schemeClr>
              </a:solidFill>
            </a:endParaRPr>
          </a:p>
        </p:txBody>
      </p:sp>
      <p:pic>
        <p:nvPicPr>
          <p:cNvPr id="7" name="Content Placeholder 6" descr="A logo for a computer company&#10;&#10;Description automatically generated"/>
          <p:cNvPicPr>
            <a:picLocks noGrp="1" noChangeAspect="1"/>
          </p:cNvPicPr>
          <p:nvPr>
            <p:ph sz="quarter" idx="36"/>
          </p:nvPr>
        </p:nvPicPr>
        <p:blipFill>
          <a:blip r:embed="rId1"/>
          <a:stretch>
            <a:fillRect/>
          </a:stretch>
        </p:blipFill>
        <p:spPr>
          <a:xfrm>
            <a:off x="7117325" y="3104277"/>
            <a:ext cx="3916163" cy="3022201"/>
          </a:xfrm>
        </p:spPr>
      </p:pic>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
        <p:nvSpPr>
          <p:cNvPr id="6" name="TextBox 5"/>
          <p:cNvSpPr txBox="1"/>
          <p:nvPr/>
        </p:nvSpPr>
        <p:spPr>
          <a:xfrm>
            <a:off x="687860" y="306860"/>
            <a:ext cx="463790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800" kern="0" dirty="0">
                <a:solidFill>
                  <a:schemeClr val="bg1"/>
                </a:solidFill>
                <a:latin typeface="Times New Roman" panose="02020603050405020304"/>
                <a:cs typeface="Times New Roman" panose="02020603050405020304"/>
              </a:rPr>
              <a:t>The notebook focuses on evaluating and comparing the performance of three different time series forecasting models: Simple Moving Average (SMA), Exponential Moving Average (EMA), and Auto Regressive Integrated Moving Average (ARIMA). The performance metric used for comparison is the Mean Squared Error (MSE).</a:t>
            </a:r>
            <a:endParaRPr lang="en-US" sz="2800" kern="0" dirty="0">
              <a:solidFill>
                <a:schemeClr val="bg1"/>
              </a:solidFill>
              <a:latin typeface="Times New Roman" panose="02020603050405020304"/>
              <a:cs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solidFill>
                  <a:schemeClr val="accent2">
                    <a:lumMod val="50000"/>
                  </a:schemeClr>
                </a:solidFill>
                <a:latin typeface="Times New Roman" panose="02020603050405020304"/>
                <a:cs typeface="Times New Roman" panose="02020603050405020304"/>
              </a:rPr>
              <a:t>1. Loading and Preprocessing Data</a:t>
            </a:r>
            <a:endParaRPr lang="en-US" sz="2000">
              <a:solidFill>
                <a:schemeClr val="accent2">
                  <a:lumMod val="50000"/>
                </a:schemeClr>
              </a:solidFill>
            </a:endParaRPr>
          </a:p>
        </p:txBody>
      </p:sp>
      <p:pic>
        <p:nvPicPr>
          <p:cNvPr id="7" name="Content Placeholder 6" descr="A screen shot of a computer&#10;&#10;Description automatically generated"/>
          <p:cNvPicPr>
            <a:picLocks noGrp="1" noChangeAspect="1"/>
          </p:cNvPicPr>
          <p:nvPr>
            <p:ph sz="quarter" idx="36"/>
          </p:nvPr>
        </p:nvPicPr>
        <p:blipFill>
          <a:blip r:embed="rId1"/>
          <a:stretch>
            <a:fillRect/>
          </a:stretch>
        </p:blipFill>
        <p:spPr>
          <a:xfrm>
            <a:off x="7270419" y="3667640"/>
            <a:ext cx="3609975" cy="1895475"/>
          </a:xfrm>
        </p:spPr>
      </p:pic>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
        <p:nvSpPr>
          <p:cNvPr id="6" name="TextBox 5"/>
          <p:cNvSpPr txBox="1"/>
          <p:nvPr/>
        </p:nvSpPr>
        <p:spPr>
          <a:xfrm>
            <a:off x="976184" y="842319"/>
            <a:ext cx="4802659"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3200" kern="0" dirty="0">
                <a:solidFill>
                  <a:schemeClr val="bg1"/>
                </a:solidFill>
                <a:latin typeface="Times New Roman" panose="02020603050405020304"/>
                <a:cs typeface="Times New Roman" panose="02020603050405020304"/>
              </a:rPr>
              <a:t>Although the specific code for loading and preprocessing the data is not shown in the provided notebook snippets, typically this would involve importing necessary libraries, loading the dataset, and possibly filtering or cleaning the data to prepare it for model training.</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solidFill>
                  <a:schemeClr val="accent2">
                    <a:lumMod val="50000"/>
                  </a:schemeClr>
                </a:solidFill>
                <a:latin typeface="Times New Roman" panose="02020603050405020304"/>
                <a:cs typeface="Times New Roman" panose="02020603050405020304"/>
              </a:rPr>
              <a:t>2. ARIMA Model</a:t>
            </a:r>
            <a:endParaRPr lang="en-US" sz="2800">
              <a:solidFill>
                <a:schemeClr val="accent2">
                  <a:lumMod val="50000"/>
                </a:schemeClr>
              </a:solidFill>
            </a:endParaRPr>
          </a:p>
        </p:txBody>
      </p:sp>
      <p:pic>
        <p:nvPicPr>
          <p:cNvPr id="7" name="Content Placeholder 6" descr="A green and white label with a yellow sphere and spheres&#10;&#10;Description automatically generated"/>
          <p:cNvPicPr>
            <a:picLocks noGrp="1" noChangeAspect="1"/>
          </p:cNvPicPr>
          <p:nvPr>
            <p:ph sz="quarter" idx="36"/>
          </p:nvPr>
        </p:nvPicPr>
        <p:blipFill>
          <a:blip r:embed="rId1"/>
          <a:stretch>
            <a:fillRect/>
          </a:stretch>
        </p:blipFill>
        <p:spPr>
          <a:xfrm>
            <a:off x="7461456" y="3104277"/>
            <a:ext cx="3227901" cy="3022201"/>
          </a:xfrm>
        </p:spPr>
      </p:pic>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
        <p:nvSpPr>
          <p:cNvPr id="6" name="TextBox 5"/>
          <p:cNvSpPr txBox="1"/>
          <p:nvPr/>
        </p:nvSpPr>
        <p:spPr>
          <a:xfrm>
            <a:off x="862914" y="1274805"/>
            <a:ext cx="4380470" cy="264687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indent="-228600" algn="just"/>
            <a:r>
              <a:rPr lang="en-US" sz="2800" kern="0" dirty="0">
                <a:solidFill>
                  <a:schemeClr val="bg1"/>
                </a:solidFill>
                <a:latin typeface="Times New Roman" panose="02020603050405020304"/>
                <a:cs typeface="Times New Roman" panose="02020603050405020304"/>
              </a:rPr>
              <a:t>Fitting the ARIMA Model:</a:t>
            </a:r>
            <a:endParaRPr lang="en-US" sz="2800" kern="0" dirty="0">
              <a:solidFill>
                <a:schemeClr val="bg1"/>
              </a:solidFill>
              <a:latin typeface="Times New Roman" panose="02020603050405020304"/>
              <a:cs typeface="Times New Roman" panose="02020603050405020304"/>
            </a:endParaRPr>
          </a:p>
          <a:p>
            <a:pPr indent="-228600" algn="just"/>
            <a:r>
              <a:rPr lang="en-US" sz="4000" dirty="0">
                <a:solidFill>
                  <a:schemeClr val="bg1"/>
                </a:solidFill>
              </a:rPr>
              <a:t>Calculating the MSE for ARIMA:</a:t>
            </a:r>
            <a:endParaRPr lang="en-US" sz="4000" dirty="0">
              <a:solidFill>
                <a:schemeClr val="bg1"/>
              </a:solidFill>
            </a:endParaRPr>
          </a:p>
          <a:p>
            <a:pPr indent="-228600" algn="just"/>
            <a:r>
              <a:rPr lang="en-US" sz="4000" b="1" dirty="0">
                <a:solidFill>
                  <a:schemeClr val="bg1"/>
                </a:solidFill>
                <a:latin typeface="Aptos"/>
              </a:rPr>
              <a:t>Output:</a:t>
            </a:r>
            <a:r>
              <a:rPr lang="en-US" sz="4000" dirty="0">
                <a:solidFill>
                  <a:schemeClr val="bg1"/>
                </a:solidFill>
              </a:rPr>
              <a:t> </a:t>
            </a:r>
            <a:r>
              <a:rPr lang="en-US" dirty="0">
                <a:solidFill>
                  <a:schemeClr val="bg1"/>
                </a:solidFill>
              </a:rPr>
              <a:t>MSE of ARIMA: 1141.2825659647353</a:t>
            </a:r>
            <a:endParaRPr lang="en-US"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2400" b="1" dirty="0">
                <a:solidFill>
                  <a:srgbClr val="00B050"/>
                </a:solidFill>
                <a:latin typeface="Times New Roman" panose="02020603050405020304"/>
                <a:cs typeface="Times New Roman" panose="02020603050405020304"/>
              </a:rPr>
              <a:t>3. SMA Model:</a:t>
            </a:r>
            <a:endParaRPr lang="en-US" sz="2400" dirty="0">
              <a:solidFill>
                <a:srgbClr val="00B050"/>
              </a:solidFill>
            </a:endParaRPr>
          </a:p>
          <a:p>
            <a:endParaRPr lang="en-US" sz="5400" dirty="0">
              <a:solidFill>
                <a:srgbClr val="00B050"/>
              </a:solidFill>
            </a:endParaRPr>
          </a:p>
        </p:txBody>
      </p:sp>
      <p:pic>
        <p:nvPicPr>
          <p:cNvPr id="7" name="Content Placeholder 6" descr="A person touching a tablet&#10;&#10;Description automatically generated"/>
          <p:cNvPicPr>
            <a:picLocks noGrp="1" noChangeAspect="1"/>
          </p:cNvPicPr>
          <p:nvPr>
            <p:ph sz="quarter" idx="36"/>
          </p:nvPr>
        </p:nvPicPr>
        <p:blipFill>
          <a:blip r:embed="rId1"/>
          <a:stretch>
            <a:fillRect/>
          </a:stretch>
        </p:blipFill>
        <p:spPr>
          <a:xfrm>
            <a:off x="6889627" y="3156704"/>
            <a:ext cx="4371560" cy="2917347"/>
          </a:xfrm>
        </p:spPr>
      </p:pic>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
        <p:nvSpPr>
          <p:cNvPr id="6" name="TextBox 5"/>
          <p:cNvSpPr txBox="1"/>
          <p:nvPr/>
        </p:nvSpPr>
        <p:spPr>
          <a:xfrm>
            <a:off x="924698" y="1274805"/>
            <a:ext cx="4009767"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indent="-228600" algn="just"/>
            <a:r>
              <a:rPr lang="en-US" sz="2000" kern="0" dirty="0">
                <a:solidFill>
                  <a:schemeClr val="bg1"/>
                </a:solidFill>
                <a:latin typeface="Times New Roman" panose="02020603050405020304"/>
                <a:cs typeface="Times New Roman" panose="02020603050405020304"/>
              </a:rPr>
              <a:t>Fitting the SMA Model and Calculating Predictions:</a:t>
            </a:r>
            <a:endParaRPr lang="en-US" sz="2000" kern="0" dirty="0">
              <a:solidFill>
                <a:schemeClr val="bg1"/>
              </a:solidFill>
              <a:latin typeface="Times New Roman" panose="02020603050405020304"/>
              <a:cs typeface="Times New Roman" panose="02020603050405020304"/>
            </a:endParaRPr>
          </a:p>
          <a:p>
            <a:pPr marL="457200" indent="-228600" algn="just"/>
            <a:r>
              <a:rPr lang="en-US" sz="3200" dirty="0">
                <a:solidFill>
                  <a:schemeClr val="bg1"/>
                </a:solidFill>
              </a:rPr>
              <a:t>Calculating the MSE for SMA:</a:t>
            </a:r>
            <a:r>
              <a:rPr lang="en-US" sz="3600" dirty="0">
                <a:solidFill>
                  <a:schemeClr val="bg1"/>
                </a:solidFill>
              </a:rPr>
              <a:t> </a:t>
            </a:r>
            <a:endParaRPr lang="en-US" sz="3600" dirty="0">
              <a:solidFill>
                <a:schemeClr val="bg1"/>
              </a:solidFill>
            </a:endParaRPr>
          </a:p>
          <a:p>
            <a:pPr marL="457200" indent="-228600" algn="just"/>
            <a:r>
              <a:rPr lang="en-US" sz="3200" b="1" dirty="0">
                <a:solidFill>
                  <a:schemeClr val="bg1"/>
                </a:solidFill>
              </a:rPr>
              <a:t>Output:</a:t>
            </a:r>
            <a:r>
              <a:rPr lang="en-US" sz="3200" dirty="0">
                <a:solidFill>
                  <a:schemeClr val="bg1"/>
                </a:solidFill>
              </a:rPr>
              <a:t> </a:t>
            </a:r>
            <a:r>
              <a:rPr lang="en-US" sz="1400" dirty="0">
                <a:solidFill>
                  <a:schemeClr val="bg1"/>
                </a:solidFill>
              </a:rPr>
              <a:t>MSE of SMA: 4481.878508290045</a:t>
            </a:r>
            <a:endParaRPr lang="en-US" sz="1400" dirty="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a:solidFill>
                  <a:srgbClr val="00B050"/>
                </a:solidFill>
                <a:ea typeface="+mj-lt"/>
                <a:cs typeface="+mj-lt"/>
              </a:rPr>
              <a:t>4. EMA Model:</a:t>
            </a:r>
            <a:endParaRPr lang="en-US" dirty="0">
              <a:solidFill>
                <a:srgbClr val="00B050"/>
              </a:solidFill>
            </a:endParaRPr>
          </a:p>
          <a:p>
            <a:endParaRPr lang="en-US" dirty="0">
              <a:solidFill>
                <a:srgbClr val="00B050"/>
              </a:solidFill>
            </a:endParaRPr>
          </a:p>
        </p:txBody>
      </p:sp>
      <p:pic>
        <p:nvPicPr>
          <p:cNvPr id="7" name="Content Placeholder 6" descr="A close-up of a logo&#10;&#10;Description automatically generated"/>
          <p:cNvPicPr>
            <a:picLocks noGrp="1" noChangeAspect="1"/>
          </p:cNvPicPr>
          <p:nvPr>
            <p:ph sz="quarter" idx="36"/>
          </p:nvPr>
        </p:nvPicPr>
        <p:blipFill>
          <a:blip r:embed="rId1"/>
          <a:stretch>
            <a:fillRect/>
          </a:stretch>
        </p:blipFill>
        <p:spPr>
          <a:xfrm>
            <a:off x="8008607" y="3553340"/>
            <a:ext cx="2133600" cy="2124075"/>
          </a:xfrm>
        </p:spPr>
      </p:pic>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
        <p:nvSpPr>
          <p:cNvPr id="6" name="TextBox 5"/>
          <p:cNvSpPr txBox="1"/>
          <p:nvPr/>
        </p:nvSpPr>
        <p:spPr>
          <a:xfrm>
            <a:off x="553994" y="1274806"/>
            <a:ext cx="399947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228600" algn="just"/>
            <a:r>
              <a:rPr lang="en-US" sz="2800" dirty="0">
                <a:solidFill>
                  <a:schemeClr val="bg1"/>
                </a:solidFill>
              </a:rPr>
              <a:t>Fitting the EMA Model and Calculating Predictions:</a:t>
            </a:r>
            <a:endParaRPr lang="en-US" sz="2800" dirty="0">
              <a:solidFill>
                <a:schemeClr val="bg1"/>
              </a:solidFill>
            </a:endParaRPr>
          </a:p>
          <a:p>
            <a:pPr marL="457200" indent="-228600" algn="just"/>
            <a:r>
              <a:rPr lang="en-US" sz="2800" dirty="0">
                <a:solidFill>
                  <a:schemeClr val="bg1"/>
                </a:solidFill>
              </a:rPr>
              <a:t>Calculating the MSE for EMA:</a:t>
            </a:r>
            <a:endParaRPr lang="en-US" sz="2800" dirty="0">
              <a:solidFill>
                <a:schemeClr val="bg1"/>
              </a:solidFill>
            </a:endParaRPr>
          </a:p>
          <a:p>
            <a:pPr marL="457200" indent="-228600" algn="just"/>
            <a:r>
              <a:rPr lang="en-US" sz="2800" b="1" dirty="0">
                <a:solidFill>
                  <a:schemeClr val="bg1"/>
                </a:solidFill>
              </a:rPr>
              <a:t>Output:</a:t>
            </a:r>
            <a:r>
              <a:rPr lang="en-US" sz="2800" dirty="0">
                <a:solidFill>
                  <a:schemeClr val="bg1"/>
                </a:solidFill>
              </a:rPr>
              <a:t> </a:t>
            </a:r>
            <a:r>
              <a:rPr lang="en-US" sz="1200" dirty="0">
                <a:solidFill>
                  <a:schemeClr val="bg1"/>
                </a:solidFill>
              </a:rPr>
              <a:t>MSE of EMA: 2243.6219257674834</a:t>
            </a:r>
            <a:endParaRPr lang="en-US" sz="1200"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a:solidFill>
                  <a:srgbClr val="00B050"/>
                </a:solidFill>
                <a:ea typeface="+mj-lt"/>
                <a:cs typeface="+mj-lt"/>
              </a:rPr>
              <a:t>5. Comparing the Performance of All Models:</a:t>
            </a:r>
            <a:endParaRPr lang="en-US" dirty="0">
              <a:solidFill>
                <a:srgbClr val="00B050"/>
              </a:solidFill>
            </a:endParaRPr>
          </a:p>
          <a:p>
            <a:endParaRPr lang="en-US" dirty="0">
              <a:solidFill>
                <a:srgbClr val="00B050"/>
              </a:solidFill>
            </a:endParaRPr>
          </a:p>
        </p:txBody>
      </p:sp>
      <p:pic>
        <p:nvPicPr>
          <p:cNvPr id="20" name="Content Placeholder 19"/>
          <p:cNvPicPr>
            <a:picLocks noGrp="1" noChangeAspect="1"/>
          </p:cNvPicPr>
          <p:nvPr>
            <p:ph sz="quarter" idx="36"/>
          </p:nvPr>
        </p:nvPicPr>
        <p:blipFill>
          <a:blip r:embed="rId1"/>
          <a:stretch>
            <a:fillRect/>
          </a:stretch>
        </p:blipFill>
        <p:spPr>
          <a:xfrm>
            <a:off x="7391139" y="3431102"/>
            <a:ext cx="3357492" cy="2578376"/>
          </a:xfrm>
        </p:spPr>
      </p:pic>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
        <p:nvSpPr>
          <p:cNvPr id="19" name="TextBox 18"/>
          <p:cNvSpPr txBox="1"/>
          <p:nvPr/>
        </p:nvSpPr>
        <p:spPr>
          <a:xfrm>
            <a:off x="1146313" y="307009"/>
            <a:ext cx="4631634"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800" dirty="0">
                <a:solidFill>
                  <a:schemeClr val="bg1"/>
                </a:solidFill>
              </a:rPr>
              <a:t>Comparing MSE Values and Determining the Best Model:</a:t>
            </a:r>
            <a:endParaRPr lang="en-US" sz="2800" dirty="0">
              <a:solidFill>
                <a:schemeClr val="bg1"/>
              </a:solidFill>
            </a:endParaRPr>
          </a:p>
          <a:p>
            <a:pPr marL="914400" indent="-228600" algn="just"/>
            <a:endParaRPr lang="en-US" sz="2800" dirty="0">
              <a:solidFill>
                <a:schemeClr val="bg1"/>
              </a:solidFill>
            </a:endParaRPr>
          </a:p>
          <a:p>
            <a:pPr lvl="1" algn="just"/>
            <a:r>
              <a:rPr lang="en-US" sz="2800" b="1" dirty="0">
                <a:solidFill>
                  <a:schemeClr val="bg1"/>
                </a:solidFill>
                <a:latin typeface="Aptos"/>
              </a:rPr>
              <a:t>Output:</a:t>
            </a:r>
            <a:endParaRPr lang="en-US" sz="2800" b="1" dirty="0">
              <a:solidFill>
                <a:schemeClr val="bg1"/>
              </a:solidFill>
              <a:latin typeface="Aptos"/>
            </a:endParaRPr>
          </a:p>
          <a:p>
            <a:pPr lvl="2" algn="just">
              <a:buChar char="§"/>
            </a:pPr>
            <a:r>
              <a:rPr lang="en-US" sz="1200" dirty="0">
                <a:solidFill>
                  <a:schemeClr val="bg1"/>
                </a:solidFill>
              </a:rPr>
              <a:t>MSE of SMA: 4481.878508290045</a:t>
            </a:r>
            <a:endParaRPr lang="en-US" sz="1200" dirty="0">
              <a:solidFill>
                <a:schemeClr val="bg1"/>
              </a:solidFill>
            </a:endParaRPr>
          </a:p>
          <a:p>
            <a:pPr lvl="2" algn="just">
              <a:buChar char="§"/>
            </a:pPr>
            <a:r>
              <a:rPr lang="en-US" sz="1200" dirty="0">
                <a:solidFill>
                  <a:schemeClr val="bg1"/>
                </a:solidFill>
              </a:rPr>
              <a:t>MSE of EMA: 2243.6219257674834</a:t>
            </a:r>
            <a:endParaRPr lang="en-US" sz="1200" dirty="0">
              <a:solidFill>
                <a:schemeClr val="bg1"/>
              </a:solidFill>
            </a:endParaRPr>
          </a:p>
          <a:p>
            <a:pPr lvl="2" algn="just">
              <a:buChar char="§"/>
            </a:pPr>
            <a:r>
              <a:rPr lang="en-US" sz="1200" dirty="0">
                <a:solidFill>
                  <a:schemeClr val="bg1"/>
                </a:solidFill>
              </a:rPr>
              <a:t>MSE of ARIMA: 1141.2825659647353</a:t>
            </a:r>
            <a:endParaRPr lang="en-US" sz="1200" dirty="0">
              <a:solidFill>
                <a:schemeClr val="bg1"/>
              </a:solidFill>
            </a:endParaRPr>
          </a:p>
          <a:p>
            <a:pPr lvl="2" algn="just"/>
            <a:r>
              <a:rPr lang="en-US" sz="2800" b="1" dirty="0">
                <a:solidFill>
                  <a:schemeClr val="bg1"/>
                </a:solidFill>
                <a:latin typeface="Aptos"/>
              </a:rPr>
              <a:t>Conclusion:</a:t>
            </a:r>
            <a:r>
              <a:rPr lang="en-US" sz="2800" dirty="0">
                <a:solidFill>
                  <a:schemeClr val="bg1"/>
                </a:solidFill>
              </a:rPr>
              <a:t> </a:t>
            </a:r>
            <a:endParaRPr lang="en-US" sz="2800" dirty="0">
              <a:solidFill>
                <a:schemeClr val="bg1"/>
              </a:solidFill>
            </a:endParaRPr>
          </a:p>
          <a:p>
            <a:pPr lvl="2" algn="just"/>
            <a:r>
              <a:rPr lang="en-US" sz="2800" dirty="0">
                <a:solidFill>
                  <a:schemeClr val="bg1"/>
                </a:solidFill>
              </a:rPr>
              <a:t>The ARIMA model performs best.</a:t>
            </a:r>
            <a:endParaRPr lang="en-US">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b="1">
                <a:solidFill>
                  <a:srgbClr val="00B050"/>
                </a:solidFill>
                <a:cs typeface="Biome"/>
              </a:rPr>
              <a:t>Conclusion</a:t>
            </a:r>
            <a:endParaRPr lang="en-US" dirty="0">
              <a:solidFill>
                <a:srgbClr val="00B050"/>
              </a:solidFill>
              <a:cs typeface="Biome"/>
            </a:endParaRPr>
          </a:p>
          <a:p>
            <a:endParaRPr lang="en-US" dirty="0">
              <a:solidFill>
                <a:srgbClr val="00B050"/>
              </a:solidFill>
            </a:endParaRPr>
          </a:p>
        </p:txBody>
      </p:sp>
      <p:pic>
        <p:nvPicPr>
          <p:cNvPr id="7" name="Content Placeholder 6" descr="Wooden blocks with a person standing on top of them&#10;&#10;Description automatically generated"/>
          <p:cNvPicPr>
            <a:picLocks noGrp="1" noChangeAspect="1"/>
          </p:cNvPicPr>
          <p:nvPr>
            <p:ph sz="quarter" idx="36"/>
          </p:nvPr>
        </p:nvPicPr>
        <p:blipFill>
          <a:blip r:embed="rId1"/>
          <a:stretch>
            <a:fillRect/>
          </a:stretch>
        </p:blipFill>
        <p:spPr>
          <a:xfrm>
            <a:off x="6889627" y="3299862"/>
            <a:ext cx="4371560" cy="2631031"/>
          </a:xfrm>
        </p:spPr>
      </p:pic>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
        <p:nvSpPr>
          <p:cNvPr id="6" name="TextBox 5"/>
          <p:cNvSpPr txBox="1"/>
          <p:nvPr/>
        </p:nvSpPr>
        <p:spPr>
          <a:xfrm>
            <a:off x="1027670" y="1274805"/>
            <a:ext cx="4256902"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400" dirty="0"/>
              <a:t>The detailed process involves fitting each of the models to the time series data, calculating predictions, and then comparing the mean squared error of each model. The ARIMA model showed the lowest MSE, indicating that it performs the best in terms of minimizing prediction error for the given dataset.</a:t>
            </a: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p:cNvSpPr>
            <a:spLocks noGrp="1"/>
          </p:cNvSpPr>
          <p:nvPr>
            <p:ph type="title"/>
          </p:nvPr>
        </p:nvSpPr>
        <p:spPr>
          <a:xfrm>
            <a:off x="835831" y="173735"/>
            <a:ext cx="4409514" cy="2203704"/>
          </a:xfrm>
        </p:spPr>
        <p:txBody>
          <a:bodyPr/>
          <a:lstStyle/>
          <a:p>
            <a:r>
              <a:rPr lang="en-US" sz="2400" b="1" dirty="0">
                <a:latin typeface="Times New Roman" panose="02020603050405020304"/>
                <a:cs typeface="Times New Roman" panose="02020603050405020304"/>
              </a:rPr>
              <a:t>Suggested strategies </a:t>
            </a:r>
            <a:endParaRPr lang="en-US" sz="4400"/>
          </a:p>
        </p:txBody>
      </p:sp>
      <p:sp>
        <p:nvSpPr>
          <p:cNvPr id="4" name="TextBox 3"/>
          <p:cNvSpPr txBox="1"/>
          <p:nvPr/>
        </p:nvSpPr>
        <p:spPr>
          <a:xfrm>
            <a:off x="708454" y="2963562"/>
            <a:ext cx="4545227"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indent="-228600" algn="just"/>
            <a:r>
              <a:rPr lang="en-US" sz="2000" kern="0" dirty="0">
                <a:solidFill>
                  <a:schemeClr val="bg1"/>
                </a:solidFill>
                <a:latin typeface="Times New Roman" panose="02020603050405020304"/>
                <a:cs typeface="Times New Roman" panose="02020603050405020304"/>
              </a:rPr>
              <a:t>Diversify Markets: Grow in other countries to reduce reliance on the US.</a:t>
            </a:r>
            <a:endParaRPr lang="en-US" sz="2000">
              <a:solidFill>
                <a:schemeClr val="bg1"/>
              </a:solidFill>
            </a:endParaRPr>
          </a:p>
          <a:p>
            <a:pPr indent="-228600" algn="just"/>
            <a:r>
              <a:rPr lang="en-US" sz="2000" kern="0" dirty="0">
                <a:solidFill>
                  <a:schemeClr val="bg1"/>
                </a:solidFill>
                <a:latin typeface="Times New Roman" panose="02020603050405020304"/>
                <a:cs typeface="Times New Roman" panose="02020603050405020304"/>
              </a:rPr>
              <a:t>Segment Growth: Focus on growing the Corporate and Home Office segments.</a:t>
            </a:r>
            <a:endParaRPr lang="en-US" sz="2000" kern="0" dirty="0">
              <a:solidFill>
                <a:schemeClr val="bg1"/>
              </a:solidFill>
              <a:latin typeface="Times New Roman" panose="02020603050405020304"/>
              <a:cs typeface="Times New Roman" panose="02020603050405020304"/>
            </a:endParaRPr>
          </a:p>
          <a:p>
            <a:pPr indent="-228600" algn="just"/>
            <a:r>
              <a:rPr lang="en-US" sz="2000" kern="0" dirty="0">
                <a:solidFill>
                  <a:schemeClr val="bg1"/>
                </a:solidFill>
                <a:latin typeface="Times New Roman" panose="02020603050405020304"/>
                <a:cs typeface="Times New Roman" panose="02020603050405020304"/>
              </a:rPr>
              <a:t>Balanced Product Focus: Promote all product categories while focusing on the most profitable ones.</a:t>
            </a:r>
            <a:endParaRPr lang="en-US" sz="2000" kern="0" dirty="0">
              <a:solidFill>
                <a:schemeClr val="bg1"/>
              </a:solidFill>
              <a:latin typeface="Times New Roman" panose="02020603050405020304"/>
              <a:cs typeface="Times New Roman" panose="02020603050405020304"/>
            </a:endParaRPr>
          </a:p>
          <a:p>
            <a:pPr indent="-228600" algn="just"/>
            <a:r>
              <a:rPr lang="en-US" sz="2000" kern="0" dirty="0">
                <a:solidFill>
                  <a:schemeClr val="bg1"/>
                </a:solidFill>
                <a:latin typeface="Times New Roman" panose="02020603050405020304"/>
                <a:cs typeface="Times New Roman" panose="02020603050405020304"/>
              </a:rPr>
              <a:t>Leverage Seasons: Use seasonal trends for better inventory and marketing planning.</a:t>
            </a:r>
            <a:endParaRPr lang="en-US" sz="2000" kern="0" dirty="0">
              <a:solidFill>
                <a:schemeClr val="bg1"/>
              </a:solidFill>
              <a:latin typeface="Times New Roman" panose="02020603050405020304"/>
              <a:cs typeface="Times New Roman" panose="02020603050405020304"/>
            </a:endParaRPr>
          </a:p>
          <a:p>
            <a:pPr algn="just"/>
            <a:r>
              <a:rPr lang="en-US" sz="2000" kern="0" dirty="0">
                <a:solidFill>
                  <a:schemeClr val="bg1"/>
                </a:solidFill>
                <a:latin typeface="Times New Roman" panose="02020603050405020304"/>
                <a:cs typeface="Times New Roman" panose="02020603050405020304"/>
              </a:rPr>
              <a:t>These simple strategies can help 7-Eleven improve sales, profitability, and market presence.</a:t>
            </a:r>
            <a:endParaRPr lang="en-US" sz="2000" kern="0" dirty="0">
              <a:solidFill>
                <a:schemeClr val="bg1"/>
              </a:solidFill>
              <a:latin typeface="Times New Roman" panose="02020603050405020304"/>
              <a:cs typeface="Times New Roman" panose="02020603050405020304"/>
            </a:endParaRPr>
          </a:p>
          <a:p>
            <a:pPr algn="just"/>
            <a:endParaRPr lang="en-US" sz="3200" dirty="0">
              <a:solidFill>
                <a:schemeClr val="bg1"/>
              </a:solidFill>
            </a:endParaRPr>
          </a:p>
          <a:p>
            <a:pPr algn="just"/>
            <a:endParaRPr lang="en-US" sz="3200" dirty="0">
              <a:solidFill>
                <a:schemeClr val="bg1"/>
              </a:solidFill>
            </a:endParaRPr>
          </a:p>
        </p:txBody>
      </p:sp>
      <p:pic>
        <p:nvPicPr>
          <p:cNvPr id="7" name="Picture 6" descr="A puzzle with a blue border&#10;&#10;Description automatically generated"/>
          <p:cNvPicPr>
            <a:picLocks noChangeAspect="1"/>
          </p:cNvPicPr>
          <p:nvPr/>
        </p:nvPicPr>
        <p:blipFill>
          <a:blip r:embed="rId1"/>
          <a:stretch>
            <a:fillRect/>
          </a:stretch>
        </p:blipFill>
        <p:spPr>
          <a:xfrm>
            <a:off x="5502618" y="1280082"/>
            <a:ext cx="6397196" cy="51731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5" name="Subtitle 4"/>
          <p:cNvSpPr>
            <a:spLocks noGrp="1"/>
          </p:cNvSpPr>
          <p:nvPr>
            <p:ph type="subTitle" idx="1"/>
          </p:nvPr>
        </p:nvSpPr>
        <p:spPr>
          <a:xfrm>
            <a:off x="802640" y="3484615"/>
            <a:ext cx="4958081" cy="2387865"/>
          </a:xfrm>
        </p:spPr>
        <p:txBody>
          <a:bodyPr vert="horz" lIns="91440" tIns="45720" rIns="91440" bIns="45720" rtlCol="0" anchor="t">
            <a:noAutofit/>
          </a:bodyPr>
          <a:lstStyle/>
          <a:p>
            <a:r>
              <a:rPr lang="en-US" dirty="0">
                <a:cs typeface="Biome Light"/>
              </a:rPr>
              <a:t>Introduction</a:t>
            </a:r>
            <a:endParaRPr lang="en-US" dirty="0"/>
          </a:p>
        </p:txBody>
      </p:sp>
      <p:pic>
        <p:nvPicPr>
          <p:cNvPr id="8" name="Picture Placeholder 7" descr="A blue and purple spirals"/>
          <p:cNvPicPr>
            <a:picLocks noGrp="1" noChangeAspect="1"/>
          </p:cNvPicPr>
          <p:nvPr>
            <p:ph type="pic" sz="quarter" idx="13"/>
          </p:nvPr>
        </p:nvPicPr>
        <p:blipFill>
          <a:blip r:embed="rId1"/>
          <a:srcRect t="31" b="31"/>
          <a:stretch>
            <a:fillRect/>
          </a:stretch>
        </p:blipFill>
        <p:spPr>
          <a:xfrm>
            <a:off x="6497638" y="336550"/>
            <a:ext cx="5322887" cy="6184900"/>
          </a:xfrm>
        </p:spPr>
      </p:pic>
      <p:sp>
        <p:nvSpPr>
          <p:cNvPr id="4" name="Slide Number Placeholder 3"/>
          <p:cNvSpPr>
            <a:spLocks noGrp="1"/>
          </p:cNvSpPr>
          <p:nvPr>
            <p:ph type="sldNum" sz="quarter" idx="12"/>
          </p:nvPr>
        </p:nvSpPr>
        <p:spPr>
          <a:xfrm>
            <a:off x="9140971" y="6226198"/>
            <a:ext cx="2743200" cy="365125"/>
          </a:xfrm>
        </p:spPr>
        <p:txBody>
          <a:bodyPr/>
          <a:lstStyle/>
          <a:p>
            <a:fld id="{FE024F78-56A6-7740-B68D-8D4D026EDF3F}" type="slidenum">
              <a:rPr lang="en-US" smtClean="0"/>
            </a:fld>
            <a:endParaRPr lang="en-US" dirty="0"/>
          </a:p>
        </p:txBody>
      </p:sp>
      <p:sp>
        <p:nvSpPr>
          <p:cNvPr id="2" name="TextBox 1"/>
          <p:cNvSpPr txBox="1"/>
          <p:nvPr/>
        </p:nvSpPr>
        <p:spPr>
          <a:xfrm>
            <a:off x="6598508" y="337751"/>
            <a:ext cx="523514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000" dirty="0">
                <a:solidFill>
                  <a:schemeClr val="bg1"/>
                </a:solidFill>
                <a:latin typeface="Times New Roman" panose="02020603050405020304"/>
                <a:cs typeface="Times New Roman" panose="02020603050405020304"/>
              </a:rPr>
              <a:t>7-Eleven, one of the world's largest store chain, is renowned for its extensive range of products and services tailored to meet the diverse needs of its customers. Founded in Dallas, Texas, in 1927, 7-Eleven has expanded to become a global retail giant with over 83,000 stores across 19 countries, including the United States, Japan, South Korea, Australia, Thailand, and China. The superstores are known for their 24/7 operations, offering an array of products such as snacks, beverages, ready-to-eat meals, fresh produce, and essential household items. With their emphasis on customer convenience and innovative offerings, 7-Eleven continues to be a leader in the convenience store especially in the US.</a:t>
            </a:r>
            <a:endParaRPr lang="en-US" sz="200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p:cNvSpPr>
            <a:spLocks noGrp="1"/>
          </p:cNvSpPr>
          <p:nvPr>
            <p:ph type="title"/>
          </p:nvPr>
        </p:nvSpPr>
        <p:spPr>
          <a:xfrm>
            <a:off x="835831" y="173735"/>
            <a:ext cx="4409514" cy="2203704"/>
          </a:xfrm>
        </p:spPr>
        <p:txBody>
          <a:bodyPr/>
          <a:lstStyle/>
          <a:p>
            <a:r>
              <a:rPr lang="en-US" dirty="0"/>
              <a:t>THANK YOU</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669" y="113097"/>
            <a:ext cx="7420819" cy="1656304"/>
          </a:xfrm>
        </p:spPr>
        <p:txBody>
          <a:bodyPr/>
          <a:lstStyle/>
          <a:p>
            <a:r>
              <a:rPr lang="en-US" dirty="0">
                <a:cs typeface="Biome"/>
              </a:rPr>
              <a:t>Objective</a:t>
            </a:r>
            <a:endParaRPr lang="en-US" dirty="0"/>
          </a:p>
        </p:txBody>
      </p:sp>
      <p:sp>
        <p:nvSpPr>
          <p:cNvPr id="4" name="Content Placeholder 3"/>
          <p:cNvSpPr>
            <a:spLocks noGrp="1"/>
          </p:cNvSpPr>
          <p:nvPr>
            <p:ph sz="quarter" idx="31"/>
          </p:nvPr>
        </p:nvSpPr>
        <p:spPr>
          <a:xfrm>
            <a:off x="3820533" y="2223015"/>
            <a:ext cx="6905955" cy="3738432"/>
          </a:xfrm>
        </p:spPr>
        <p:txBody>
          <a:bodyPr vert="horz" lIns="91440" tIns="45720" rIns="91440" bIns="45720" rtlCol="0" anchor="t">
            <a:noAutofit/>
          </a:bodyPr>
          <a:lstStyle/>
          <a:p>
            <a:r>
              <a:rPr lang="en-US" sz="3600" b="1" dirty="0">
                <a:ea typeface="+mn-lt"/>
                <a:cs typeface="+mn-lt"/>
              </a:rPr>
              <a:t>“Give the customers what they want,</a:t>
            </a:r>
            <a:br>
              <a:rPr lang="en-US" sz="3600" b="1" dirty="0">
                <a:ea typeface="+mn-lt"/>
                <a:cs typeface="+mn-lt"/>
              </a:rPr>
            </a:br>
            <a:r>
              <a:rPr lang="en-US" sz="3600" b="1" dirty="0">
                <a:ea typeface="+mn-lt"/>
                <a:cs typeface="+mn-lt"/>
              </a:rPr>
              <a:t>when and where they want it.”</a:t>
            </a:r>
            <a:endParaRPr lang="en-US" sz="3600" b="1" dirty="0">
              <a:ea typeface="+mn-lt"/>
              <a:cs typeface="+mn-lt"/>
            </a:endParaRPr>
          </a:p>
          <a:p>
            <a:endParaRPr lang="en-US" sz="3600" b="1" dirty="0"/>
          </a:p>
        </p:txBody>
      </p:sp>
      <p:sp>
        <p:nvSpPr>
          <p:cNvPr id="3" name="Slide Number Placeholder 2"/>
          <p:cNvSpPr>
            <a:spLocks noGrp="1"/>
          </p:cNvSpPr>
          <p:nvPr>
            <p:ph type="sldNum" sz="quarter" idx="12"/>
          </p:nvPr>
        </p:nvSpPr>
        <p:spPr>
          <a:xfrm>
            <a:off x="9140971" y="6226198"/>
            <a:ext cx="2743200" cy="365125"/>
          </a:xfrm>
        </p:spPr>
        <p:txBody>
          <a:bodyPr/>
          <a:lstStyle/>
          <a:p>
            <a:fld id="{FE024F78-56A6-7740-B68D-8D4D026EDF3F}" type="slidenum">
              <a:rPr lang="en-US" smtClean="0"/>
            </a:fld>
            <a:endParaRPr lang="en-US" dirty="0"/>
          </a:p>
        </p:txBody>
      </p:sp>
      <p:pic>
        <p:nvPicPr>
          <p:cNvPr id="5" name="Picture 4" descr="A sign on a building&#10;&#10;Description automatically generated"/>
          <p:cNvPicPr>
            <a:picLocks noChangeAspect="1"/>
          </p:cNvPicPr>
          <p:nvPr/>
        </p:nvPicPr>
        <p:blipFill>
          <a:blip r:embed="rId1"/>
          <a:stretch>
            <a:fillRect/>
          </a:stretch>
        </p:blipFill>
        <p:spPr>
          <a:xfrm>
            <a:off x="-1030" y="2066281"/>
            <a:ext cx="3657600" cy="41670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9620" y="162560"/>
            <a:ext cx="8843050" cy="1616904"/>
          </a:xfrm>
        </p:spPr>
        <p:txBody>
          <a:bodyPr/>
          <a:lstStyle/>
          <a:p>
            <a:r>
              <a:rPr lang="en-US" dirty="0">
                <a:cs typeface="Biome"/>
              </a:rPr>
              <a:t>Vision/Mission</a:t>
            </a:r>
            <a:endParaRPr lang="en-US" dirty="0"/>
          </a:p>
        </p:txBody>
      </p:sp>
      <p:sp>
        <p:nvSpPr>
          <p:cNvPr id="3" name="Content Placeholder 2"/>
          <p:cNvSpPr>
            <a:spLocks noGrp="1"/>
          </p:cNvSpPr>
          <p:nvPr>
            <p:ph sz="quarter" idx="35"/>
          </p:nvPr>
        </p:nvSpPr>
        <p:spPr>
          <a:xfrm>
            <a:off x="2373002" y="2474811"/>
            <a:ext cx="4015098" cy="3528397"/>
          </a:xfrm>
        </p:spPr>
        <p:txBody>
          <a:bodyPr vert="horz" lIns="91440" tIns="45720" rIns="91440" bIns="45720" rtlCol="0" anchor="t">
            <a:noAutofit/>
          </a:bodyPr>
          <a:lstStyle/>
          <a:p>
            <a:pPr algn="ctr"/>
            <a:r>
              <a:rPr lang="en-US" sz="2400" b="1" dirty="0">
                <a:solidFill>
                  <a:schemeClr val="accent1">
                    <a:lumMod val="75000"/>
                  </a:schemeClr>
                </a:solidFill>
                <a:ea typeface="+mn-lt"/>
                <a:cs typeface="+mn-lt"/>
              </a:rPr>
              <a:t>Vision</a:t>
            </a:r>
            <a:endParaRPr lang="en-US" sz="2400" b="1" dirty="0">
              <a:solidFill>
                <a:schemeClr val="accent1">
                  <a:lumMod val="75000"/>
                </a:schemeClr>
              </a:solidFill>
              <a:ea typeface="+mn-lt"/>
              <a:cs typeface="+mn-lt"/>
            </a:endParaRPr>
          </a:p>
          <a:p>
            <a:r>
              <a:rPr lang="en-US" dirty="0">
                <a:solidFill>
                  <a:srgbClr val="FFFFFF"/>
                </a:solidFill>
                <a:ea typeface="+mn-lt"/>
                <a:cs typeface="+mn-lt"/>
              </a:rPr>
              <a:t>Be the first choice for convenience. Anytime. Anywhere</a:t>
            </a:r>
            <a:endParaRPr lang="en-US" dirty="0">
              <a:solidFill>
                <a:srgbClr val="FFFFFF"/>
              </a:solidFill>
              <a:ea typeface="+mn-lt"/>
              <a:cs typeface="+mn-lt"/>
            </a:endParaRPr>
          </a:p>
          <a:p>
            <a:endParaRPr lang="en-US" dirty="0"/>
          </a:p>
        </p:txBody>
      </p:sp>
      <p:sp>
        <p:nvSpPr>
          <p:cNvPr id="4" name="Content Placeholder 3"/>
          <p:cNvSpPr>
            <a:spLocks noGrp="1"/>
          </p:cNvSpPr>
          <p:nvPr>
            <p:ph sz="quarter" idx="36"/>
          </p:nvPr>
        </p:nvSpPr>
        <p:spPr>
          <a:xfrm>
            <a:off x="6995159" y="2474811"/>
            <a:ext cx="4227332" cy="3528397"/>
          </a:xfrm>
        </p:spPr>
        <p:txBody>
          <a:bodyPr vert="horz" lIns="91440" tIns="45720" rIns="91440" bIns="45720" rtlCol="0" anchor="t">
            <a:noAutofit/>
          </a:bodyPr>
          <a:lstStyle/>
          <a:p>
            <a:pPr algn="ctr"/>
            <a:r>
              <a:rPr lang="en-US" sz="2400" b="1" dirty="0">
                <a:solidFill>
                  <a:schemeClr val="accent1">
                    <a:lumMod val="75000"/>
                  </a:schemeClr>
                </a:solidFill>
                <a:ea typeface="+mn-lt"/>
                <a:cs typeface="+mn-lt"/>
              </a:rPr>
              <a:t>Mission</a:t>
            </a:r>
            <a:endParaRPr lang="en-US" sz="2400" b="1" dirty="0">
              <a:solidFill>
                <a:schemeClr val="accent1">
                  <a:lumMod val="75000"/>
                </a:schemeClr>
              </a:solidFill>
              <a:ea typeface="+mn-lt"/>
              <a:cs typeface="+mn-lt"/>
            </a:endParaRPr>
          </a:p>
          <a:p>
            <a:r>
              <a:rPr lang="en-US" dirty="0">
                <a:solidFill>
                  <a:srgbClr val="FFFFFF"/>
                </a:solidFill>
                <a:ea typeface="+mn-lt"/>
                <a:cs typeface="+mn-lt"/>
              </a:rPr>
              <a:t>We make our customers' day a little more awesome by delivering fast, personalized convenience — when, where and how they want it.</a:t>
            </a:r>
            <a:endParaRPr lang="en-US" dirty="0"/>
          </a:p>
          <a:p>
            <a:br>
              <a:rPr lang="en-US" dirty="0"/>
            </a:br>
            <a:endParaRPr lang="en-US" dirty="0"/>
          </a:p>
          <a:p>
            <a:endParaRPr lang="en-US" dirty="0">
              <a:cs typeface="Biome"/>
            </a:endParaRPr>
          </a:p>
        </p:txBody>
      </p:sp>
      <p:sp>
        <p:nvSpPr>
          <p:cNvPr id="5" name="Slide Number Placeholder 4"/>
          <p:cNvSpPr>
            <a:spLocks noGrp="1"/>
          </p:cNvSpPr>
          <p:nvPr>
            <p:ph type="sldNum" sz="quarter" idx="12"/>
          </p:nvPr>
        </p:nvSpPr>
        <p:spPr>
          <a:xfrm>
            <a:off x="9140971" y="6226198"/>
            <a:ext cx="2743200" cy="365125"/>
          </a:xfrm>
        </p:spPr>
        <p:txBody>
          <a:bodyPr/>
          <a:lstStyle/>
          <a:p>
            <a:fld id="{FE024F78-56A6-7740-B68D-8D4D026EDF3F}" type="slidenum">
              <a:rPr lang="en-US" smtClean="0"/>
            </a:fld>
            <a:endParaRPr lang="en-US" dirty="0"/>
          </a:p>
        </p:txBody>
      </p:sp>
      <p:pic>
        <p:nvPicPr>
          <p:cNvPr id="7" name="Picture 6" descr="A hand placing dice on top of a stack of dice&#10;&#10;Description automatically generated"/>
          <p:cNvPicPr>
            <a:picLocks noChangeAspect="1"/>
          </p:cNvPicPr>
          <p:nvPr/>
        </p:nvPicPr>
        <p:blipFill>
          <a:blip r:embed="rId1"/>
          <a:stretch>
            <a:fillRect/>
          </a:stretch>
        </p:blipFill>
        <p:spPr>
          <a:xfrm>
            <a:off x="1690559" y="3780781"/>
            <a:ext cx="5124450" cy="2962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680" y="430482"/>
            <a:ext cx="10500989" cy="1327464"/>
          </a:xfrm>
        </p:spPr>
        <p:txBody>
          <a:bodyPr/>
          <a:lstStyle/>
          <a:p>
            <a:r>
              <a:rPr lang="en-US" dirty="0">
                <a:cs typeface="Biome"/>
              </a:rPr>
              <a:t>Power BI Output</a:t>
            </a:r>
            <a:endParaRPr lang="en-US" dirty="0"/>
          </a:p>
        </p:txBody>
      </p:sp>
      <p:sp>
        <p:nvSpPr>
          <p:cNvPr id="3" name="Content Placeholder 2"/>
          <p:cNvSpPr>
            <a:spLocks noGrp="1"/>
          </p:cNvSpPr>
          <p:nvPr>
            <p:ph sz="quarter" idx="35"/>
          </p:nvPr>
        </p:nvSpPr>
        <p:spPr>
          <a:xfrm>
            <a:off x="807038" y="2465539"/>
            <a:ext cx="3774587" cy="3723753"/>
          </a:xfrm>
        </p:spPr>
        <p:txBody>
          <a:bodyPr/>
          <a:lstStyle/>
          <a:p>
            <a:r>
              <a:rPr lang="en-US" dirty="0"/>
              <a:t>Know your material in advance</a:t>
            </a:r>
            <a:endParaRPr lang="en-US" dirty="0"/>
          </a:p>
          <a:p>
            <a:r>
              <a:rPr lang="en-US" dirty="0"/>
              <a:t>Anticipate common questions</a:t>
            </a:r>
            <a:endParaRPr lang="en-US" dirty="0"/>
          </a:p>
          <a:p>
            <a:r>
              <a:rPr lang="en-US" dirty="0">
                <a:sym typeface="+mn-ea"/>
              </a:rPr>
              <a:t>Maintaining composure during the Q&amp;A session is essential for projecting confidence and authority. </a:t>
            </a:r>
            <a:endParaRPr lang="en-US" dirty="0"/>
          </a:p>
        </p:txBody>
      </p:sp>
      <p:sp>
        <p:nvSpPr>
          <p:cNvPr id="4" name="Content Placeholder 3"/>
          <p:cNvSpPr>
            <a:spLocks noGrp="1"/>
          </p:cNvSpPr>
          <p:nvPr>
            <p:ph sz="quarter" idx="36"/>
          </p:nvPr>
        </p:nvSpPr>
        <p:spPr>
          <a:xfrm>
            <a:off x="4927600" y="2465539"/>
            <a:ext cx="6315069" cy="3723753"/>
          </a:xfrm>
        </p:spPr>
        <p:txBody>
          <a:bodyPr/>
          <a:lstStyle/>
          <a:p>
            <a:endParaRPr lang="en-US" dirty="0"/>
          </a:p>
        </p:txBody>
      </p:sp>
      <p:sp>
        <p:nvSpPr>
          <p:cNvPr id="5" name="Slide Number Placeholder 4"/>
          <p:cNvSpPr>
            <a:spLocks noGrp="1"/>
          </p:cNvSpPr>
          <p:nvPr>
            <p:ph type="sldNum" sz="quarter" idx="12"/>
          </p:nvPr>
        </p:nvSpPr>
        <p:spPr>
          <a:xfrm>
            <a:off x="9140971" y="6226198"/>
            <a:ext cx="2743200" cy="365125"/>
          </a:xfrm>
        </p:spPr>
        <p:txBody>
          <a:bodyPr/>
          <a:lstStyle/>
          <a:p>
            <a:fld id="{FE024F78-56A6-7740-B68D-8D4D026EDF3F}" type="slidenum">
              <a:rPr lang="en-US" smtClean="0"/>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9627" y="173736"/>
            <a:ext cx="4352662" cy="2203704"/>
          </a:xfrm>
        </p:spPr>
        <p:txBody>
          <a:bodyPr/>
          <a:lstStyle/>
          <a:p>
            <a:r>
              <a:rPr lang="en-US" sz="2000" b="1" dirty="0">
                <a:solidFill>
                  <a:schemeClr val="accent2">
                    <a:lumMod val="75000"/>
                  </a:schemeClr>
                </a:solidFill>
                <a:latin typeface="Times New Roman" panose="02020603050405020304"/>
                <a:cs typeface="Times New Roman" panose="02020603050405020304"/>
              </a:rPr>
              <a:t>1. Sum of Sales by Segment and Country (Pie Chart)</a:t>
            </a:r>
            <a:endParaRPr lang="en-US" sz="2000">
              <a:solidFill>
                <a:schemeClr val="accent2">
                  <a:lumMod val="75000"/>
                </a:schemeClr>
              </a:solidFill>
            </a:endParaRPr>
          </a:p>
          <a:p>
            <a:pPr lvl="0"/>
            <a:endParaRPr lang="en-US" sz="2000" noProof="0" dirty="0"/>
          </a:p>
        </p:txBody>
      </p:sp>
      <p:pic>
        <p:nvPicPr>
          <p:cNvPr id="6" name="Picture Placeholder 5" descr="A blue and purple spiral"/>
          <p:cNvPicPr>
            <a:picLocks noGrp="1" noChangeAspect="1"/>
          </p:cNvPicPr>
          <p:nvPr>
            <p:ph type="pic" sz="quarter" idx="37"/>
          </p:nvPr>
        </p:nvPicPr>
        <p:blipFill rotWithShape="1">
          <a:blip r:embed="rId1" cstate="screen"/>
          <a:srcRect t="202" b="202"/>
          <a:stretch>
            <a:fillRect/>
          </a:stretch>
        </p:blipFill>
        <p:spPr>
          <a:xfrm>
            <a:off x="336550" y="336550"/>
            <a:ext cx="5303640" cy="6184900"/>
          </a:xfrm>
        </p:spPr>
      </p:pic>
      <p:sp>
        <p:nvSpPr>
          <p:cNvPr id="3" name="Content Placeholder 2"/>
          <p:cNvSpPr>
            <a:spLocks noGrp="1"/>
          </p:cNvSpPr>
          <p:nvPr>
            <p:ph sz="quarter" idx="36"/>
          </p:nvPr>
        </p:nvSpPr>
        <p:spPr>
          <a:xfrm>
            <a:off x="6889627" y="2774764"/>
            <a:ext cx="4361263" cy="3351714"/>
          </a:xfrm>
        </p:spPr>
        <p:txBody>
          <a:bodyPr vert="horz" lIns="91440" tIns="45720" rIns="91440" bIns="45720" rtlCol="0" anchor="t">
            <a:noAutofit/>
          </a:bodyPr>
          <a:lstStyle/>
          <a:p>
            <a:r>
              <a:rPr lang="en-US" sz="1600" dirty="0">
                <a:latin typeface="Times New Roman" panose="02020603050405020304"/>
                <a:cs typeface="Times New Roman" panose="02020603050405020304"/>
              </a:rPr>
              <a:t>The pie chart shows the distribution of sales across different segments within a specific country (likely the United States).</a:t>
            </a:r>
            <a:endParaRPr lang="en-US" sz="1600" dirty="0"/>
          </a:p>
          <a:p>
            <a:r>
              <a:rPr lang="en-US" sz="1600" b="1" dirty="0">
                <a:latin typeface="Times New Roman" panose="02020603050405020304"/>
                <a:cs typeface="Times New Roman" panose="02020603050405020304"/>
              </a:rPr>
              <a:t>Insights:</a:t>
            </a:r>
            <a:endParaRPr lang="en-US" sz="1600" dirty="0"/>
          </a:p>
          <a:p>
            <a:pPr marL="285750" indent="-285750">
              <a:buFont typeface="Arial" panose="020B0604020202020204"/>
              <a:buChar char="•"/>
            </a:pPr>
            <a:r>
              <a:rPr lang="en-US" sz="1600" dirty="0">
                <a:latin typeface="Times New Roman" panose="02020603050405020304"/>
                <a:cs typeface="Times New Roman" panose="02020603050405020304"/>
              </a:rPr>
              <a:t>Home Office: This segment is the largest contributor, making up 50.6% (1.16M) of total sales. This indicates a strong demand for home office products.</a:t>
            </a:r>
            <a:endParaRPr lang="en-US" sz="1600" dirty="0"/>
          </a:p>
          <a:p>
            <a:pPr marL="285750" indent="-285750">
              <a:buFont typeface="Arial" panose="020B0604020202020204"/>
              <a:buChar char="•"/>
            </a:pPr>
            <a:r>
              <a:rPr lang="en-US" sz="1600" dirty="0">
                <a:latin typeface="Times New Roman" panose="02020603050405020304"/>
                <a:cs typeface="Times New Roman" panose="02020603050405020304"/>
              </a:rPr>
              <a:t>Corporate: The second-largest segment, contributing 30.7% (0.71M) of sales, suggests significant business from corporate clients.</a:t>
            </a:r>
            <a:endParaRPr lang="en-US" sz="1600" dirty="0"/>
          </a:p>
          <a:p>
            <a:pPr marL="285750" indent="-285750">
              <a:buFont typeface="Arial" panose="020B0604020202020204"/>
              <a:buChar char="•"/>
            </a:pPr>
            <a:r>
              <a:rPr lang="en-US" sz="1600" dirty="0">
                <a:latin typeface="Times New Roman" panose="02020603050405020304"/>
                <a:cs typeface="Times New Roman" panose="02020603050405020304"/>
              </a:rPr>
              <a:t>Consumer: The smallest segment with 18.7% (0.43M) of sales. This might indicate potential for growth if targeted effectively.</a:t>
            </a:r>
            <a:endParaRPr lang="en-US" sz="1600" dirty="0"/>
          </a:p>
          <a:p>
            <a:endParaRPr lang="en-US" sz="1600" dirty="0"/>
          </a:p>
        </p:txBody>
      </p:sp>
      <p:sp>
        <p:nvSpPr>
          <p:cNvPr id="4" name="Slide Number Placeholder 3"/>
          <p:cNvSpPr>
            <a:spLocks noGrp="1"/>
          </p:cNvSpPr>
          <p:nvPr>
            <p:ph type="sldNum" sz="quarter" idx="12"/>
          </p:nvPr>
        </p:nvSpPr>
        <p:spPr>
          <a:xfrm>
            <a:off x="9140971" y="6226198"/>
            <a:ext cx="2743200" cy="365125"/>
          </a:xfrm>
        </p:spPr>
        <p:txBody>
          <a:bodyPr/>
          <a:lstStyle/>
          <a:p>
            <a:fld id="{FE024F78-56A6-7740-B68D-8D4D026EDF3F}" type="slidenum">
              <a:rPr lang="en-US" smtClean="0"/>
            </a:fld>
            <a:endParaRPr lang="en-US" dirty="0"/>
          </a:p>
        </p:txBody>
      </p:sp>
      <p:pic>
        <p:nvPicPr>
          <p:cNvPr id="5" name="Picture 4" descr="A pie chart with numbers and text&#10;&#10;Description automatically generated"/>
          <p:cNvPicPr>
            <a:picLocks noChangeAspect="1"/>
          </p:cNvPicPr>
          <p:nvPr/>
        </p:nvPicPr>
        <p:blipFill>
          <a:blip r:embed="rId2"/>
          <a:stretch>
            <a:fillRect/>
          </a:stretch>
        </p:blipFill>
        <p:spPr>
          <a:xfrm>
            <a:off x="956876" y="1015442"/>
            <a:ext cx="4068977" cy="41783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b="1" dirty="0">
                <a:solidFill>
                  <a:schemeClr val="accent2">
                    <a:lumMod val="75000"/>
                  </a:schemeClr>
                </a:solidFill>
                <a:latin typeface="Times New Roman" panose="02020603050405020304"/>
                <a:cs typeface="Times New Roman" panose="02020603050405020304"/>
              </a:rPr>
              <a:t>2. Sum of Sales by Order Date and Country (Line Chart):</a:t>
            </a:r>
            <a:endParaRPr lang="en-US" sz="1800" dirty="0">
              <a:solidFill>
                <a:schemeClr val="accent2">
                  <a:lumMod val="75000"/>
                </a:schemeClr>
              </a:solidFill>
            </a:endParaRPr>
          </a:p>
          <a:p>
            <a:endParaRPr lang="en-US" dirty="0"/>
          </a:p>
        </p:txBody>
      </p:sp>
      <p:pic>
        <p:nvPicPr>
          <p:cNvPr id="6" name="Picture Placeholder 5" descr="A graph of sales&#10;&#10;Description automatically generated"/>
          <p:cNvPicPr>
            <a:picLocks noGrp="1" noChangeAspect="1"/>
          </p:cNvPicPr>
          <p:nvPr>
            <p:ph type="pic" sz="quarter" idx="37"/>
          </p:nvPr>
        </p:nvPicPr>
        <p:blipFill>
          <a:blip r:embed="rId1"/>
          <a:srcRect l="16637" r="16637"/>
          <a:stretch>
            <a:fillRect/>
          </a:stretch>
        </p:blipFill>
        <p:spPr>
          <a:xfrm>
            <a:off x="800323" y="1041315"/>
            <a:ext cx="4705606" cy="4373776"/>
          </a:xfrm>
        </p:spPr>
      </p:pic>
      <p:sp>
        <p:nvSpPr>
          <p:cNvPr id="4" name="Content Placeholder 3"/>
          <p:cNvSpPr>
            <a:spLocks noGrp="1"/>
          </p:cNvSpPr>
          <p:nvPr>
            <p:ph sz="quarter" idx="36"/>
          </p:nvPr>
        </p:nvSpPr>
        <p:spPr>
          <a:xfrm>
            <a:off x="6889627" y="3104277"/>
            <a:ext cx="4350966" cy="3289931"/>
          </a:xfrm>
        </p:spPr>
        <p:txBody>
          <a:bodyPr vert="horz" lIns="91440" tIns="45720" rIns="91440" bIns="45720" rtlCol="0" anchor="t">
            <a:noAutofit/>
          </a:bodyPr>
          <a:lstStyle/>
          <a:p>
            <a:r>
              <a:rPr lang="en-US" sz="1600" b="1" dirty="0">
                <a:latin typeface="Times New Roman" panose="02020603050405020304"/>
                <a:cs typeface="Times New Roman" panose="02020603050405020304"/>
              </a:rPr>
              <a:t>Interpretation:</a:t>
            </a:r>
            <a:endParaRPr lang="en-US" sz="1600" dirty="0"/>
          </a:p>
          <a:p>
            <a:r>
              <a:rPr lang="en-US" sz="1600" dirty="0">
                <a:latin typeface="Times New Roman" panose="02020603050405020304"/>
                <a:cs typeface="Times New Roman" panose="02020603050405020304"/>
              </a:rPr>
              <a:t>This line chart shows sales trends over time by order date within the United States.</a:t>
            </a:r>
            <a:endParaRPr lang="en-US" sz="1600" dirty="0"/>
          </a:p>
          <a:p>
            <a:r>
              <a:rPr lang="en-US" sz="1600" b="1" dirty="0">
                <a:latin typeface="Times New Roman" panose="02020603050405020304"/>
                <a:cs typeface="Times New Roman" panose="02020603050405020304"/>
              </a:rPr>
              <a:t>Insights:</a:t>
            </a:r>
            <a:endParaRPr lang="en-US" sz="1600" dirty="0"/>
          </a:p>
          <a:p>
            <a:r>
              <a:rPr lang="en-US" sz="1600" dirty="0">
                <a:latin typeface="Times New Roman" panose="02020603050405020304"/>
                <a:cs typeface="Times New Roman" panose="02020603050405020304"/>
              </a:rPr>
              <a:t>The chart highlights fluctuations in sales, with noticeable spikes that may correspond to key promotional periods or product launches.</a:t>
            </a:r>
            <a:endParaRPr lang="en-US" sz="1600" dirty="0"/>
          </a:p>
          <a:p>
            <a:endParaRPr lang="en-US" sz="1600" dirty="0"/>
          </a:p>
        </p:txBody>
      </p:sp>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b="1" dirty="0">
                <a:solidFill>
                  <a:schemeClr val="accent2">
                    <a:lumMod val="75000"/>
                  </a:schemeClr>
                </a:solidFill>
                <a:latin typeface="Times New Roman" panose="02020603050405020304"/>
                <a:cs typeface="Times New Roman" panose="02020603050405020304"/>
              </a:rPr>
              <a:t>3. Sum of Sales by Category (Donut Chart):</a:t>
            </a:r>
            <a:endParaRPr lang="en-US" dirty="0">
              <a:solidFill>
                <a:schemeClr val="accent2">
                  <a:lumMod val="75000"/>
                </a:schemeClr>
              </a:solidFill>
            </a:endParaRPr>
          </a:p>
          <a:p>
            <a:endParaRPr lang="en-US" dirty="0">
              <a:solidFill>
                <a:schemeClr val="accent2">
                  <a:lumMod val="75000"/>
                </a:schemeClr>
              </a:solidFill>
            </a:endParaRPr>
          </a:p>
        </p:txBody>
      </p:sp>
      <p:sp>
        <p:nvSpPr>
          <p:cNvPr id="3" name="Picture Placeholder 2"/>
          <p:cNvSpPr>
            <a:spLocks noGrp="1"/>
          </p:cNvSpPr>
          <p:nvPr>
            <p:ph type="pic" sz="quarter" idx="37"/>
          </p:nvPr>
        </p:nvSpPr>
        <p:spPr/>
      </p:sp>
      <p:sp>
        <p:nvSpPr>
          <p:cNvPr id="5" name="Slide Number Placeholder 4"/>
          <p:cNvSpPr>
            <a:spLocks noGrp="1"/>
          </p:cNvSpPr>
          <p:nvPr>
            <p:ph type="sldNum" sz="quarter" idx="12"/>
          </p:nvPr>
        </p:nvSpPr>
        <p:spPr/>
        <p:txBody>
          <a:bodyPr/>
          <a:lstStyle/>
          <a:p>
            <a:fld id="{FE024F78-56A6-7740-B68D-8D4D026EDF3F}" type="slidenum">
              <a:rPr lang="en-US" smtClean="0"/>
            </a:fld>
            <a:endParaRPr lang="en-US" dirty="0"/>
          </a:p>
        </p:txBody>
      </p:sp>
      <p:pic>
        <p:nvPicPr>
          <p:cNvPr id="12" name="Content Placeholder 7" descr="A pie chart with numbers and text&#10;&#10;Description automatically generated"/>
          <p:cNvPicPr>
            <a:picLocks noChangeAspect="1"/>
          </p:cNvPicPr>
          <p:nvPr/>
        </p:nvPicPr>
        <p:blipFill>
          <a:blip r:embed="rId1"/>
          <a:stretch>
            <a:fillRect/>
          </a:stretch>
        </p:blipFill>
        <p:spPr>
          <a:xfrm>
            <a:off x="532383" y="390654"/>
            <a:ext cx="4910523" cy="5428219"/>
          </a:xfrm>
          <a:prstGeom prst="rect">
            <a:avLst/>
          </a:prstGeom>
        </p:spPr>
      </p:pic>
      <p:sp>
        <p:nvSpPr>
          <p:cNvPr id="14" name="Content Placeholder 13"/>
          <p:cNvSpPr>
            <a:spLocks noGrp="1"/>
          </p:cNvSpPr>
          <p:nvPr>
            <p:ph sz="quarter" idx="36"/>
          </p:nvPr>
        </p:nvSpPr>
        <p:spPr>
          <a:xfrm>
            <a:off x="6889627" y="3104277"/>
            <a:ext cx="4361263" cy="4000444"/>
          </a:xfrm>
        </p:spPr>
        <p:txBody>
          <a:bodyPr vert="horz" lIns="91440" tIns="45720" rIns="91440" bIns="45720" rtlCol="0" anchor="t">
            <a:noAutofit/>
          </a:bodyPr>
          <a:lstStyle/>
          <a:p>
            <a:r>
              <a:rPr lang="en-US" sz="1400" b="1" dirty="0">
                <a:latin typeface="Times New Roman" panose="02020603050405020304"/>
                <a:cs typeface="Times New Roman" panose="02020603050405020304"/>
              </a:rPr>
              <a:t>Interpretation:</a:t>
            </a:r>
            <a:endParaRPr lang="en-US" sz="1400" dirty="0"/>
          </a:p>
          <a:p>
            <a:r>
              <a:rPr lang="en-US" sz="1400" dirty="0">
                <a:latin typeface="Times New Roman" panose="02020603050405020304"/>
                <a:cs typeface="Times New Roman" panose="02020603050405020304"/>
              </a:rPr>
              <a:t>This chart displays the distribution of sales across different product categories.</a:t>
            </a:r>
            <a:endParaRPr lang="en-US" sz="1400" dirty="0"/>
          </a:p>
          <a:p>
            <a:r>
              <a:rPr lang="en-US" sz="1400" b="1" dirty="0">
                <a:latin typeface="Times New Roman" panose="02020603050405020304"/>
                <a:cs typeface="Times New Roman" panose="02020603050405020304"/>
              </a:rPr>
              <a:t>Insights:</a:t>
            </a:r>
            <a:endParaRPr lang="en-US" sz="1400" dirty="0"/>
          </a:p>
          <a:p>
            <a:endParaRPr lang="en-US" sz="1400" dirty="0"/>
          </a:p>
          <a:p>
            <a:pPr marL="285750" indent="-285750">
              <a:buFont typeface="Arial" panose="020B0604020202020204"/>
              <a:buChar char="•"/>
            </a:pPr>
            <a:r>
              <a:rPr lang="en-US" sz="1400" dirty="0">
                <a:latin typeface="Times New Roman" panose="02020603050405020304"/>
                <a:cs typeface="Times New Roman" panose="02020603050405020304"/>
              </a:rPr>
              <a:t>Furniture: The largest category with 36.4% (836.15K) of sales.</a:t>
            </a:r>
            <a:endParaRPr lang="en-US" sz="1400" dirty="0"/>
          </a:p>
          <a:p>
            <a:pPr marL="285750" indent="-285750">
              <a:buFont typeface="Arial" panose="020B0604020202020204"/>
              <a:buChar char="•"/>
            </a:pPr>
            <a:r>
              <a:rPr lang="en-US" sz="1400" dirty="0">
                <a:latin typeface="Times New Roman" panose="02020603050405020304"/>
                <a:cs typeface="Times New Roman" panose="02020603050405020304"/>
              </a:rPr>
              <a:t>Technology: Close second at 31.3% (719.05K).</a:t>
            </a:r>
            <a:endParaRPr lang="en-US" sz="1400" dirty="0"/>
          </a:p>
          <a:p>
            <a:pPr marL="285750" indent="-285750">
              <a:buFont typeface="Arial" panose="020B0604020202020204"/>
              <a:buChar char="•"/>
            </a:pPr>
            <a:r>
              <a:rPr lang="en-US" sz="1400" dirty="0">
                <a:latin typeface="Times New Roman" panose="02020603050405020304"/>
                <a:cs typeface="Times New Roman" panose="02020603050405020304"/>
              </a:rPr>
              <a:t>Office Supplies: Significant share with 32.3% (742K).</a:t>
            </a:r>
            <a:endParaRPr lang="en-US" sz="1400" dirty="0"/>
          </a:p>
          <a:p>
            <a:endParaRPr lang="en-US" sz="1400" dirty="0"/>
          </a:p>
        </p:txBody>
      </p:sp>
    </p:spTree>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_ i p _ U n i f i e d C o m p l i a n c e P o l i c y U I A c t i o n   x m l n s = " h t t p : / / s c h e m a s . m i c r o s o f t . c o m / s h a r e p o i n t / v 3 "   x s i : n i l = " t r u e " / > < I m a g e   x m l n s = " 7 1 a f 3 2 4 3 - 3 d d 4 - 4 a 8 d - 8 c 0 d - d d 7 6 d a 1 f 0 2 a 5 " > < U r l   x s i : n i l = " t r u e " > < / U r l > < D e s c r i p t i o n   x s i : n i l = " t r u e " > < / D e s c r i p t i o n > < / I m a g e > < S t a t u s   x m l n s = " 7 1 a f 3 2 4 3 - 3 d d 4 - 4 a 8 d - 8 c 0 d - d d 7 6 d a 1 f 0 2 a 5 " > N o t   s t a r t e d < / S t a t u s > < B a c k g r o u n d   x m l n s = " 7 1 a f 3 2 4 3 - 3 d d 4 - 4 a 8 d - 8 c 0 d - d d 7 6 d a 1 f 0 2 a 5 " > f a l s e < / B a c k g r o u n d > < _ i p _ U n i f i e d C o m p l i a n c e P o l i c y P r o p e r t i e s   x m l n s = " h t t p : / / s c h e m a s . m i c r o s o f t . c o m / s h a r e p o i n t / v 3 "   x s i : n i l = " t r u e " / > < I m a g e T a g s T a x H T F i e l d   x m l n s = " 7 1 a f 3 2 4 3 - 3 d d 4 - 4 a 8 d - 8 c 0 d - d d 7 6 d a 1 f 0 2 a 5 " > < T e r m s   x m l n s = " h t t p : / / s c h e m a s . m i c r o s o f t . c o m / o f f i c e / i n f o p a t h / 2 0 0 7 / P a r t n e r C o n t r o l s " > < / T e r m s > < / I m a g e T a g s T a x H T F i e l d > < T a x C a t c h A l l   x m l n s = " 2 3 0 e 9 d f 3 - b e 6 5 - 4 c 7 3 - a 9 3 b - d 1 2 3 6 e b d 6 7 7 e "   x s i : n i l = " t r u e " / > < M e d i a S e r v i c e K e y P o i n t s   x m l n s = " 7 1 a f 3 2 4 3 - 3 d d 4 - 4 a 8 d - 8 c 0 d - d d 7 6 d a 1 f 0 2 a 5 "   x s i : n i l = " t r u e " / > < / d o c u m e n t M a n a g e m e n t > < / p : p r o p e r t i e s > 
</file>

<file path=customXml/item2.xml>��< ? x m l   v e r s i o n = " 1 . 0 " ? > < c t : c o n t e n t T y p e S c h e m a   c t : _ = " "   m a : _ = " "   m a : c o n t e n t T y p e N a m e = " D o c u m e n t "   m a : c o n t e n t T y p e I D = " 0 x 0 1 0 1 0 0 7 9 F 1 1 1 E D 3 5 F 8 C C 4 7 9 4 4 9 6 0 9 E 8 A 0 9 2 3 A 6 "   m a : c o n t e n t T y p e V e r s i o n = " 2 8 "   m a : c o n t e n t T y p e D e s c r i p t i o n = " C r e a t e   a   n e w   d o c u m e n t . "   m a : c o n t e n t T y p e S c o p e = " "   m a : v e r s i o n I D = " 6 0 f 5 a 4 f 2 d 2 b 0 a b a d c f 5 3 2 d 4 8 e b f 9 c b 7 1 "   x m l n s : c t = " h t t p : / / s c h e m a s . m i c r o s o f t . c o m / o f f i c e / 2 0 0 6 / m e t a d a t a / c o n t e n t T y p e "   x m l n s : m a = " h t t p : / / s c h e m a s . m i c r o s o f t . c o m / o f f i c e / 2 0 0 6 / m e t a d a t a / p r o p e r t i e s / m e t a A t t r i b u t e s " >  
 < x s d : s c h e m a   t a r g e t N a m e s p a c e = " h t t p : / / s c h e m a s . m i c r o s o f t . c o m / o f f i c e / 2 0 0 6 / m e t a d a t a / p r o p e r t i e s "   m a : r o o t = " t r u e "   m a : f i e l d s I D = " 7 d d 7 8 1 2 9 e 6 a 1 8 1 1 f 8 4 8 0 7 a d 1 1 c 6 5 1 5 3 1 "   n s 1 : _ = " "   n s 2 : _ = " "   n s 3 : _ = " "   n s 4 : _ = " " 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
 < x s d : i m p o r t   n a m e s p a c e = " h t t p : / / s c h e m a s . m i c r o s o f t . c o m / s h a r e p o i n t / v 3 " / >  
 < x s d : i m p o r t   n a m e s p a c e = " 7 1 a f 3 2 4 3 - 3 d d 4 - 4 a 8 d - 8 c 0 d - d d 7 6 d a 1 f 0 2 a 5 " / >  
 < x s d : i m p o r t   n a m e s p a c e = " 1 6 c 0 5 7 2 7 - a a 7 5 - 4 e 4 a - 9 b 5 f - 8 a 8 0 a 1 1 6 5 8 9 1 " / >  
 < x s d : i m p o r t   n a m e s p a c e = " 2 3 0 e 9 d f 3 - b e 6 5 - 4 c 7 3 - a 9 3 b - d 1 2 3 6 e b d 6 7 7 e " / >  
 < x s d : e l e m e n t   n a m e = " p r o p e r t i e s " >  
 < x s d : c o m p l e x T y p e >  
 < x s d : s e q u e n c e >  
 < x s d : e l e m e n t   n a m e = " d o c u m e n t M a n a g e m e n t " >  
 < x s d : c o m p l e x T y p e >  
 < x s d : a l l >  
 < x s d : e l e m e n t   r e f = " n s 2 : S t a t u s "   m i n O c c u r s = " 0 " / >  
 < x s d : e l e m e n t   r e f = " n s 2 : I m a g e "   m i n O c c u r s = " 0 " / > 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1 : _ i p _ U n i f i e d C o m p l i a n c e P o l i c y P r o p e r t i e s "   m i n O c c u r s = " 0 " / >  
 < x s d : e l e m e n t   r e f = " n s 1 : _ i p _ U n i f i e d C o m p l i a n c e P o l i c y U I A c t i o n "   m i n O c c u r s = " 0 " / >  
 < x s d : e l e m e n t   r e f = " n s 4 : T a x C a t c h A l l "   m i n O c c u r s = " 0 " / >  
 < x s d : e l e m e n t   r e f = " n s 2 : I m a g e T a g s T a x H T F i e l d "   m i n O c c u r s = " 0 " / >  
 < x s d : e l e m e n t   r e f = " n s 2 : M e d i a S e r v i c e L o c a t i o n "   m i n O c c u r s = " 0 " / >  
 < x s d : e l e m e n t   r e f = " n s 2 : M e d i a L e n g t h I n S e c o n d s "   m i n O c c u r s = " 0 " / >  
 < x s d : e l e m e n t   r e f = " n s 2 : B a c k g r o u n d "   m i n O c c u r s = " 0 " / >  
 < x s d : e l e m e n t   r e f = " n s 2 : M e d i a S e r v i c e S e a r c h P r o p e r t i e s "   m i n O c c u r s = " 0 " / >  
 < x s d : e l e m e n t   r e f = " n s 2 : M e d i a S e r v i c e D o c T a g s "   m i n O c c u r s = " 0 " / >  
 < x s d : e l e m e n t   r e f = " n s 2 : M e d i a S e r v i c e O b j e c t D e t e c t o r V e r s i o n s "   m i n O c c u r s = " 0 " / >  
 < x s d : e l e m e n t   r e f = " n s 2 : M e d i a S e r v i c e S y s t e m T a g s "   m i n O c c u r s = " 0 " / >  
 < / x s d : a l l >  
 < / x s d : c o m p l e x T y p e >  
 < / x s d : e l e m e n t >  
 < / x s d : s e q u e n c e >  
 < / x s d : c o m p l e x T y p e >  
 < / x s d : e l e m e n t >  
 < / x s d : s c h e m a >  
 < x s d : s c h e m a   t a r g e t N a m e s p a c e = " h t t p : / / s c h e m a s . m i c r o s o f t . c o m / s h a r e p o i n t / v 3 " 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_ i p _ U n i f i e d C o m p l i a n c e P o l i c y P r o p e r t i e s "   m a : i n d e x = " 2 0 "   n i l l a b l e = " t r u e "   m a : d i s p l a y N a m e = " U n i f i e d   C o m p l i a n c e   P o l i c y   P r o p e r t i e s "   m a : h i d d e n = " t r u e "   m a : i n t e r n a l N a m e = " _ i p _ U n i f i e d C o m p l i a n c e P o l i c y P r o p e r t i e s "   m a : r e a d O n l y = " f a l s e " >  
 < x s d : s i m p l e T y p e >  
 < x s d : r e s t r i c t i o n   b a s e = " d m s : N o t e " / >  
 < / x s d : s i m p l e T y p e >  
 < / x s d : e l e m e n t >  
 < x s d : e l e m e n t   n a m e = " _ i p _ U n i f i e d C o m p l i a n c e P o l i c y U I A c t i o n "   m a : i n d e x = " 2 1 "   n i l l a b l e = " t r u e "   m a : d i s p l a y N a m e = " U n i f i e d   C o m p l i a n c e   P o l i c y   U I   A c t i o n "   m a : h i d d e n = " t r u e "   m a : i n t e r n a l N a m e = " _ i p _ U n i f i e d C o m p l i a n c e P o l i c y U I A c t i o n "   m a : r e a d O n l y = " f a l s e " >  
 < x s d : s i m p l e T y p e >  
 < x s d : r e s t r i c t i o n   b a s e = " d m s : T e x t " / >  
 < / x s d : s i m p l e 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t a t u s "   m a : i n d e x = " 2 "   n i l l a b l e = " t r u e "   m a : d i s p l a y N a m e = " S t a t u s "   m a : d e f a u l t = " N o t   s t a r t e d "   m a : f o r m a t = " D r o p d o w n "   m a : i n t e r n a l N a m e = " S t a t u s "   m a : r e a d O n l y = " f a l s e " >  
 < x s d : s i m p l e T y p e >  
 < x s d : r e s t r i c t i o n   b a s e = " d m s : C h o i c e " >  
 < x s d : e n u m e r a t i o n   v a l u e = " N o t   s t a r t e d " / >  
 < x s d : e n u m e r a t i o n   v a l u e = " I n   P r o g r e s s " / >  
 < x s d : e n u m e r a t i o n   v a l u e = " C o m p l e t e d " / >  
 < / x s d : r e s t r i c t i o n >  
 < / x s d : s i m p l e T y p e >  
 < / x s d : e l e m e n t >  
 < x s d : e l e m e n t   n a m e = " I m a g e "   m a : i n d e x = " 3 "   n i l l a b l e = " t r u e "   m a : d i s p l a y N a m e = " I m a g e "   m a : f o r m a t = " I m a g e "   m a : i n t e r n a l N a m e = " I m a g e "   m a : r e a d O n l y = " f a l s e " >  
 < x s d : c o m p l e x T y p e >  
 < x s d : c o m p l e x C o n t e n t >  
 < x s d : e x t e n s i o n   b a s e = " d m s : U R L " >  
 < x s d : s e q u e n c e >  
 < x s d : e l e m e n t   n a m e = " U r l "   t y p e = " d m s : V a l i d U r l "   m i n O c c u r s = " 0 "   n i l l a b l e = " t r u e " / >  
 < x s d : e l e m e n t   n a m e = " D e s c r i p t i o n "   t y p e = " x s d : s t r i n g "   n i l l a b l e = " t r u e " / >  
 < / x s d : s e q u e n c e >  
 < / x s d : e x t e n s i o n >  
 < / x s d : c o m p l e x C o n t e n t >  
 < / x s d : c o m p l e x T y p e >  
 < / x s d : e l e m e n t > 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h i d d e n = " t r u e "   m a : i n t e r n a l N a m e = " M e d i a S e r v i c e O C R "   m a : r e a d O n l y = " t r u e " >  
 < x s d : s i m p l e T y p e >  
 < x s d : r e s t r i c t i o n   b a s e = " d m s : N o t e " / >  
 < / x s d : s i m p l e T y p e >  
 < / x s d : e l e m e n t >  
 < x s d : e l e m e n t   n a m e = " M e d i a S e r v i c e A u t o T a g s "   m a : i n d e x = " 1 1 "   n i l l a b l e = " t r u e "   m a : d i s p l a y N a m e = " M e d i a S e r v i c e A u t o T a g s "   m a : h i d d e n = " t r u e " 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h i d d e n = " t r u e "   m a : i n t e r n a l N a m e = " M e d i a S e r v i c e K e y P o i n t s "   m a : r e a d O n l y = " f a l s e " >  
 < x s d : s i m p l e T y p e >  
 < x s d : r e s t r i c t i o n   b a s e = " d m s : N o t e " / >  
 < / x s d : s i m p l e T y p e >  
 < / x s d : e l e m e n t >  
 < x s d : e l e m e n t   n a m e = " M e d i a S e r v i c e D a t e T a k e n "   m a : i n d e x = " 1 8 "   n i l l a b l e = " t r u e "   m a : d i s p l a y N a m e = " M e d i a S e r v i c e D a t e T a k e n "   m a : h i d d e n = " t r u e "   m a : i n t e r n a l N a m e = " M e d i a S e r v i c e D a t e T a k e n "   m a : r e a d O n l y = " t r u e " >  
 < x s d : s i m p l e T y p e >  
 < x s d : r e s t r i c t i o n   b a s e = " d m s : T e x t " / >  
 < / x s d : s i m p l e T y p e >  
 < / x s d : e l e m e n t >  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
 < x s d : c o m p l e x T y p e >  
 < x s d : s e q u e n c e >  
 < x s d : e l e m e n t   r e f = " p c : T e r m s "   m i n O c c u r s = " 0 "   m a x O c c u r s = " 1 " > < / x s d : e l e m e n t >  
 < / x s d : s e q u e n c e >  
 < / x s d : c o m p l e x T y p e >  
 < / x s d : e l e m e n t >  
 < x s d : e l e m e n t   n a m e = " M e d i a S e r v i c e L o c a t i o n "   m a : i n d e x = " 2 6 "   n i l l a b l e = " t r u e "   m a : d i s p l a y N a m e = " L o c a t i o n "   m a : h i d d e n = " t r u e "   m a : i n t e r n a l N a m e = " M e d i a S e r v i c e L o c a t i o n "   m a : r e a d O n l y = " t r u e " >  
 < x s d : s i m p l e T y p e >  
 < x s d : r e s t r i c t i o n   b a s e = " d m s : T e x t " / >  
 < / x s d : s i m p l e T y p e >  
 < / x s d : e l e m e n t >  
 < x s d : e l e m e n t   n a m e = " M e d i a L e n g t h I n S e c o n d s "   m a : i n d e x = " 2 7 "   n i l l a b l e = " t r u e "   m a : d i s p l a y N a m e = " M e d i a L e n g t h I n S e c o n d s "   m a : h i d d e n = " t r u e "   m a : i n t e r n a l N a m e = " M e d i a L e n g t h I n S e c o n d s "   m a : r e a d O n l y = " t r u e " >  
 < x s d : s i m p l e T y p e >  
 < x s d : r e s t r i c t i o n   b a s e = " d m s : U n k n o w n " / >  
 < / x s d : s i m p l e T y p e >  
 < / x s d : e l e m e n t >  
 < x s d : e l e m e n t   n a m e = " B a c k g r o u n d "   m a : i n d e x = " 2 8 "   n i l l a b l e = " t r u e "   m a : d i s p l a y N a m e = " B a c k g r o u n d "   m a : d e f a u l t = " 0 "   m a : f o r m a t = " D r o p d o w n "   m a : i n t e r n a l N a m e = " B a c k g r o u n d " >  
 < x s d : s i m p l e T y p e >  
 < x s d : r e s t r i c t i o n   b a s e = " d m s : B o o l e a n " / >  
 < / x s d : s i m p l e T y p e >  
 < / x s d : e l e m e n t >  
 < x s d : e l e m e n t   n a m e = " M e d i a S e r v i c e S e a r c h P r o p e r t i e s "   m a : i n d e x = " 2 9 "   n i l l a b l e = " t r u e "   m a : d i s p l a y N a m e = " M e d i a S e r v i c e S e a r c h P r o p e r t i e s "   m a : h i d d e n = " t r u e "   m a : i n t e r n a l N a m e = " M e d i a S e r v i c e S e a r c h P r o p e r t i e s "   m a : r e a d O n l y = " t r u e " >  
 < x s d : s i m p l e T y p e >  
 < x s d : r e s t r i c t i o n   b a s e = " d m s : N o t e " / >  
 < / x s d : s i m p l e T y p e >  
 < / x s d : e l e m e n t >  
 < x s d : e l e m e n t   n a m e = " M e d i a S e r v i c e D o c T a g s "   m a : i n d e x = " 3 0 "   n i l l a b l e = " t r u e "   m a : d i s p l a y N a m e = " M e d i a S e r v i c e D o c T a g s "   m a : h i d d e n = " t r u e "   m a : i n t e r n a l N a m e = " M e d i a S e r v i c e D o c T a g s "   m a : r e a d O n l y = " t r u e " >  
 < x s d : s i m p l e T y p e >  
 < x s d : r e s t r i c t i o n   b a s e = " d m s : N o t e " / >  
 < / x s d : s i m p l e T y p e >  
 < / x s d : e l e m e n t >  
 < x s d : e l e m e n t   n a m e = " M e d i a S e r v i c e O b j e c t D e t e c t o r V e r s i o n s "   m a : i n d e x = " 3 1 "   n i l l a b l e = " t r u e "   m a : d i s p l a y N a m e = " M e d i a S e r v i c e O b j e c t D e t e c t o r V e r s i o n s "   m a : d e s c r i p t i o n = " "   m a : h i d d e n = " t r u e "   m a : i n d e x e d = " t r u e "   m a : i n t e r n a l N a m e = " M e d i a S e r v i c e O b j e c t D e t e c t o r V e r s i o n s "   m a : r e a d O n l y = " t r u e " >  
 < x s d : s i m p l e T y p e >  
 < x s d : r e s t r i c t i o n   b a s e = " d m s : T e x t " / >  
 < / x s d : s i m p l e T y p e >  
 < / x s d : e l e m e n t >  
 < x s d : e l e m e n t   n a m e = " M e d i a S e r v i c e S y s t e m T a g s "   m a : i n d e x = " 3 2 "   n i l l a b l e = " t r u e "   m a : d i s p l a y N a m e = " M e d i a S e r v i c e S y s t e m T a g s "   m a : h i d d e n = " t r u e "   m a : i n t e r n a l N a m e = " M e d i a S e r v i c e S y s t e m T a g s "   m a : r e a d O n l y = " t r u e " >  
 < x s d : s i m p l e T y p e >  
 < x s d : r e s t r i c t i o n   b a s e = " d m s : N o t e " / > 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h i d d e n = " t r u e " 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h i d d e n = " t r u e "   m a : i n t e r n a l N a m e = " S h a r e d W i t h D e t a i l s "   m a : r e a d O n l y = " t r u e " >  
 < x s d : s i m p l e T y p e >  
 < x s d : r e s t r i c t i o n   b a s e = " d m s : N o t e " / >  
 < / x s d : s i m p l e T y p e >  
 < / x s d : e l e m e n t >  
 < / x s d : s c h e m a >  
 < x s d : s c h e m a   t a r g e t N a m e s p a c e = " 2 3 0 e 9 d f 3 - b e 6 5 - 4 c 7 3 - a 9 3 b - d 1 2 3 6 e b d 6 7 7 e " 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T a x C a t c h A l l "   m a : i n d e x = " 2 3 "   n i l l a b l e = " t r u e "   m a : d i s p l a y N a m e = " T a x o n o m y   C a t c h   A l l   C o l u m n "   m a : h i d d e n = " t r u e "   m a : l i s t = " { 3 f 6 b f c b c - 3 d b 3 - 4 a e 6 - b d 7 6 - 3 2 6 f 0 7 9 8 a d 2 8 } "   m a : i n t e r n a l N a m e = " T a x C a t c h A l l "   m a : r e a d O n l y = " f a l s e "   m a : s h o w F i e l d = " C a t c h A l l D a t a "   m a : w e b = " 1 6 c 0 5 7 2 7 - a a 7 5 - 4 e 4 a - 9 b 5 f - 8 a 8 0 a 1 1 6 5 8 9 1 " > 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d i s p l a y N a m e = " C o n t e n t   T y p e " / >  
 < x s d : e l e m e n t   r e f = " d c : t i t l e "   m i n O c c u r s = " 0 "   m a x O c c u r s = " 1 "   m a : i n d e x = " 1 " 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E42E6C21-1752-4E06-9FE3-208D45ADB668}">
  <ds:schemaRefs/>
</ds:datastoreItem>
</file>

<file path=customXml/itemProps2.xml><?xml version="1.0" encoding="utf-8"?>
<ds:datastoreItem xmlns:ds="http://schemas.openxmlformats.org/officeDocument/2006/customXml" ds:itemID="{AF6E7B4D-FB62-47B7-AAA7-0DEC9938DB8A}">
  <ds:schemaRefs/>
</ds:datastoreItem>
</file>

<file path=customXml/itemProps3.xml><?xml version="1.0" encoding="utf-8"?>
<ds:datastoreItem xmlns:ds="http://schemas.openxmlformats.org/officeDocument/2006/customXml" ds:itemID="{A78D9019-7CE1-4B77-8F5D-67F6576598CB}">
  <ds:schemaRefs/>
</ds:datastoreItem>
</file>

<file path=docProps/app.xml><?xml version="1.0" encoding="utf-8"?>
<Properties xmlns="http://schemas.openxmlformats.org/officeDocument/2006/extended-properties" xmlns:vt="http://schemas.openxmlformats.org/officeDocument/2006/docPropsVTypes">
  <TotalTime>0</TotalTime>
  <Words>8716</Words>
  <Application>WPS Presentation</Application>
  <PresentationFormat>Widescreen</PresentationFormat>
  <Paragraphs>265</Paragraphs>
  <Slides>30</Slides>
  <Notes>9</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30</vt:i4>
      </vt:variant>
    </vt:vector>
  </HeadingPairs>
  <TitlesOfParts>
    <vt:vector size="49" baseType="lpstr">
      <vt:lpstr>Arial</vt:lpstr>
      <vt:lpstr>SimSun</vt:lpstr>
      <vt:lpstr>Wingdings</vt:lpstr>
      <vt:lpstr>Biome</vt:lpstr>
      <vt:lpstr>Yu Gothic UI</vt:lpstr>
      <vt:lpstr>Biome Light</vt:lpstr>
      <vt:lpstr>Yu Gothic UI Light</vt:lpstr>
      <vt:lpstr>Arial Nova</vt:lpstr>
      <vt:lpstr>Times New Roman</vt:lpstr>
      <vt:lpstr>Biome</vt:lpstr>
      <vt:lpstr>Segoe Print</vt:lpstr>
      <vt:lpstr>Calibri</vt:lpstr>
      <vt:lpstr>Biome Light</vt:lpstr>
      <vt:lpstr>Arial</vt:lpstr>
      <vt:lpstr>Microsoft YaHei</vt:lpstr>
      <vt:lpstr>Arial Unicode MS</vt:lpstr>
      <vt:lpstr>Aptos</vt:lpstr>
      <vt:lpstr>Arial Nova</vt:lpstr>
      <vt:lpstr>Custom</vt:lpstr>
      <vt:lpstr>7-Eleven</vt:lpstr>
      <vt:lpstr>Agenda</vt:lpstr>
      <vt:lpstr>PowerPoint 演示文稿</vt:lpstr>
      <vt:lpstr>Objective</vt:lpstr>
      <vt:lpstr>Vision/Mission</vt:lpstr>
      <vt:lpstr>Power BI Output</vt:lpstr>
      <vt:lpstr>1. Sum of Sales by Segment and Country (Pie Chart)</vt:lpstr>
      <vt:lpstr>2. Sum of Sales by Order Date and Country (Line Chart):</vt:lpstr>
      <vt:lpstr>3. Sum of Sales by Category (Donut Chart):</vt:lpstr>
      <vt:lpstr>4. Sum of Sales by Sub-Category (Bar Chart)</vt:lpstr>
      <vt:lpstr>5. Sum of Sales by State (Map):</vt:lpstr>
      <vt:lpstr>6. Sum of Profit by City (Bar Chart):</vt:lpstr>
      <vt:lpstr>Key Performance Indicators (KPIs):</vt:lpstr>
      <vt:lpstr>Excel file interpretation Sheet 1</vt:lpstr>
      <vt:lpstr>       Sheet-2</vt:lpstr>
      <vt:lpstr>Sheet-3</vt:lpstr>
      <vt:lpstr>Sheet-4</vt:lpstr>
      <vt:lpstr>Sheet-5</vt:lpstr>
      <vt:lpstr>Sheet-6</vt:lpstr>
      <vt:lpstr>Sheet-7</vt:lpstr>
      <vt:lpstr>Sheet-8</vt:lpstr>
      <vt:lpstr>Python</vt:lpstr>
      <vt:lpstr>1. Loading and Preprocessing Data</vt:lpstr>
      <vt:lpstr>2. ARIMA Model</vt:lpstr>
      <vt:lpstr>3. SMA Model:</vt:lpstr>
      <vt:lpstr>4. EMA Model:</vt:lpstr>
      <vt:lpstr>5. Comparing the Performance of All Models:</vt:lpstr>
      <vt:lpstr>Conclusion</vt:lpstr>
      <vt:lpstr>Suggested strategies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dc:title>
  <dc:creator>Sara Attiq</dc:creator>
  <cp:lastModifiedBy>HP</cp:lastModifiedBy>
  <cp:revision>517</cp:revision>
  <dcterms:created xsi:type="dcterms:W3CDTF">2024-07-06T10:31:00Z</dcterms:created>
  <dcterms:modified xsi:type="dcterms:W3CDTF">2024-07-07T19:47:44Z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4E624C98D63B4CE29E03ED5FFA3A69D8_12</vt:lpwstr>
  </property>
  <property fmtid="{D5CDD505-2E9C-101B-9397-08002B2CF9AE}" pid="4" name="KSOProductBuildVer">
    <vt:lpwstr>1033-12.2.0.17119</vt:lpwstr>
  </property>
</Properties>
</file>