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7" r:id="rId2"/>
    <p:sldId id="258" r:id="rId3"/>
    <p:sldId id="266" r:id="rId4"/>
    <p:sldId id="264" r:id="rId5"/>
    <p:sldId id="265" r:id="rId6"/>
    <p:sldId id="263" r:id="rId7"/>
    <p:sldId id="262" r:id="rId8"/>
    <p:sldId id="26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132" autoAdjust="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5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F11FBD-9BF4-4007-93B9-57DFA5BB785B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BE3200-F1FF-487E-BD5C-6D098E3502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16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0E1E5-6E04-413B-9117-B8CEF6FCE6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594972-6D2F-46B4-B7B1-E8F0DC801A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18BAB-76C7-4D8F-80F8-D095C1526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7E07AE-6A77-40AE-82D3-C7C18E2F3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DD320B-4B61-4083-AB96-390D3AF2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197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5D900-0295-4EA2-829D-C6E62C699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D908A2-441E-4D04-9DDD-12AB0BC55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47A62-307F-4DBB-BA04-F757C204ED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1287A-9488-4A1D-9D22-C1765A7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4C88B-F35A-4F62-8C1A-36A1296B3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045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C5A4F2-C4F5-4AF3-B089-B931D33218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07970D-3F77-43DA-B2AC-DB09B64B4D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43EE5-FB63-49CC-AB97-B062FC738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0A4CA-6A9D-4DDA-9C55-41592E422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A7A0C-37D2-42F8-BE63-5482CC73A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238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00D83D-4CCB-400D-9CEC-47CB88591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EFB5E7-2F4F-468B-9B3A-CD7E2CF57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1B65A4-54D8-4FB4-95A2-4C326EBB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CDB6-1F62-4F11-8CE1-F8F07C47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E0E544-A362-4791-BBB1-A6904E5A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256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E6E7E-B173-428B-9EFF-6A15350C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A2239-E810-43D0-84E7-C858C32E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F2387D-FB8B-49EA-9FE8-228F4A32D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FEE92-B0AE-41B4-8C46-D5F402B2E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4F23F-EAF1-4B4A-9DDC-C9A4CEB89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64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2771-8D7D-4464-A3A9-C722B9AE8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55773-6B18-4EC3-8078-822D464AA9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F1E113-C104-46DD-B694-3BFEF22624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5763F4-372A-4907-9415-170B9AAA5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DC9AA-FB52-4BE8-9F30-A5C54FAD0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00587-E0A5-4357-9B48-F019E44EA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536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30C5A-82EA-44E5-862A-CCA83FD3D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EFD39-6F9D-4DE0-87E8-70BA28861C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B1A7E-0A09-45DC-A7CE-EC9125456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ECC44-B310-48AF-B643-BAB623CBA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6EC676-424B-4D54-86B6-9B8AFD05E5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B16FF01-17EF-43C9-A158-D51586744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38A328-9E2A-46FF-899C-CF859581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BB8300-C93C-4A96-B9ED-7BCE4CE13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741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081B7-280D-4C2D-BE73-EABD045FD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136E0C-361E-467C-AEEC-2BD2C7B5D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C9C570-D2E2-448D-B84E-E67B75388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6DF8D-CBCF-46BD-802E-3B74B1E51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232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C8A03-ABA8-4912-AFF4-632E0EE23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467F32-57C8-4775-9BB2-40B90716D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397B5A-76E3-4F72-9AB3-8C6E7FC8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678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31942-9273-4B76-8C3F-DA491C970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C2FF8-51DF-4990-9459-293D7BA02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BEAB5-E1A3-4C16-80E3-3BB98A5B0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A3D58-BCEC-4C6A-96FC-7C7A4D58F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2DC67-1BC8-47A0-A5C1-877F81240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FD9E21-F66A-40DD-A1D1-001319039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015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61277-D323-4CDC-AEA6-98772868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753D29-E03A-4E26-ADD4-509150333E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2F814B-9F03-425F-8F1A-D79E1E4A82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6C92FE-B3DB-4F89-8003-EA730D3F6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42576-19D7-4EE5-9568-616C56E2D06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7A8642-47F4-4512-B301-656E258D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24ADB1-791F-4F70-8A75-BB423D61B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674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CC557EE-F513-46F0-9C79-C9E12DB0DD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A392F5-DCA9-491D-92C4-AAAEFAFB0E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39C5A-10E4-48A0-9A3E-9456E4FAA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42576-19D7-4EE5-9568-616C56E2D06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2CBC8-A05C-44EF-AB41-DC86F4330B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3E247D-6BD0-4AFD-8764-A666DF7230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35078-3848-4F37-9978-6162C7315A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297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E9EDD0E-7130-4946-AF24-85C87D8B8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4950" y="146269"/>
            <a:ext cx="4219302" cy="6554977"/>
          </a:xfrm>
          <a:prstGeom prst="rect">
            <a:avLst/>
          </a:prstGeom>
        </p:spPr>
      </p:pic>
      <p:sp>
        <p:nvSpPr>
          <p:cNvPr id="18" name="Freeform 16">
            <a:extLst>
              <a:ext uri="{FF2B5EF4-FFF2-40B4-BE49-F238E27FC236}">
                <a16:creationId xmlns:a16="http://schemas.microsoft.com/office/drawing/2014/main" id="{C5194654-FC37-4263-B045-CAE2257D0E12}"/>
              </a:ext>
            </a:extLst>
          </p:cNvPr>
          <p:cNvSpPr/>
          <p:nvPr/>
        </p:nvSpPr>
        <p:spPr>
          <a:xfrm>
            <a:off x="10528300" y="6146800"/>
            <a:ext cx="1422400" cy="7112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ABE71CD-65E2-44F1-A3BA-097E5929FDBE}"/>
              </a:ext>
            </a:extLst>
          </p:cNvPr>
          <p:cNvGrpSpPr/>
          <p:nvPr/>
        </p:nvGrpSpPr>
        <p:grpSpPr>
          <a:xfrm flipH="1">
            <a:off x="10936161" y="0"/>
            <a:ext cx="1255839" cy="1255839"/>
            <a:chOff x="0" y="0"/>
            <a:chExt cx="1255839" cy="125583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5ED2A4E8-BC18-4CFA-A5BF-3EF2A38F10EF}"/>
                </a:ext>
              </a:extLst>
            </p:cNvPr>
            <p:cNvGrpSpPr/>
            <p:nvPr/>
          </p:nvGrpSpPr>
          <p:grpSpPr>
            <a:xfrm flipH="1">
              <a:off x="0" y="0"/>
              <a:ext cx="1014412" cy="1014349"/>
              <a:chOff x="11177587" y="0"/>
              <a:chExt cx="1014412" cy="1014349"/>
            </a:xfrm>
            <a:solidFill>
              <a:schemeClr val="accent2"/>
            </a:solidFill>
          </p:grpSpPr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12A25884-9DE0-48F5-A596-8124F967B9D0}"/>
                  </a:ext>
                </a:extLst>
              </p:cNvPr>
              <p:cNvSpPr/>
              <p:nvPr/>
            </p:nvSpPr>
            <p:spPr>
              <a:xfrm>
                <a:off x="11177587" y="0"/>
                <a:ext cx="1014412" cy="1014349"/>
              </a:xfrm>
              <a:custGeom>
                <a:avLst/>
                <a:gdLst>
                  <a:gd name="connsiteX0" fmla="*/ 0 w 1014412"/>
                  <a:gd name="connsiteY0" fmla="*/ 0 h 1014349"/>
                  <a:gd name="connsiteX1" fmla="*/ 1014413 w 1014412"/>
                  <a:gd name="connsiteY1" fmla="*/ 1014349 h 1014349"/>
                  <a:gd name="connsiteX2" fmla="*/ 1014413 w 1014412"/>
                  <a:gd name="connsiteY2" fmla="*/ 0 h 1014349"/>
                  <a:gd name="connsiteX3" fmla="*/ 0 w 1014412"/>
                  <a:gd name="connsiteY3" fmla="*/ 0 h 101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412" h="1014349">
                    <a:moveTo>
                      <a:pt x="0" y="0"/>
                    </a:moveTo>
                    <a:cubicBezTo>
                      <a:pt x="0" y="560197"/>
                      <a:pt x="454152" y="1014349"/>
                      <a:pt x="1014413" y="1014349"/>
                    </a:cubicBezTo>
                    <a:lnTo>
                      <a:pt x="101441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951929C5-197D-4A0B-A2B5-804D12F44C92}"/>
                  </a:ext>
                </a:extLst>
              </p:cNvPr>
              <p:cNvSpPr/>
              <p:nvPr/>
            </p:nvSpPr>
            <p:spPr>
              <a:xfrm>
                <a:off x="11557634" y="0"/>
                <a:ext cx="634365" cy="634365"/>
              </a:xfrm>
              <a:custGeom>
                <a:avLst/>
                <a:gdLst>
                  <a:gd name="connsiteX0" fmla="*/ 0 w 634365"/>
                  <a:gd name="connsiteY0" fmla="*/ 0 h 634365"/>
                  <a:gd name="connsiteX1" fmla="*/ 634365 w 634365"/>
                  <a:gd name="connsiteY1" fmla="*/ 634365 h 634365"/>
                  <a:gd name="connsiteX2" fmla="*/ 634365 w 634365"/>
                  <a:gd name="connsiteY2" fmla="*/ 0 h 634365"/>
                  <a:gd name="connsiteX3" fmla="*/ 0 w 634365"/>
                  <a:gd name="connsiteY3" fmla="*/ 0 h 63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4365" h="634365">
                    <a:moveTo>
                      <a:pt x="0" y="0"/>
                    </a:moveTo>
                    <a:cubicBezTo>
                      <a:pt x="0" y="350330"/>
                      <a:pt x="284035" y="634365"/>
                      <a:pt x="634365" y="634365"/>
                    </a:cubicBezTo>
                    <a:lnTo>
                      <a:pt x="6343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EC9C01DF-90D2-4BFC-B9CE-9888DC94B9A3}"/>
                </a:ext>
              </a:extLst>
            </p:cNvPr>
            <p:cNvSpPr/>
            <p:nvPr/>
          </p:nvSpPr>
          <p:spPr>
            <a:xfrm flipH="1">
              <a:off x="0" y="0"/>
              <a:ext cx="1255839" cy="1255839"/>
            </a:xfrm>
            <a:custGeom>
              <a:avLst/>
              <a:gdLst>
                <a:gd name="connsiteX0" fmla="*/ 147193 w 1255839"/>
                <a:gd name="connsiteY0" fmla="*/ 0 h 1255839"/>
                <a:gd name="connsiteX1" fmla="*/ 0 w 1255839"/>
                <a:gd name="connsiteY1" fmla="*/ 0 h 1255839"/>
                <a:gd name="connsiteX2" fmla="*/ 1255840 w 1255839"/>
                <a:gd name="connsiteY2" fmla="*/ 1255840 h 1255839"/>
                <a:gd name="connsiteX3" fmla="*/ 1255840 w 1255839"/>
                <a:gd name="connsiteY3" fmla="*/ 1108647 h 1255839"/>
                <a:gd name="connsiteX4" fmla="*/ 147193 w 1255839"/>
                <a:gd name="connsiteY4" fmla="*/ 0 h 125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39" h="1255839">
                  <a:moveTo>
                    <a:pt x="147193" y="0"/>
                  </a:moveTo>
                  <a:lnTo>
                    <a:pt x="0" y="0"/>
                  </a:lnTo>
                  <a:cubicBezTo>
                    <a:pt x="0" y="692468"/>
                    <a:pt x="563372" y="1255840"/>
                    <a:pt x="1255840" y="1255840"/>
                  </a:cubicBezTo>
                  <a:lnTo>
                    <a:pt x="1255840" y="1108647"/>
                  </a:lnTo>
                  <a:cubicBezTo>
                    <a:pt x="644525" y="1108647"/>
                    <a:pt x="147193" y="611315"/>
                    <a:pt x="147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4624252" y="1658983"/>
            <a:ext cx="61159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1" dirty="0">
                <a:solidFill>
                  <a:schemeClr val="bg1"/>
                </a:solidFill>
              </a:rPr>
              <a:t> </a:t>
            </a:r>
            <a:r>
              <a:rPr lang="en-US" sz="3200" b="1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Title Of The Project:</a:t>
            </a:r>
          </a:p>
          <a:p>
            <a:r>
              <a:rPr lang="en-US" sz="2800" b="1" i="1" dirty="0">
                <a:solidFill>
                  <a:schemeClr val="bg1"/>
                </a:solidFill>
                <a:latin typeface="Arial Black" panose="020B0A04020102020204" pitchFamily="34" charset="0"/>
              </a:rPr>
              <a:t>    “AI BASED PONG GAME”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3101155"/>
            <a:ext cx="50419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Software Used:</a:t>
            </a:r>
          </a:p>
          <a:p>
            <a:pPr marL="1714500" lvl="3" indent="-342900" algn="ctr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Anaconda(Jupyter)</a:t>
            </a:r>
          </a:p>
          <a:p>
            <a:pPr lvl="3" algn="ctr"/>
            <a:endParaRPr lang="en-US" sz="3200" b="1" i="1" dirty="0">
              <a:solidFill>
                <a:schemeClr val="bg1"/>
              </a:solidFill>
              <a:latin typeface="Arial Narrow" panose="020B0606020202030204" pitchFamily="34" charset="0"/>
            </a:endParaRPr>
          </a:p>
          <a:p>
            <a:r>
              <a:rPr lang="en-US" sz="3200" b="1" i="1" u="sng" dirty="0">
                <a:solidFill>
                  <a:schemeClr val="bg1"/>
                </a:solidFill>
                <a:latin typeface="Arial Black" panose="020B0A04020102020204" pitchFamily="34" charset="0"/>
              </a:rPr>
              <a:t>Library Used:</a:t>
            </a:r>
          </a:p>
          <a:p>
            <a:pPr marL="2743200" lvl="5" indent="-457200" algn="just">
              <a:buFont typeface="Wingdings" panose="05000000000000000000" pitchFamily="2" charset="2"/>
              <a:buChar char="Ø"/>
            </a:pPr>
            <a:r>
              <a:rPr lang="en-US" sz="3200" b="1" i="1" dirty="0">
                <a:solidFill>
                  <a:schemeClr val="bg1"/>
                </a:solidFill>
                <a:latin typeface="Arial Narrow" panose="020B0606020202030204" pitchFamily="34" charset="0"/>
              </a:rPr>
              <a:t>Pygame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920399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2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6">
            <a:extLst>
              <a:ext uri="{FF2B5EF4-FFF2-40B4-BE49-F238E27FC236}">
                <a16:creationId xmlns:a16="http://schemas.microsoft.com/office/drawing/2014/main" id="{E77EF2D1-0015-4540-AAA4-D8D79B47417E}"/>
              </a:ext>
            </a:extLst>
          </p:cNvPr>
          <p:cNvSpPr/>
          <p:nvPr/>
        </p:nvSpPr>
        <p:spPr>
          <a:xfrm flipH="1">
            <a:off x="241302" y="6146801"/>
            <a:ext cx="1422400" cy="7112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614F887-09E1-4D30-B923-DD16B04DD484}"/>
              </a:ext>
            </a:extLst>
          </p:cNvPr>
          <p:cNvGrpSpPr/>
          <p:nvPr/>
        </p:nvGrpSpPr>
        <p:grpSpPr>
          <a:xfrm>
            <a:off x="2" y="1"/>
            <a:ext cx="1255839" cy="1255839"/>
            <a:chOff x="0" y="0"/>
            <a:chExt cx="1255839" cy="1255839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3621A4C-760C-4084-B239-58DDA7ABD36F}"/>
                </a:ext>
              </a:extLst>
            </p:cNvPr>
            <p:cNvGrpSpPr/>
            <p:nvPr/>
          </p:nvGrpSpPr>
          <p:grpSpPr>
            <a:xfrm flipH="1">
              <a:off x="0" y="0"/>
              <a:ext cx="1014412" cy="1014349"/>
              <a:chOff x="11177587" y="0"/>
              <a:chExt cx="1014412" cy="1014349"/>
            </a:xfrm>
            <a:solidFill>
              <a:schemeClr val="accent2"/>
            </a:solidFill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C9F1C7D5-3B8A-4128-8BD6-A81C4571486E}"/>
                  </a:ext>
                </a:extLst>
              </p:cNvPr>
              <p:cNvSpPr/>
              <p:nvPr/>
            </p:nvSpPr>
            <p:spPr>
              <a:xfrm>
                <a:off x="11177587" y="0"/>
                <a:ext cx="1014412" cy="1014349"/>
              </a:xfrm>
              <a:custGeom>
                <a:avLst/>
                <a:gdLst>
                  <a:gd name="connsiteX0" fmla="*/ 0 w 1014412"/>
                  <a:gd name="connsiteY0" fmla="*/ 0 h 1014349"/>
                  <a:gd name="connsiteX1" fmla="*/ 1014413 w 1014412"/>
                  <a:gd name="connsiteY1" fmla="*/ 1014349 h 1014349"/>
                  <a:gd name="connsiteX2" fmla="*/ 1014413 w 1014412"/>
                  <a:gd name="connsiteY2" fmla="*/ 0 h 1014349"/>
                  <a:gd name="connsiteX3" fmla="*/ 0 w 1014412"/>
                  <a:gd name="connsiteY3" fmla="*/ 0 h 101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412" h="1014349">
                    <a:moveTo>
                      <a:pt x="0" y="0"/>
                    </a:moveTo>
                    <a:cubicBezTo>
                      <a:pt x="0" y="560197"/>
                      <a:pt x="454152" y="1014349"/>
                      <a:pt x="1014413" y="1014349"/>
                    </a:cubicBezTo>
                    <a:lnTo>
                      <a:pt x="101441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520E5956-50A9-493E-859D-9ACEF097391A}"/>
                  </a:ext>
                </a:extLst>
              </p:cNvPr>
              <p:cNvSpPr/>
              <p:nvPr/>
            </p:nvSpPr>
            <p:spPr>
              <a:xfrm>
                <a:off x="11557634" y="0"/>
                <a:ext cx="634365" cy="634365"/>
              </a:xfrm>
              <a:custGeom>
                <a:avLst/>
                <a:gdLst>
                  <a:gd name="connsiteX0" fmla="*/ 0 w 634365"/>
                  <a:gd name="connsiteY0" fmla="*/ 0 h 634365"/>
                  <a:gd name="connsiteX1" fmla="*/ 634365 w 634365"/>
                  <a:gd name="connsiteY1" fmla="*/ 634365 h 634365"/>
                  <a:gd name="connsiteX2" fmla="*/ 634365 w 634365"/>
                  <a:gd name="connsiteY2" fmla="*/ 0 h 634365"/>
                  <a:gd name="connsiteX3" fmla="*/ 0 w 634365"/>
                  <a:gd name="connsiteY3" fmla="*/ 0 h 63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4365" h="634365">
                    <a:moveTo>
                      <a:pt x="0" y="0"/>
                    </a:moveTo>
                    <a:cubicBezTo>
                      <a:pt x="0" y="350330"/>
                      <a:pt x="284035" y="634365"/>
                      <a:pt x="634365" y="634365"/>
                    </a:cubicBezTo>
                    <a:lnTo>
                      <a:pt x="6343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7EC3805-2EC1-479A-AC57-0875ACE2C610}"/>
                </a:ext>
              </a:extLst>
            </p:cNvPr>
            <p:cNvSpPr/>
            <p:nvPr/>
          </p:nvSpPr>
          <p:spPr>
            <a:xfrm flipH="1">
              <a:off x="0" y="0"/>
              <a:ext cx="1255839" cy="1255839"/>
            </a:xfrm>
            <a:custGeom>
              <a:avLst/>
              <a:gdLst>
                <a:gd name="connsiteX0" fmla="*/ 147193 w 1255839"/>
                <a:gd name="connsiteY0" fmla="*/ 0 h 1255839"/>
                <a:gd name="connsiteX1" fmla="*/ 0 w 1255839"/>
                <a:gd name="connsiteY1" fmla="*/ 0 h 1255839"/>
                <a:gd name="connsiteX2" fmla="*/ 1255840 w 1255839"/>
                <a:gd name="connsiteY2" fmla="*/ 1255840 h 1255839"/>
                <a:gd name="connsiteX3" fmla="*/ 1255840 w 1255839"/>
                <a:gd name="connsiteY3" fmla="*/ 1108647 h 1255839"/>
                <a:gd name="connsiteX4" fmla="*/ 147193 w 1255839"/>
                <a:gd name="connsiteY4" fmla="*/ 0 h 125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39" h="1255839">
                  <a:moveTo>
                    <a:pt x="147193" y="0"/>
                  </a:moveTo>
                  <a:lnTo>
                    <a:pt x="0" y="0"/>
                  </a:lnTo>
                  <a:cubicBezTo>
                    <a:pt x="0" y="692468"/>
                    <a:pt x="563372" y="1255840"/>
                    <a:pt x="1255840" y="1255840"/>
                  </a:cubicBezTo>
                  <a:lnTo>
                    <a:pt x="1255840" y="1108647"/>
                  </a:lnTo>
                  <a:cubicBezTo>
                    <a:pt x="644525" y="1108647"/>
                    <a:pt x="147193" y="611315"/>
                    <a:pt x="147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2" cy="685799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69510" y="815355"/>
            <a:ext cx="25071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i="1" u="sng" dirty="0">
                <a:solidFill>
                  <a:schemeClr val="bg1"/>
                </a:solidFill>
                <a:latin typeface="French Script MT" panose="03020402040607040605" pitchFamily="66" charset="0"/>
              </a:rPr>
              <a:t>Pong game: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1303" y="1815738"/>
            <a:ext cx="3102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bg1"/>
                </a:solidFill>
              </a:rPr>
              <a:t>     HOW IT WORKS?</a:t>
            </a:r>
          </a:p>
        </p:txBody>
      </p:sp>
    </p:spTree>
    <p:extLst>
      <p:ext uri="{BB962C8B-B14F-4D97-AF65-F5344CB8AC3E}">
        <p14:creationId xmlns:p14="http://schemas.microsoft.com/office/powerpoint/2010/main" val="3556909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reeform 16">
            <a:extLst>
              <a:ext uri="{FF2B5EF4-FFF2-40B4-BE49-F238E27FC236}">
                <a16:creationId xmlns:a16="http://schemas.microsoft.com/office/drawing/2014/main" id="{49B87766-C00E-4EA1-BCC5-762B17F86451}"/>
              </a:ext>
            </a:extLst>
          </p:cNvPr>
          <p:cNvSpPr/>
          <p:nvPr/>
        </p:nvSpPr>
        <p:spPr>
          <a:xfrm>
            <a:off x="10528300" y="6146800"/>
            <a:ext cx="1422400" cy="7112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D76D3D6-01AB-4CE6-A762-91A5CF3CF41D}"/>
              </a:ext>
            </a:extLst>
          </p:cNvPr>
          <p:cNvGrpSpPr/>
          <p:nvPr/>
        </p:nvGrpSpPr>
        <p:grpSpPr>
          <a:xfrm flipH="1">
            <a:off x="10936161" y="0"/>
            <a:ext cx="1255839" cy="1255839"/>
            <a:chOff x="0" y="0"/>
            <a:chExt cx="1255839" cy="1255839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002D2A62-02C6-42CD-BECA-33C26DD47B91}"/>
                </a:ext>
              </a:extLst>
            </p:cNvPr>
            <p:cNvGrpSpPr/>
            <p:nvPr/>
          </p:nvGrpSpPr>
          <p:grpSpPr>
            <a:xfrm flipH="1">
              <a:off x="0" y="0"/>
              <a:ext cx="1014412" cy="1014349"/>
              <a:chOff x="11177587" y="0"/>
              <a:chExt cx="1014412" cy="1014349"/>
            </a:xfrm>
            <a:solidFill>
              <a:schemeClr val="accent2"/>
            </a:solidFill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6562D69-45C4-4AB7-B8D8-515EB809DEBD}"/>
                  </a:ext>
                </a:extLst>
              </p:cNvPr>
              <p:cNvSpPr/>
              <p:nvPr/>
            </p:nvSpPr>
            <p:spPr>
              <a:xfrm>
                <a:off x="11177587" y="0"/>
                <a:ext cx="1014412" cy="1014349"/>
              </a:xfrm>
              <a:custGeom>
                <a:avLst/>
                <a:gdLst>
                  <a:gd name="connsiteX0" fmla="*/ 0 w 1014412"/>
                  <a:gd name="connsiteY0" fmla="*/ 0 h 1014349"/>
                  <a:gd name="connsiteX1" fmla="*/ 1014413 w 1014412"/>
                  <a:gd name="connsiteY1" fmla="*/ 1014349 h 1014349"/>
                  <a:gd name="connsiteX2" fmla="*/ 1014413 w 1014412"/>
                  <a:gd name="connsiteY2" fmla="*/ 0 h 1014349"/>
                  <a:gd name="connsiteX3" fmla="*/ 0 w 1014412"/>
                  <a:gd name="connsiteY3" fmla="*/ 0 h 101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412" h="1014349">
                    <a:moveTo>
                      <a:pt x="0" y="0"/>
                    </a:moveTo>
                    <a:cubicBezTo>
                      <a:pt x="0" y="560197"/>
                      <a:pt x="454152" y="1014349"/>
                      <a:pt x="1014413" y="1014349"/>
                    </a:cubicBezTo>
                    <a:lnTo>
                      <a:pt x="101441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AFE42B0E-EB0A-4B95-972C-3AA8F0256EA6}"/>
                  </a:ext>
                </a:extLst>
              </p:cNvPr>
              <p:cNvSpPr/>
              <p:nvPr/>
            </p:nvSpPr>
            <p:spPr>
              <a:xfrm>
                <a:off x="11557634" y="0"/>
                <a:ext cx="634365" cy="634365"/>
              </a:xfrm>
              <a:custGeom>
                <a:avLst/>
                <a:gdLst>
                  <a:gd name="connsiteX0" fmla="*/ 0 w 634365"/>
                  <a:gd name="connsiteY0" fmla="*/ 0 h 634365"/>
                  <a:gd name="connsiteX1" fmla="*/ 634365 w 634365"/>
                  <a:gd name="connsiteY1" fmla="*/ 634365 h 634365"/>
                  <a:gd name="connsiteX2" fmla="*/ 634365 w 634365"/>
                  <a:gd name="connsiteY2" fmla="*/ 0 h 634365"/>
                  <a:gd name="connsiteX3" fmla="*/ 0 w 634365"/>
                  <a:gd name="connsiteY3" fmla="*/ 0 h 63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4365" h="634365">
                    <a:moveTo>
                      <a:pt x="0" y="0"/>
                    </a:moveTo>
                    <a:cubicBezTo>
                      <a:pt x="0" y="350330"/>
                      <a:pt x="284035" y="634365"/>
                      <a:pt x="634365" y="634365"/>
                    </a:cubicBezTo>
                    <a:lnTo>
                      <a:pt x="6343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1AFD027D-9A8D-44B5-BF6F-608F0D21B908}"/>
                </a:ext>
              </a:extLst>
            </p:cNvPr>
            <p:cNvSpPr/>
            <p:nvPr/>
          </p:nvSpPr>
          <p:spPr>
            <a:xfrm flipH="1">
              <a:off x="0" y="0"/>
              <a:ext cx="1255839" cy="1255839"/>
            </a:xfrm>
            <a:custGeom>
              <a:avLst/>
              <a:gdLst>
                <a:gd name="connsiteX0" fmla="*/ 147193 w 1255839"/>
                <a:gd name="connsiteY0" fmla="*/ 0 h 1255839"/>
                <a:gd name="connsiteX1" fmla="*/ 0 w 1255839"/>
                <a:gd name="connsiteY1" fmla="*/ 0 h 1255839"/>
                <a:gd name="connsiteX2" fmla="*/ 1255840 w 1255839"/>
                <a:gd name="connsiteY2" fmla="*/ 1255840 h 1255839"/>
                <a:gd name="connsiteX3" fmla="*/ 1255840 w 1255839"/>
                <a:gd name="connsiteY3" fmla="*/ 1108647 h 1255839"/>
                <a:gd name="connsiteX4" fmla="*/ 147193 w 1255839"/>
                <a:gd name="connsiteY4" fmla="*/ 0 h 125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39" h="1255839">
                  <a:moveTo>
                    <a:pt x="147193" y="0"/>
                  </a:moveTo>
                  <a:lnTo>
                    <a:pt x="0" y="0"/>
                  </a:lnTo>
                  <a:cubicBezTo>
                    <a:pt x="0" y="692468"/>
                    <a:pt x="563372" y="1255840"/>
                    <a:pt x="1255840" y="1255840"/>
                  </a:cubicBezTo>
                  <a:lnTo>
                    <a:pt x="1255840" y="1108647"/>
                  </a:lnTo>
                  <a:cubicBezTo>
                    <a:pt x="644525" y="1108647"/>
                    <a:pt x="147193" y="611315"/>
                    <a:pt x="147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820" y="814593"/>
            <a:ext cx="5127180" cy="610872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901337" y="291056"/>
            <a:ext cx="5682343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bg1">
                    <a:lumMod val="95000"/>
                  </a:schemeClr>
                </a:solidFill>
                <a:latin typeface="Broadway" panose="04040905080B02020502" pitchFamily="82" charset="0"/>
              </a:rPr>
              <a:t>Description Of Game:</a:t>
            </a:r>
          </a:p>
          <a:p>
            <a:pPr algn="ctr"/>
            <a:endParaRPr lang="en-US" sz="3600" b="1" u="sng" dirty="0">
              <a:solidFill>
                <a:schemeClr val="bg1">
                  <a:lumMod val="95000"/>
                </a:schemeClr>
              </a:solidFill>
              <a:latin typeface="Broadway" panose="04040905080B02020502" pitchFamily="82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Pong is a classic video game that features a simple and easy-to-understand concept.</a:t>
            </a:r>
          </a:p>
          <a:p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It is a two-player game where each player controls a paddle on a screen. </a:t>
            </a:r>
          </a:p>
          <a:p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The objective is to hit a ball back and forth using the paddles without letting the ball pass behind your own paddle.</a:t>
            </a:r>
          </a:p>
          <a:p>
            <a:endParaRPr lang="en-US" sz="2400" b="1" dirty="0">
              <a:solidFill>
                <a:schemeClr val="bg1">
                  <a:lumMod val="95000"/>
                </a:schemeClr>
              </a:solidFill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>
                    <a:lumMod val="95000"/>
                  </a:schemeClr>
                </a:solidFill>
              </a:rPr>
              <a:t> Players score points when the opponent fails to return the ball successfully</a:t>
            </a:r>
          </a:p>
        </p:txBody>
      </p:sp>
    </p:spTree>
    <p:extLst>
      <p:ext uri="{BB962C8B-B14F-4D97-AF65-F5344CB8AC3E}">
        <p14:creationId xmlns:p14="http://schemas.microsoft.com/office/powerpoint/2010/main" val="373730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16">
            <a:extLst>
              <a:ext uri="{FF2B5EF4-FFF2-40B4-BE49-F238E27FC236}">
                <a16:creationId xmlns:a16="http://schemas.microsoft.com/office/drawing/2014/main" id="{E0C73762-F836-4D65-A14A-37A771866FAB}"/>
              </a:ext>
            </a:extLst>
          </p:cNvPr>
          <p:cNvSpPr/>
          <p:nvPr/>
        </p:nvSpPr>
        <p:spPr>
          <a:xfrm flipH="1">
            <a:off x="241300" y="6146800"/>
            <a:ext cx="1422400" cy="7112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C845190-E802-4CB4-950A-AF9C286E6D88}"/>
              </a:ext>
            </a:extLst>
          </p:cNvPr>
          <p:cNvGrpSpPr/>
          <p:nvPr/>
        </p:nvGrpSpPr>
        <p:grpSpPr>
          <a:xfrm>
            <a:off x="0" y="0"/>
            <a:ext cx="1255839" cy="1255839"/>
            <a:chOff x="0" y="0"/>
            <a:chExt cx="1255839" cy="1255839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00C85BD5-6A59-47FF-BFAB-CA9805C9AB84}"/>
                </a:ext>
              </a:extLst>
            </p:cNvPr>
            <p:cNvGrpSpPr/>
            <p:nvPr/>
          </p:nvGrpSpPr>
          <p:grpSpPr>
            <a:xfrm flipH="1">
              <a:off x="0" y="0"/>
              <a:ext cx="1014412" cy="1014349"/>
              <a:chOff x="11177587" y="0"/>
              <a:chExt cx="1014412" cy="1014349"/>
            </a:xfrm>
            <a:solidFill>
              <a:schemeClr val="accent2"/>
            </a:solidFill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374C9284-8E10-47B0-A376-BCC242FEE3A8}"/>
                  </a:ext>
                </a:extLst>
              </p:cNvPr>
              <p:cNvSpPr/>
              <p:nvPr/>
            </p:nvSpPr>
            <p:spPr>
              <a:xfrm>
                <a:off x="11177587" y="0"/>
                <a:ext cx="1014412" cy="1014349"/>
              </a:xfrm>
              <a:custGeom>
                <a:avLst/>
                <a:gdLst>
                  <a:gd name="connsiteX0" fmla="*/ 0 w 1014412"/>
                  <a:gd name="connsiteY0" fmla="*/ 0 h 1014349"/>
                  <a:gd name="connsiteX1" fmla="*/ 1014413 w 1014412"/>
                  <a:gd name="connsiteY1" fmla="*/ 1014349 h 1014349"/>
                  <a:gd name="connsiteX2" fmla="*/ 1014413 w 1014412"/>
                  <a:gd name="connsiteY2" fmla="*/ 0 h 1014349"/>
                  <a:gd name="connsiteX3" fmla="*/ 0 w 1014412"/>
                  <a:gd name="connsiteY3" fmla="*/ 0 h 1014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14412" h="1014349">
                    <a:moveTo>
                      <a:pt x="0" y="0"/>
                    </a:moveTo>
                    <a:cubicBezTo>
                      <a:pt x="0" y="560197"/>
                      <a:pt x="454152" y="1014349"/>
                      <a:pt x="1014413" y="1014349"/>
                    </a:cubicBezTo>
                    <a:lnTo>
                      <a:pt x="1014413" y="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38100" cap="flat">
                <a:solidFill>
                  <a:schemeClr val="accent2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0B57FD10-D3E7-4C62-A99E-87DDFAD19968}"/>
                  </a:ext>
                </a:extLst>
              </p:cNvPr>
              <p:cNvSpPr/>
              <p:nvPr/>
            </p:nvSpPr>
            <p:spPr>
              <a:xfrm>
                <a:off x="11557634" y="0"/>
                <a:ext cx="634365" cy="634365"/>
              </a:xfrm>
              <a:custGeom>
                <a:avLst/>
                <a:gdLst>
                  <a:gd name="connsiteX0" fmla="*/ 0 w 634365"/>
                  <a:gd name="connsiteY0" fmla="*/ 0 h 634365"/>
                  <a:gd name="connsiteX1" fmla="*/ 634365 w 634365"/>
                  <a:gd name="connsiteY1" fmla="*/ 634365 h 634365"/>
                  <a:gd name="connsiteX2" fmla="*/ 634365 w 634365"/>
                  <a:gd name="connsiteY2" fmla="*/ 0 h 634365"/>
                  <a:gd name="connsiteX3" fmla="*/ 0 w 634365"/>
                  <a:gd name="connsiteY3" fmla="*/ 0 h 6343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4365" h="634365">
                    <a:moveTo>
                      <a:pt x="0" y="0"/>
                    </a:moveTo>
                    <a:cubicBezTo>
                      <a:pt x="0" y="350330"/>
                      <a:pt x="284035" y="634365"/>
                      <a:pt x="634365" y="634365"/>
                    </a:cubicBezTo>
                    <a:lnTo>
                      <a:pt x="63436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635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2002641-32BC-4084-8264-BB6EA308D4A3}"/>
                </a:ext>
              </a:extLst>
            </p:cNvPr>
            <p:cNvSpPr/>
            <p:nvPr/>
          </p:nvSpPr>
          <p:spPr>
            <a:xfrm flipH="1">
              <a:off x="0" y="0"/>
              <a:ext cx="1255839" cy="1255839"/>
            </a:xfrm>
            <a:custGeom>
              <a:avLst/>
              <a:gdLst>
                <a:gd name="connsiteX0" fmla="*/ 147193 w 1255839"/>
                <a:gd name="connsiteY0" fmla="*/ 0 h 1255839"/>
                <a:gd name="connsiteX1" fmla="*/ 0 w 1255839"/>
                <a:gd name="connsiteY1" fmla="*/ 0 h 1255839"/>
                <a:gd name="connsiteX2" fmla="*/ 1255840 w 1255839"/>
                <a:gd name="connsiteY2" fmla="*/ 1255840 h 1255839"/>
                <a:gd name="connsiteX3" fmla="*/ 1255840 w 1255839"/>
                <a:gd name="connsiteY3" fmla="*/ 1108647 h 1255839"/>
                <a:gd name="connsiteX4" fmla="*/ 147193 w 1255839"/>
                <a:gd name="connsiteY4" fmla="*/ 0 h 1255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5839" h="1255839">
                  <a:moveTo>
                    <a:pt x="147193" y="0"/>
                  </a:moveTo>
                  <a:lnTo>
                    <a:pt x="0" y="0"/>
                  </a:lnTo>
                  <a:cubicBezTo>
                    <a:pt x="0" y="692468"/>
                    <a:pt x="563372" y="1255840"/>
                    <a:pt x="1255840" y="1255840"/>
                  </a:cubicBezTo>
                  <a:lnTo>
                    <a:pt x="1255840" y="1108647"/>
                  </a:lnTo>
                  <a:cubicBezTo>
                    <a:pt x="644525" y="1108647"/>
                    <a:pt x="147193" y="611315"/>
                    <a:pt x="147193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635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16" name="Graphic 15">
            <a:extLst>
              <a:ext uri="{FF2B5EF4-FFF2-40B4-BE49-F238E27FC236}">
                <a16:creationId xmlns:a16="http://schemas.microsoft.com/office/drawing/2014/main" id="{E0486F59-7346-4D64-9B6F-29A7FE6EB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92483" y="209006"/>
            <a:ext cx="4263340" cy="628461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489166" y="235131"/>
            <a:ext cx="56562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u="sng" dirty="0">
                <a:solidFill>
                  <a:schemeClr val="bg1">
                    <a:lumMod val="95000"/>
                  </a:schemeClr>
                </a:solidFill>
                <a:latin typeface="Broadway" panose="04040905080B02020502" pitchFamily="82" charset="0"/>
              </a:rPr>
              <a:t>Components Of pong game:</a:t>
            </a:r>
          </a:p>
        </p:txBody>
      </p:sp>
      <p:sp>
        <p:nvSpPr>
          <p:cNvPr id="4" name="Rectangle 3"/>
          <p:cNvSpPr/>
          <p:nvPr/>
        </p:nvSpPr>
        <p:spPr>
          <a:xfrm>
            <a:off x="493055" y="2220686"/>
            <a:ext cx="1673134" cy="640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Paddles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206097" y="3940231"/>
            <a:ext cx="1658983" cy="618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Score display</a:t>
            </a:r>
          </a:p>
        </p:txBody>
      </p:sp>
      <p:sp>
        <p:nvSpPr>
          <p:cNvPr id="7" name="Rectangle 6"/>
          <p:cNvSpPr/>
          <p:nvPr/>
        </p:nvSpPr>
        <p:spPr>
          <a:xfrm>
            <a:off x="493056" y="3805098"/>
            <a:ext cx="1895134" cy="55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area</a:t>
            </a:r>
          </a:p>
        </p:txBody>
      </p:sp>
      <p:sp>
        <p:nvSpPr>
          <p:cNvPr id="8" name="Rectangle 7"/>
          <p:cNvSpPr/>
          <p:nvPr/>
        </p:nvSpPr>
        <p:spPr>
          <a:xfrm>
            <a:off x="5638226" y="3805097"/>
            <a:ext cx="1867989" cy="55807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Collision detection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538297" y="5307503"/>
            <a:ext cx="1936161" cy="597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Game logic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554677" y="5307504"/>
            <a:ext cx="2037806" cy="597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Input controls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638227" y="2220686"/>
            <a:ext cx="1784440" cy="64007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Balls</a:t>
            </a:r>
          </a:p>
        </p:txBody>
      </p:sp>
    </p:spTree>
    <p:extLst>
      <p:ext uri="{BB962C8B-B14F-4D97-AF65-F5344CB8AC3E}">
        <p14:creationId xmlns:p14="http://schemas.microsoft.com/office/powerpoint/2010/main" val="780362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2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374" y="1"/>
            <a:ext cx="5127180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1886" y="391886"/>
            <a:ext cx="67014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  <a:latin typeface="Broadway" panose="04040905080B02020502" pitchFamily="82" charset="0"/>
              </a:rPr>
              <a:t>Algorithm That Are Used In Pong Game: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" y="2142309"/>
            <a:ext cx="61395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</a:rPr>
              <a:t>Here are some algorithms commonly used in Pong game development:</a:t>
            </a:r>
          </a:p>
        </p:txBody>
      </p:sp>
      <p:sp>
        <p:nvSpPr>
          <p:cNvPr id="6" name="Rectangle 5"/>
          <p:cNvSpPr/>
          <p:nvPr/>
        </p:nvSpPr>
        <p:spPr>
          <a:xfrm>
            <a:off x="548640" y="2952206"/>
            <a:ext cx="2939143" cy="6923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Collision detection algorithm</a:t>
            </a:r>
          </a:p>
        </p:txBody>
      </p:sp>
      <p:sp>
        <p:nvSpPr>
          <p:cNvPr id="7" name="Rectangle 6"/>
          <p:cNvSpPr/>
          <p:nvPr/>
        </p:nvSpPr>
        <p:spPr>
          <a:xfrm>
            <a:off x="4676503" y="2952207"/>
            <a:ext cx="2534194" cy="692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Paddle movement algorithm</a:t>
            </a:r>
          </a:p>
        </p:txBody>
      </p:sp>
      <p:sp>
        <p:nvSpPr>
          <p:cNvPr id="8" name="Rectangle 7"/>
          <p:cNvSpPr/>
          <p:nvPr/>
        </p:nvSpPr>
        <p:spPr>
          <a:xfrm>
            <a:off x="548640" y="4117292"/>
            <a:ext cx="2919427" cy="6531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Ball movement algorithm</a:t>
            </a:r>
          </a:p>
        </p:txBody>
      </p:sp>
      <p:sp>
        <p:nvSpPr>
          <p:cNvPr id="9" name="Rectangle 8"/>
          <p:cNvSpPr/>
          <p:nvPr/>
        </p:nvSpPr>
        <p:spPr>
          <a:xfrm>
            <a:off x="4676503" y="4117293"/>
            <a:ext cx="2534194" cy="653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Scoring algorithm</a:t>
            </a:r>
          </a:p>
        </p:txBody>
      </p:sp>
      <p:sp>
        <p:nvSpPr>
          <p:cNvPr id="10" name="Rectangle 9"/>
          <p:cNvSpPr/>
          <p:nvPr/>
        </p:nvSpPr>
        <p:spPr>
          <a:xfrm>
            <a:off x="548640" y="5243190"/>
            <a:ext cx="2939143" cy="73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AI algorithm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676503" y="5243190"/>
            <a:ext cx="2534194" cy="7395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Game loop algorithm</a:t>
            </a:r>
          </a:p>
        </p:txBody>
      </p:sp>
    </p:spTree>
    <p:extLst>
      <p:ext uri="{BB962C8B-B14F-4D97-AF65-F5344CB8AC3E}">
        <p14:creationId xmlns:p14="http://schemas.microsoft.com/office/powerpoint/2010/main" val="423665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35577" y="457200"/>
            <a:ext cx="850392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u="sng" dirty="0">
                <a:solidFill>
                  <a:schemeClr val="bg1"/>
                </a:solidFill>
                <a:latin typeface="Broadway" panose="04040905080B02020502" pitchFamily="82" charset="0"/>
              </a:rPr>
              <a:t>Benefits Of AI Based Pong Game:</a:t>
            </a:r>
          </a:p>
          <a:p>
            <a:pPr algn="ctr"/>
            <a:endParaRPr lang="en-US" sz="3200" b="1" u="sng" dirty="0">
              <a:solidFill>
                <a:schemeClr val="bg1"/>
              </a:solidFill>
              <a:latin typeface="Broadway" panose="04040905080B02020502" pitchFamily="82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40080" y="1711234"/>
            <a:ext cx="110381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Playing an AI based pong game offers several benefits: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5577" y="2351314"/>
            <a:ext cx="2599509" cy="901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Challenging Gameplay</a:t>
            </a:r>
          </a:p>
        </p:txBody>
      </p:sp>
      <p:sp>
        <p:nvSpPr>
          <p:cNvPr id="5" name="Rectangle 4"/>
          <p:cNvSpPr/>
          <p:nvPr/>
        </p:nvSpPr>
        <p:spPr>
          <a:xfrm>
            <a:off x="4493623" y="2351314"/>
            <a:ext cx="2599509" cy="9013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Adaptive difficulty</a:t>
            </a:r>
          </a:p>
        </p:txBody>
      </p:sp>
      <p:sp>
        <p:nvSpPr>
          <p:cNvPr id="6" name="Rectangle 5"/>
          <p:cNvSpPr/>
          <p:nvPr/>
        </p:nvSpPr>
        <p:spPr>
          <a:xfrm>
            <a:off x="535577" y="3892732"/>
            <a:ext cx="2599509" cy="8490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Skill development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4493624" y="3879668"/>
            <a:ext cx="2599508" cy="8621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Availability &amp; convenience</a:t>
            </a:r>
          </a:p>
        </p:txBody>
      </p:sp>
      <p:sp>
        <p:nvSpPr>
          <p:cNvPr id="8" name="Rectangle 7"/>
          <p:cNvSpPr/>
          <p:nvPr/>
        </p:nvSpPr>
        <p:spPr>
          <a:xfrm>
            <a:off x="535577" y="5199017"/>
            <a:ext cx="2599509" cy="9797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Solo &amp; multiplayer options</a:t>
            </a:r>
          </a:p>
        </p:txBody>
      </p:sp>
      <p:sp>
        <p:nvSpPr>
          <p:cNvPr id="9" name="Rectangle 8"/>
          <p:cNvSpPr/>
          <p:nvPr/>
        </p:nvSpPr>
        <p:spPr>
          <a:xfrm>
            <a:off x="4493623" y="5368834"/>
            <a:ext cx="2599509" cy="8098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dirty="0"/>
              <a:t>Experiments &amp; customization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374" y="1534417"/>
            <a:ext cx="4989769" cy="532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16">
            <a:extLst>
              <a:ext uri="{FF2B5EF4-FFF2-40B4-BE49-F238E27FC236}">
                <a16:creationId xmlns:a16="http://schemas.microsoft.com/office/drawing/2014/main" id="{264EF332-B0BF-4EC2-B2A8-2AD2AEA44B53}"/>
              </a:ext>
            </a:extLst>
          </p:cNvPr>
          <p:cNvSpPr/>
          <p:nvPr/>
        </p:nvSpPr>
        <p:spPr>
          <a:xfrm>
            <a:off x="10528300" y="6146800"/>
            <a:ext cx="1422400" cy="711200"/>
          </a:xfrm>
          <a:custGeom>
            <a:avLst/>
            <a:gdLst>
              <a:gd name="connsiteX0" fmla="*/ 812800 w 1625600"/>
              <a:gd name="connsiteY0" fmla="*/ 0 h 812800"/>
              <a:gd name="connsiteX1" fmla="*/ 1625600 w 1625600"/>
              <a:gd name="connsiteY1" fmla="*/ 812800 h 812800"/>
              <a:gd name="connsiteX2" fmla="*/ 1219200 w 1625600"/>
              <a:gd name="connsiteY2" fmla="*/ 812800 h 812800"/>
              <a:gd name="connsiteX3" fmla="*/ 812800 w 1625600"/>
              <a:gd name="connsiteY3" fmla="*/ 406400 h 812800"/>
              <a:gd name="connsiteX4" fmla="*/ 406400 w 1625600"/>
              <a:gd name="connsiteY4" fmla="*/ 812800 h 812800"/>
              <a:gd name="connsiteX5" fmla="*/ 0 w 1625600"/>
              <a:gd name="connsiteY5" fmla="*/ 812800 h 812800"/>
              <a:gd name="connsiteX6" fmla="*/ 812800 w 1625600"/>
              <a:gd name="connsiteY6" fmla="*/ 0 h 81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25600" h="812800">
                <a:moveTo>
                  <a:pt x="812800" y="0"/>
                </a:moveTo>
                <a:cubicBezTo>
                  <a:pt x="1261697" y="0"/>
                  <a:pt x="1625600" y="363903"/>
                  <a:pt x="1625600" y="812800"/>
                </a:cubicBezTo>
                <a:lnTo>
                  <a:pt x="1219200" y="812800"/>
                </a:lnTo>
                <a:cubicBezTo>
                  <a:pt x="1219200" y="588351"/>
                  <a:pt x="1037249" y="406400"/>
                  <a:pt x="812800" y="406400"/>
                </a:cubicBezTo>
                <a:cubicBezTo>
                  <a:pt x="588351" y="406400"/>
                  <a:pt x="406400" y="588351"/>
                  <a:pt x="406400" y="812800"/>
                </a:cubicBezTo>
                <a:lnTo>
                  <a:pt x="0" y="812800"/>
                </a:lnTo>
                <a:cubicBezTo>
                  <a:pt x="0" y="363903"/>
                  <a:pt x="363903" y="0"/>
                  <a:pt x="812800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92331" y="783771"/>
            <a:ext cx="66228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u="sng" dirty="0">
                <a:solidFill>
                  <a:schemeClr val="bg1"/>
                </a:solidFill>
                <a:latin typeface="Broadway" panose="04040905080B02020502" pitchFamily="82" charset="0"/>
              </a:rPr>
              <a:t>Conclusion: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4795" y="2206353"/>
            <a:ext cx="57084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In conclusion, AI-based Pong games offer challenging gameplay, skill development opportunities &amp; customization options with modern technology.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chemeClr val="bg1"/>
                </a:solidFill>
              </a:rPr>
              <a:t> They provide an engaging and convenient gaming experience for players of all skill levels, combining the classic appeal of Pong with the advancements of AI technology.</a:t>
            </a:r>
          </a:p>
        </p:txBody>
      </p:sp>
      <p:pic>
        <p:nvPicPr>
          <p:cNvPr id="8" name="Graphic 15">
            <a:extLst>
              <a:ext uri="{FF2B5EF4-FFF2-40B4-BE49-F238E27FC236}">
                <a16:creationId xmlns:a16="http://schemas.microsoft.com/office/drawing/2014/main" id="{E0486F59-7346-4D64-9B6F-29A7FE6EB3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83263" y="117567"/>
            <a:ext cx="4263340" cy="674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8376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2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613" y="389880"/>
            <a:ext cx="5627096" cy="6468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489166" y="1541417"/>
            <a:ext cx="45197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5400" b="1" i="1" dirty="0">
                <a:solidFill>
                  <a:schemeClr val="bg1"/>
                </a:solidFill>
                <a:latin typeface="Cooper Black" panose="0208090404030B020404" pitchFamily="18" charset="0"/>
              </a:rPr>
              <a:t>THANKYOU FOR LISTENING!!!!</a:t>
            </a:r>
          </a:p>
        </p:txBody>
      </p:sp>
    </p:spTree>
    <p:extLst>
      <p:ext uri="{BB962C8B-B14F-4D97-AF65-F5344CB8AC3E}">
        <p14:creationId xmlns:p14="http://schemas.microsoft.com/office/powerpoint/2010/main" val="24871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Slipstream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</TotalTime>
  <Words>243</Words>
  <Application>Microsoft Office PowerPoint</Application>
  <PresentationFormat>Widescreen</PresentationFormat>
  <Paragraphs>46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8" baseType="lpstr">
      <vt:lpstr>Arial</vt:lpstr>
      <vt:lpstr>Arial Black</vt:lpstr>
      <vt:lpstr>Arial Narrow</vt:lpstr>
      <vt:lpstr>Broadway</vt:lpstr>
      <vt:lpstr>Calibri</vt:lpstr>
      <vt:lpstr>Calibri Light</vt:lpstr>
      <vt:lpstr>Cooper Black</vt:lpstr>
      <vt:lpstr>French Script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Bisma Naeem</cp:lastModifiedBy>
  <cp:revision>45</cp:revision>
  <dcterms:created xsi:type="dcterms:W3CDTF">2021-12-28T15:11:28Z</dcterms:created>
  <dcterms:modified xsi:type="dcterms:W3CDTF">2023-08-30T14:53:45Z</dcterms:modified>
</cp:coreProperties>
</file>