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Arimo" charset="1" panose="020B0604020202020204"/>
      <p:regular r:id="rId29"/>
    </p:embeddedFont>
    <p:embeddedFont>
      <p:font typeface="Canva Sans Bold" charset="1" panose="020B0803030501040103"/>
      <p:regular r:id="rId30"/>
    </p:embeddedFont>
    <p:embeddedFont>
      <p:font typeface="Arimo Bold" charset="1" panose="020B0704020202020204"/>
      <p:regular r:id="rId31"/>
    </p:embeddedFont>
    <p:embeddedFont>
      <p:font typeface="Monotype Corsiva Bold Italics" charset="1" panose="03010101010201010101"/>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&lt;number&gt;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5.png" Type="http://schemas.openxmlformats.org/officeDocument/2006/relationships/image"/><Relationship Id="rId5" Target="../media/image1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jpeg" Type="http://schemas.openxmlformats.org/officeDocument/2006/relationships/image"/><Relationship Id="rId6"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http://www.madaniwallpaper.com/wallpapers/bismillah_latest_wallpaper_top_hd-800x600.jpg"/>
          <p:cNvSpPr/>
          <p:nvPr/>
        </p:nvSpPr>
        <p:spPr>
          <a:xfrm flipH="false" flipV="false" rot="0">
            <a:off x="0" y="2880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8339" y="443901"/>
            <a:ext cx="6942021" cy="984640"/>
          </a:xfrm>
          <a:prstGeom prst="rect">
            <a:avLst/>
          </a:prstGeom>
        </p:spPr>
        <p:txBody>
          <a:bodyPr anchor="t" rtlCol="false" tIns="0" lIns="0" bIns="0" rIns="0">
            <a:spAutoFit/>
          </a:bodyPr>
          <a:lstStyle/>
          <a:p>
            <a:pPr algn="l">
              <a:lnSpc>
                <a:spcPts val="6510"/>
              </a:lnSpc>
            </a:pPr>
            <a:r>
              <a:rPr lang="en-US" sz="5425" spc="0">
                <a:solidFill>
                  <a:srgbClr val="ABE2EA"/>
                </a:solidFill>
                <a:latin typeface="Arimo"/>
                <a:ea typeface="Arimo"/>
                <a:cs typeface="Arimo"/>
                <a:sym typeface="Arimo"/>
              </a:rPr>
              <a:t>How does RFID work?</a:t>
            </a:r>
          </a:p>
        </p:txBody>
      </p:sp>
      <p:sp>
        <p:nvSpPr>
          <p:cNvPr name="Freeform 4" id="4"/>
          <p:cNvSpPr/>
          <p:nvPr/>
        </p:nvSpPr>
        <p:spPr>
          <a:xfrm flipH="false" flipV="false" rot="0">
            <a:off x="1056768" y="1825536"/>
            <a:ext cx="7965312" cy="4595712"/>
          </a:xfrm>
          <a:custGeom>
            <a:avLst/>
            <a:gdLst/>
            <a:ahLst/>
            <a:cxnLst/>
            <a:rect r="r" b="b" t="t" l="l"/>
            <a:pathLst>
              <a:path h="4595712" w="7965312">
                <a:moveTo>
                  <a:pt x="0" y="0"/>
                </a:moveTo>
                <a:lnTo>
                  <a:pt x="7965312" y="0"/>
                </a:lnTo>
                <a:lnTo>
                  <a:pt x="7965312" y="4595712"/>
                </a:lnTo>
                <a:lnTo>
                  <a:pt x="0" y="4595712"/>
                </a:lnTo>
                <a:lnTo>
                  <a:pt x="0" y="0"/>
                </a:lnTo>
                <a:close/>
              </a:path>
            </a:pathLst>
          </a:custGeom>
          <a:blipFill>
            <a:blip r:embed="rId4"/>
            <a:stretch>
              <a:fillRect l="-3" t="0" r="-3" b="0"/>
            </a:stretch>
          </a:blipFill>
        </p:spPr>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1168" y="666873"/>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Active RFID</a:t>
            </a:r>
          </a:p>
        </p:txBody>
      </p:sp>
      <p:sp>
        <p:nvSpPr>
          <p:cNvPr name="TextBox 4" id="4"/>
          <p:cNvSpPr txBox="true"/>
          <p:nvPr/>
        </p:nvSpPr>
        <p:spPr>
          <a:xfrm rot="0">
            <a:off x="224069" y="2225558"/>
            <a:ext cx="8107680" cy="3293745"/>
          </a:xfrm>
          <a:prstGeom prst="rect">
            <a:avLst/>
          </a:prstGeom>
        </p:spPr>
        <p:txBody>
          <a:bodyPr anchor="t" rtlCol="false" tIns="0" lIns="0" bIns="0" rIns="0">
            <a:spAutoFit/>
          </a:bodyPr>
          <a:lstStyle/>
          <a:p>
            <a:pPr algn="l" marL="247091" indent="-123546" lvl="1">
              <a:lnSpc>
                <a:spcPts val="1843"/>
              </a:lnSpc>
              <a:buFont typeface="Arial"/>
              <a:buChar char="•"/>
            </a:pPr>
            <a:r>
              <a:rPr lang="en-US" b="true" sz="1920" spc="-22">
                <a:solidFill>
                  <a:srgbClr val="404040"/>
                </a:solidFill>
                <a:latin typeface="Arimo Bold"/>
                <a:ea typeface="Arimo Bold"/>
                <a:cs typeface="Arimo Bold"/>
                <a:sym typeface="Arimo Bold"/>
              </a:rPr>
              <a:t>Active RFID devices are RF tags with an attached power supply. These tags emit a signal whether or not there is an antenna in the vicinity to receive the data.</a:t>
            </a:r>
          </a:p>
        </p:txBody>
      </p:sp>
      <p:sp>
        <p:nvSpPr>
          <p:cNvPr name="Freeform 5" id="5" descr="Active RFID Tag"/>
          <p:cNvSpPr/>
          <p:nvPr/>
        </p:nvSpPr>
        <p:spPr>
          <a:xfrm flipH="false" flipV="false" rot="0">
            <a:off x="4277909" y="4101959"/>
            <a:ext cx="3667584" cy="1417344"/>
          </a:xfrm>
          <a:custGeom>
            <a:avLst/>
            <a:gdLst/>
            <a:ahLst/>
            <a:cxnLst/>
            <a:rect r="r" b="b" t="t" l="l"/>
            <a:pathLst>
              <a:path h="1417344" w="3667584">
                <a:moveTo>
                  <a:pt x="0" y="0"/>
                </a:moveTo>
                <a:lnTo>
                  <a:pt x="3667584" y="0"/>
                </a:lnTo>
                <a:lnTo>
                  <a:pt x="3667584" y="1417344"/>
                </a:lnTo>
                <a:lnTo>
                  <a:pt x="0" y="1417344"/>
                </a:lnTo>
                <a:lnTo>
                  <a:pt x="0" y="0"/>
                </a:lnTo>
                <a:close/>
              </a:path>
            </a:pathLst>
          </a:custGeom>
          <a:blipFill>
            <a:blip r:embed="rId4"/>
            <a:stretch>
              <a:fillRect l="0" t="-27" r="0" b="-27"/>
            </a:stretch>
          </a:blipFill>
        </p:spPr>
      </p:sp>
      <p:sp>
        <p:nvSpPr>
          <p:cNvPr name="Freeform 6" id="6" descr="http://static.pakwheels.com/2014/03/secureradios.jpg"/>
          <p:cNvSpPr/>
          <p:nvPr/>
        </p:nvSpPr>
        <p:spPr>
          <a:xfrm flipH="false" flipV="false" rot="0">
            <a:off x="1127808" y="4023552"/>
            <a:ext cx="2590848" cy="1941888"/>
          </a:xfrm>
          <a:custGeom>
            <a:avLst/>
            <a:gdLst/>
            <a:ahLst/>
            <a:cxnLst/>
            <a:rect r="r" b="b" t="t" l="l"/>
            <a:pathLst>
              <a:path h="1941888" w="2590848">
                <a:moveTo>
                  <a:pt x="0" y="0"/>
                </a:moveTo>
                <a:lnTo>
                  <a:pt x="2590848" y="0"/>
                </a:lnTo>
                <a:lnTo>
                  <a:pt x="2590848" y="1941888"/>
                </a:lnTo>
                <a:lnTo>
                  <a:pt x="0" y="1941888"/>
                </a:lnTo>
                <a:lnTo>
                  <a:pt x="0" y="0"/>
                </a:lnTo>
                <a:close/>
              </a:path>
            </a:pathLst>
          </a:custGeom>
          <a:blipFill>
            <a:blip r:embed="rId5"/>
            <a:stretch>
              <a:fillRect l="0" t="-32" r="0" b="-32"/>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0468" y="487593"/>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Passive RFID</a:t>
            </a:r>
          </a:p>
        </p:txBody>
      </p:sp>
      <p:sp>
        <p:nvSpPr>
          <p:cNvPr name="TextBox 4" id="4"/>
          <p:cNvSpPr txBox="true"/>
          <p:nvPr/>
        </p:nvSpPr>
        <p:spPr>
          <a:xfrm rot="0">
            <a:off x="140306" y="1740335"/>
            <a:ext cx="8107680" cy="5444997"/>
          </a:xfrm>
          <a:prstGeom prst="rect">
            <a:avLst/>
          </a:prstGeom>
        </p:spPr>
        <p:txBody>
          <a:bodyPr anchor="t" rtlCol="false" tIns="0" lIns="0" bIns="0" rIns="0">
            <a:spAutoFit/>
          </a:bodyPr>
          <a:lstStyle/>
          <a:p>
            <a:pPr algn="l" marL="384364" indent="-192182" lvl="1">
              <a:lnSpc>
                <a:spcPts val="3583"/>
              </a:lnSpc>
              <a:buFont typeface="Arial"/>
              <a:buChar char="•"/>
            </a:pPr>
            <a:r>
              <a:rPr lang="en-US" b="true" sz="2986" spc="-34">
                <a:solidFill>
                  <a:srgbClr val="404040"/>
                </a:solidFill>
                <a:latin typeface="Arimo Bold"/>
                <a:ea typeface="Arimo Bold"/>
                <a:cs typeface="Arimo Bold"/>
                <a:sym typeface="Arimo Bold"/>
              </a:rPr>
              <a:t>Passive RFID devices are RF tags that do not have an attached power supply. The passive RF tags receive their power when it is emitted from active antennas in close proximity. </a:t>
            </a:r>
          </a:p>
          <a:p>
            <a:pPr algn="l" marL="384364" indent="-192182" lvl="1">
              <a:lnSpc>
                <a:spcPts val="3583"/>
              </a:lnSpc>
            </a:pPr>
          </a:p>
          <a:p>
            <a:pPr algn="l" marL="329455" indent="-164727" lvl="1">
              <a:lnSpc>
                <a:spcPts val="3071"/>
              </a:lnSpc>
            </a:pPr>
            <a:r>
              <a:rPr lang="en-US" b="true" sz="2559" spc="-30">
                <a:solidFill>
                  <a:srgbClr val="404040"/>
                </a:solidFill>
                <a:latin typeface="Arimo Bold"/>
                <a:ea typeface="Arimo Bold"/>
                <a:cs typeface="Arimo Bold"/>
                <a:sym typeface="Arimo Bold"/>
              </a:rPr>
              <a:t>Passive RFID tags generally operate at three distinct frequencies:</a:t>
            </a:r>
          </a:p>
          <a:p>
            <a:pPr algn="l" marL="762226" indent="-254075" lvl="2">
              <a:lnSpc>
                <a:spcPts val="2560"/>
              </a:lnSpc>
              <a:buFont typeface="Arial"/>
              <a:buChar char="⚬"/>
            </a:pPr>
            <a:r>
              <a:rPr lang="en-US" b="true" sz="2133" spc="-25">
                <a:solidFill>
                  <a:srgbClr val="404040"/>
                </a:solidFill>
                <a:latin typeface="Arimo Bold"/>
                <a:ea typeface="Arimo Bold"/>
                <a:cs typeface="Arimo Bold"/>
                <a:sym typeface="Arimo Bold"/>
              </a:rPr>
              <a:t>Low Frequency (LF) 125 -134 kHz</a:t>
            </a:r>
          </a:p>
          <a:p>
            <a:pPr algn="l" marL="762226" indent="-254075" lvl="2">
              <a:lnSpc>
                <a:spcPts val="2560"/>
              </a:lnSpc>
              <a:buFont typeface="Arial"/>
              <a:buChar char="⚬"/>
            </a:pPr>
            <a:r>
              <a:rPr lang="en-US" b="true" sz="2133" spc="-25">
                <a:solidFill>
                  <a:srgbClr val="404040"/>
                </a:solidFill>
                <a:latin typeface="Arimo Bold"/>
                <a:ea typeface="Arimo Bold"/>
                <a:cs typeface="Arimo Bold"/>
                <a:sym typeface="Arimo Bold"/>
              </a:rPr>
              <a:t>High Frequency (HF) 13.56 MHz</a:t>
            </a:r>
          </a:p>
          <a:p>
            <a:pPr algn="l" marL="762226" indent="-254075" lvl="2">
              <a:lnSpc>
                <a:spcPts val="2560"/>
              </a:lnSpc>
              <a:buFont typeface="Arial"/>
              <a:buChar char="⚬"/>
            </a:pPr>
            <a:r>
              <a:rPr lang="en-US" b="true" sz="2133" spc="-25">
                <a:solidFill>
                  <a:srgbClr val="404040"/>
                </a:solidFill>
                <a:latin typeface="Arimo Bold"/>
                <a:ea typeface="Arimo Bold"/>
                <a:cs typeface="Arimo Bold"/>
                <a:sym typeface="Arimo Bold"/>
              </a:rPr>
              <a:t>Ultra High Frequency (UHF) 856 MHz to 960 MHz</a:t>
            </a:r>
          </a:p>
        </p:txBody>
      </p:sp>
      <p:sp>
        <p:nvSpPr>
          <p:cNvPr name="Freeform 5" id="5" descr="Passive RFID tag"/>
          <p:cNvSpPr/>
          <p:nvPr/>
        </p:nvSpPr>
        <p:spPr>
          <a:xfrm flipH="false" flipV="false" rot="0">
            <a:off x="7315200" y="4714368"/>
            <a:ext cx="2113152" cy="1161600"/>
          </a:xfrm>
          <a:custGeom>
            <a:avLst/>
            <a:gdLst/>
            <a:ahLst/>
            <a:cxnLst/>
            <a:rect r="r" b="b" t="t" l="l"/>
            <a:pathLst>
              <a:path h="1161600" w="2113152">
                <a:moveTo>
                  <a:pt x="0" y="0"/>
                </a:moveTo>
                <a:lnTo>
                  <a:pt x="2113152" y="0"/>
                </a:lnTo>
                <a:lnTo>
                  <a:pt x="2113152" y="1161600"/>
                </a:lnTo>
                <a:lnTo>
                  <a:pt x="0" y="1161600"/>
                </a:lnTo>
                <a:lnTo>
                  <a:pt x="0" y="0"/>
                </a:lnTo>
                <a:close/>
              </a:path>
            </a:pathLst>
          </a:custGeom>
          <a:blipFill>
            <a:blip r:embed="rId4"/>
            <a:stretch>
              <a:fillRect l="0" t="-27" r="0" b="-27"/>
            </a:stretch>
          </a:blipFill>
        </p:spPr>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1168" y="666873"/>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Frequency</a:t>
            </a:r>
          </a:p>
        </p:txBody>
      </p:sp>
      <p:sp>
        <p:nvSpPr>
          <p:cNvPr name="Freeform 4" id="4" descr="http://www.enigmatic-consulting.com/Communications_articles/RFID/RFID_frequencies_files/rfidfreqs.gif"/>
          <p:cNvSpPr/>
          <p:nvPr/>
        </p:nvSpPr>
        <p:spPr>
          <a:xfrm flipH="false" flipV="false" rot="0">
            <a:off x="0" y="2178358"/>
            <a:ext cx="9462198" cy="4145166"/>
          </a:xfrm>
          <a:custGeom>
            <a:avLst/>
            <a:gdLst/>
            <a:ahLst/>
            <a:cxnLst/>
            <a:rect r="r" b="b" t="t" l="l"/>
            <a:pathLst>
              <a:path h="4145166" w="9462198">
                <a:moveTo>
                  <a:pt x="0" y="0"/>
                </a:moveTo>
                <a:lnTo>
                  <a:pt x="9462198" y="0"/>
                </a:lnTo>
                <a:lnTo>
                  <a:pt x="9462198" y="4145166"/>
                </a:lnTo>
                <a:lnTo>
                  <a:pt x="0" y="4145166"/>
                </a:lnTo>
                <a:lnTo>
                  <a:pt x="0" y="0"/>
                </a:lnTo>
                <a:close/>
              </a:path>
            </a:pathLst>
          </a:custGeom>
          <a:blipFill>
            <a:blip r:embed="rId4"/>
            <a:stretch>
              <a:fillRect l="-2541" t="-249" r="0" b="-2742"/>
            </a:stretch>
          </a:blipFill>
        </p:spPr>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2941" y="702945"/>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Advantages</a:t>
            </a:r>
          </a:p>
        </p:txBody>
      </p:sp>
      <p:sp>
        <p:nvSpPr>
          <p:cNvPr name="TextBox 4" id="4"/>
          <p:cNvSpPr txBox="true"/>
          <p:nvPr/>
        </p:nvSpPr>
        <p:spPr>
          <a:xfrm rot="0">
            <a:off x="433478" y="2031954"/>
            <a:ext cx="8107680" cy="4928742"/>
          </a:xfrm>
          <a:prstGeom prst="rect">
            <a:avLst/>
          </a:prstGeom>
        </p:spPr>
        <p:txBody>
          <a:bodyPr anchor="t" rtlCol="false" tIns="0" lIns="0" bIns="0" rIns="0">
            <a:spAutoFit/>
          </a:bodyPr>
          <a:lstStyle/>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An RFID system is the noncontact, non-line-of-sight nature of the technology.</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It enhance Efficiency ,traceability of production.</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Hundred of tags can be read in seconds.</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They can be combined with sensors.</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It not only saves time but also provides real time information &amp; data access to anybody.</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RFID tags can store a lot of information, and follow instructions</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Has the ability to pinpoint location </a:t>
            </a:r>
          </a:p>
          <a:p>
            <a:pPr algn="l" marL="318471" indent="-159235" lvl="1">
              <a:lnSpc>
                <a:spcPts val="2672"/>
              </a:lnSpc>
              <a:buFont typeface="Arial"/>
              <a:buChar char="•"/>
            </a:pPr>
            <a:r>
              <a:rPr lang="en-US" b="true" sz="2474" spc="-29">
                <a:solidFill>
                  <a:srgbClr val="404040"/>
                </a:solidFill>
                <a:latin typeface="Arimo Bold"/>
                <a:ea typeface="Arimo Bold"/>
                <a:cs typeface="Arimo Bold"/>
                <a:sym typeface="Arimo Bold"/>
              </a:rPr>
              <a:t>Reliability.</a:t>
            </a:r>
          </a:p>
          <a:p>
            <a:pPr algn="l" marL="318471" indent="-159235" lvl="1">
              <a:lnSpc>
                <a:spcPts val="2672"/>
              </a:lnSpc>
            </a:pPr>
          </a:p>
          <a:p>
            <a:pPr algn="l" marL="318471" indent="-159235" lvl="1">
              <a:lnSpc>
                <a:spcPts val="2672"/>
              </a:lnSpc>
            </a:pP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7799" y="809071"/>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Disadvantages</a:t>
            </a:r>
          </a:p>
        </p:txBody>
      </p:sp>
      <p:sp>
        <p:nvSpPr>
          <p:cNvPr name="TextBox 4" id="4"/>
          <p:cNvSpPr txBox="true"/>
          <p:nvPr/>
        </p:nvSpPr>
        <p:spPr>
          <a:xfrm rot="0">
            <a:off x="263596" y="2136052"/>
            <a:ext cx="8107680" cy="4723002"/>
          </a:xfrm>
          <a:prstGeom prst="rect">
            <a:avLst/>
          </a:prstGeom>
        </p:spPr>
        <p:txBody>
          <a:bodyPr anchor="t" rtlCol="false" tIns="0" lIns="0" bIns="0" rIns="0">
            <a:spAutoFit/>
          </a:bodyPr>
          <a:lstStyle/>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Active RFID can be expensive because of batteries.</a:t>
            </a:r>
          </a:p>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There still needs to be regulations about RFID guidelines.</a:t>
            </a:r>
          </a:p>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There is a privacy concern towards RFID devices, for example some claim that Wal-Mart is infringing on natural rights by overseeing what customers buy.</a:t>
            </a:r>
          </a:p>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RFID may be easily intercepted, even if it is Encrypted. </a:t>
            </a:r>
          </a:p>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It takes a lengthy time to program RFID devices</a:t>
            </a:r>
          </a:p>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Any body can access information about anything.</a:t>
            </a:r>
          </a:p>
          <a:p>
            <a:pPr algn="l" marL="269969" indent="-134985" lvl="1">
              <a:lnSpc>
                <a:spcPts val="2517"/>
              </a:lnSpc>
              <a:buFont typeface="Arial"/>
              <a:buChar char="•"/>
            </a:pPr>
            <a:r>
              <a:rPr lang="en-US" b="true" sz="2097" spc="-24">
                <a:solidFill>
                  <a:srgbClr val="404040"/>
                </a:solidFill>
                <a:latin typeface="Arimo Bold"/>
                <a:ea typeface="Arimo Bold"/>
                <a:cs typeface="Arimo Bold"/>
                <a:sym typeface="Arimo Bold"/>
              </a:rPr>
              <a:t>It is possible to compromise an RFID system by wrapping the protected material in two to three layers of ordinary household foil to block the radio signal. </a:t>
            </a:r>
          </a:p>
          <a:p>
            <a:pPr algn="l" marL="269969" indent="-134985" lvl="1">
              <a:lnSpc>
                <a:spcPts val="2517"/>
              </a:lnSpc>
            </a:pP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1168" y="666873"/>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Applications</a:t>
            </a:r>
          </a:p>
        </p:txBody>
      </p:sp>
      <p:sp>
        <p:nvSpPr>
          <p:cNvPr name="TextBox 4" id="4"/>
          <p:cNvSpPr txBox="true"/>
          <p:nvPr/>
        </p:nvSpPr>
        <p:spPr>
          <a:xfrm rot="0">
            <a:off x="741168" y="2350104"/>
            <a:ext cx="6588960" cy="4048464"/>
          </a:xfrm>
          <a:prstGeom prst="rect">
            <a:avLst/>
          </a:prstGeom>
        </p:spPr>
        <p:txBody>
          <a:bodyPr anchor="t" rtlCol="false" tIns="0" lIns="0" bIns="0" rIns="0">
            <a:spAutoFit/>
          </a:bodyPr>
          <a:lstStyle/>
          <a:p>
            <a:pPr algn="l">
              <a:lnSpc>
                <a:spcPts val="1958"/>
              </a:lnSpc>
            </a:pPr>
            <a:r>
              <a:rPr lang="en-US" b="true" sz="1813" spc="-21">
                <a:solidFill>
                  <a:srgbClr val="404040"/>
                </a:solidFill>
                <a:latin typeface="Arimo Bold"/>
                <a:ea typeface="Arimo Bold"/>
                <a:cs typeface="Arimo Bold"/>
                <a:sym typeface="Arimo Bold"/>
              </a:rPr>
              <a:t>RFID tags come in a wide variety of shapes and sizes; they may be encased in a variety of materials:</a:t>
            </a:r>
          </a:p>
          <a:p>
            <a:pPr algn="l" marL="233364" indent="-116682" lvl="1">
              <a:lnSpc>
                <a:spcPts val="1958"/>
              </a:lnSpc>
              <a:buFont typeface="Arial"/>
              <a:buChar char="•"/>
            </a:pPr>
            <a:r>
              <a:rPr lang="en-US" b="true" sz="1813" spc="-21">
                <a:solidFill>
                  <a:srgbClr val="404040"/>
                </a:solidFill>
                <a:latin typeface="Arimo Bold"/>
                <a:ea typeface="Arimo Bold"/>
                <a:cs typeface="Arimo Bold"/>
                <a:sym typeface="Arimo Bold"/>
              </a:rPr>
              <a:t>Animal tracking tags, inserted beneath the skin, can be rice-sized.</a:t>
            </a:r>
          </a:p>
          <a:p>
            <a:pPr algn="l" marL="233364" indent="-116682" lvl="1">
              <a:lnSpc>
                <a:spcPts val="1958"/>
              </a:lnSpc>
              <a:buFont typeface="Arial"/>
              <a:buChar char="•"/>
            </a:pPr>
            <a:r>
              <a:rPr lang="en-US" b="true" sz="1813" spc="-21">
                <a:solidFill>
                  <a:srgbClr val="404040"/>
                </a:solidFill>
                <a:latin typeface="Arimo Bold"/>
                <a:ea typeface="Arimo Bold"/>
                <a:cs typeface="Arimo Bold"/>
                <a:sym typeface="Arimo Bold"/>
              </a:rPr>
              <a:t>Tags can be screw-shaped to identify trees or wooden items.</a:t>
            </a:r>
          </a:p>
          <a:p>
            <a:pPr algn="l" marL="233364" indent="-116682" lvl="1">
              <a:lnSpc>
                <a:spcPts val="1958"/>
              </a:lnSpc>
              <a:buFont typeface="Arial"/>
              <a:buChar char="•"/>
            </a:pPr>
            <a:r>
              <a:rPr lang="en-US" b="true" sz="1813" spc="-21">
                <a:solidFill>
                  <a:srgbClr val="404040"/>
                </a:solidFill>
                <a:latin typeface="Arimo Bold"/>
                <a:ea typeface="Arimo Bold"/>
                <a:cs typeface="Arimo Bold"/>
                <a:sym typeface="Arimo Bold"/>
              </a:rPr>
              <a:t>Credit-card shaped for use in access applications.</a:t>
            </a:r>
          </a:p>
          <a:p>
            <a:pPr algn="l" marL="233364" indent="-116682" lvl="1">
              <a:lnSpc>
                <a:spcPts val="1958"/>
              </a:lnSpc>
              <a:buFont typeface="Arial"/>
              <a:buChar char="•"/>
            </a:pPr>
            <a:r>
              <a:rPr lang="en-US" b="true" sz="1813" spc="-21">
                <a:solidFill>
                  <a:srgbClr val="404040"/>
                </a:solidFill>
                <a:latin typeface="Arimo Bold"/>
                <a:ea typeface="Arimo Bold"/>
                <a:cs typeface="Arimo Bold"/>
                <a:sym typeface="Arimo Bold"/>
              </a:rPr>
              <a:t>The anti-theft hard plastic tags attached to merchandise in stores are also RFID tags.</a:t>
            </a:r>
          </a:p>
          <a:p>
            <a:pPr algn="l" marL="233364" indent="-116682" lvl="1">
              <a:lnSpc>
                <a:spcPts val="1958"/>
              </a:lnSpc>
              <a:buFont typeface="Arial"/>
              <a:buChar char="•"/>
            </a:pPr>
            <a:r>
              <a:rPr lang="en-US" b="true" sz="1813" spc="-21">
                <a:solidFill>
                  <a:srgbClr val="404040"/>
                </a:solidFill>
                <a:latin typeface="Arimo Bold"/>
                <a:ea typeface="Arimo Bold"/>
                <a:cs typeface="Arimo Bold"/>
                <a:sym typeface="Arimo Bold"/>
              </a:rPr>
              <a:t>Heavy-duty 120 by 100 by 50 millimeter rectangular transponders are used to track shipping containers, or heavy machinery, trucks, and railroad cars.</a:t>
            </a: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1759" y="702945"/>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Applications</a:t>
            </a:r>
          </a:p>
        </p:txBody>
      </p:sp>
      <p:sp>
        <p:nvSpPr>
          <p:cNvPr name="TextBox 4" id="4"/>
          <p:cNvSpPr txBox="true"/>
          <p:nvPr/>
        </p:nvSpPr>
        <p:spPr>
          <a:xfrm rot="0">
            <a:off x="307833" y="1907863"/>
            <a:ext cx="8107680" cy="5038725"/>
          </a:xfrm>
          <a:prstGeom prst="rect">
            <a:avLst/>
          </a:prstGeom>
        </p:spPr>
        <p:txBody>
          <a:bodyPr anchor="t" rtlCol="false" tIns="0" lIns="0" bIns="0" rIns="0">
            <a:spAutoFit/>
          </a:bodyPr>
          <a:lstStyle/>
          <a:p>
            <a:pPr algn="l" marL="274546" indent="-137273" lvl="1">
              <a:lnSpc>
                <a:spcPts val="2560"/>
              </a:lnSpc>
              <a:buFont typeface="Arial"/>
              <a:buChar char="•"/>
            </a:pPr>
            <a:r>
              <a:rPr lang="en-US" b="true" sz="2133" spc="-25">
                <a:solidFill>
                  <a:srgbClr val="404040"/>
                </a:solidFill>
                <a:latin typeface="Arimo Bold"/>
                <a:ea typeface="Arimo Bold"/>
                <a:cs typeface="Arimo Bold"/>
                <a:sym typeface="Arimo Bold"/>
              </a:rPr>
              <a:t>Use RFID if you want to wirelessly identify something without line of sight. </a:t>
            </a:r>
          </a:p>
          <a:p>
            <a:pPr algn="l" marL="274546" indent="-137273" lvl="1">
              <a:lnSpc>
                <a:spcPts val="2560"/>
              </a:lnSpc>
              <a:buFont typeface="Arial"/>
              <a:buChar char="•"/>
            </a:pPr>
            <a:r>
              <a:rPr lang="en-US" b="true" sz="2133" spc="-25">
                <a:solidFill>
                  <a:srgbClr val="404040"/>
                </a:solidFill>
                <a:latin typeface="Arimo Bold"/>
                <a:ea typeface="Arimo Bold"/>
                <a:cs typeface="Arimo Bold"/>
                <a:sym typeface="Arimo Bold"/>
              </a:rPr>
              <a:t>Use RFID if you want a computing device but not humans to see the ID. </a:t>
            </a:r>
          </a:p>
          <a:p>
            <a:pPr algn="l" marL="274546" indent="-137273" lvl="1">
              <a:lnSpc>
                <a:spcPts val="2560"/>
              </a:lnSpc>
              <a:buFont typeface="Arial"/>
              <a:buChar char="•"/>
            </a:pPr>
            <a:r>
              <a:rPr lang="en-US" b="true" sz="2133" spc="-25">
                <a:solidFill>
                  <a:srgbClr val="404040"/>
                </a:solidFill>
                <a:latin typeface="Arimo Bold"/>
                <a:ea typeface="Arimo Bold"/>
                <a:cs typeface="Arimo Bold"/>
                <a:sym typeface="Arimo Bold"/>
              </a:rPr>
              <a:t>Use in tracking assets, people, documents, car or any important thing which wanted to be tracked.</a:t>
            </a:r>
          </a:p>
          <a:p>
            <a:pPr algn="l" marL="274546" indent="-137273" lvl="1">
              <a:lnSpc>
                <a:spcPts val="2560"/>
              </a:lnSpc>
              <a:buFont typeface="Arial"/>
              <a:buChar char="•"/>
            </a:pPr>
            <a:r>
              <a:rPr lang="en-US" b="true" sz="2133" spc="-25">
                <a:solidFill>
                  <a:srgbClr val="404040"/>
                </a:solidFill>
                <a:latin typeface="Arimo Bold"/>
                <a:ea typeface="Arimo Bold"/>
                <a:cs typeface="Arimo Bold"/>
                <a:sym typeface="Arimo Bold"/>
              </a:rPr>
              <a:t>Airport Security/Baggage: Track and identify passengers and airline luggage </a:t>
            </a:r>
          </a:p>
          <a:p>
            <a:pPr algn="l" marL="274546" indent="-137273" lvl="1">
              <a:lnSpc>
                <a:spcPts val="2560"/>
              </a:lnSpc>
              <a:buFont typeface="Arial"/>
              <a:buChar char="•"/>
            </a:pPr>
            <a:r>
              <a:rPr lang="en-US" b="true" sz="2133" spc="-25">
                <a:solidFill>
                  <a:srgbClr val="404040"/>
                </a:solidFill>
                <a:latin typeface="Arimo Bold"/>
                <a:ea typeface="Arimo Bold"/>
                <a:cs typeface="Arimo Bold"/>
                <a:sym typeface="Arimo Bold"/>
              </a:rPr>
              <a:t>Medical: Restricting access; tracking patients and guests with authorized wristbands; tracking babies (to reduce risk of abduction); tracking of medicine and equipment;</a:t>
            </a:r>
          </a:p>
          <a:p>
            <a:pPr algn="l" marL="274546" indent="-137273" lvl="1">
              <a:lnSpc>
                <a:spcPts val="2560"/>
              </a:lnSpc>
              <a:buFont typeface="Arial"/>
              <a:buChar char="•"/>
            </a:pPr>
            <a:r>
              <a:rPr lang="en-US" b="true" sz="2133" spc="-25">
                <a:solidFill>
                  <a:srgbClr val="404040"/>
                </a:solidFill>
                <a:latin typeface="Arimo Bold"/>
                <a:ea typeface="Arimo Bold"/>
                <a:cs typeface="Arimo Bold"/>
                <a:sym typeface="Arimo Bold"/>
              </a:rPr>
              <a:t>Postal Services: Tracking of mail/packages</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0271" y="443504"/>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Future of RFID</a:t>
            </a:r>
          </a:p>
        </p:txBody>
      </p:sp>
      <p:sp>
        <p:nvSpPr>
          <p:cNvPr name="TextBox 4" id="4"/>
          <p:cNvSpPr txBox="true"/>
          <p:nvPr/>
        </p:nvSpPr>
        <p:spPr>
          <a:xfrm rot="0">
            <a:off x="208573" y="1661829"/>
            <a:ext cx="8107680" cy="4307205"/>
          </a:xfrm>
          <a:prstGeom prst="rect">
            <a:avLst/>
          </a:prstGeom>
        </p:spPr>
        <p:txBody>
          <a:bodyPr anchor="t" rtlCol="false" tIns="0" lIns="0" bIns="0" rIns="0">
            <a:spAutoFit/>
          </a:bodyPr>
          <a:lstStyle/>
          <a:p>
            <a:pPr algn="l" marL="192182" indent="-96091" lvl="1">
              <a:lnSpc>
                <a:spcPts val="1791"/>
              </a:lnSpc>
              <a:buFont typeface="Arial"/>
              <a:buChar char="•"/>
            </a:pPr>
            <a:r>
              <a:rPr lang="en-US" b="true" sz="1493" spc="-17">
                <a:solidFill>
                  <a:srgbClr val="404040"/>
                </a:solidFill>
                <a:latin typeface="Arimo Bold"/>
                <a:ea typeface="Arimo Bold"/>
                <a:cs typeface="Arimo Bold"/>
                <a:sym typeface="Arimo Bold"/>
              </a:rPr>
              <a:t>The future of electronics, RFID and antennas is quite interesting.1 Material innovations in organic polymers, Nano technology, meta materials; and innovations in processing such as advances in photolithography, electron-beam lithography, direct laser/optical lithography, electrophoretic; new battery/power technologies—the whole area of printed electronics on organic new material, cloth and paper, all are in motion to step by step transform the semiconductor world. More flexible and cheaper production will enable a new generation of RFID growth.</a:t>
            </a:r>
          </a:p>
        </p:txBody>
      </p:sp>
      <p:sp>
        <p:nvSpPr>
          <p:cNvPr name="Freeform 5" id="5" descr="http://www.chainlinkresearch.com/thebrief/2014_brief/March_articles/RFID%20fig2.png"/>
          <p:cNvSpPr/>
          <p:nvPr/>
        </p:nvSpPr>
        <p:spPr>
          <a:xfrm flipH="false" flipV="false" rot="0">
            <a:off x="435805" y="3244937"/>
            <a:ext cx="7171053" cy="3580984"/>
          </a:xfrm>
          <a:custGeom>
            <a:avLst/>
            <a:gdLst/>
            <a:ahLst/>
            <a:cxnLst/>
            <a:rect r="r" b="b" t="t" l="l"/>
            <a:pathLst>
              <a:path h="3580984" w="7171053">
                <a:moveTo>
                  <a:pt x="0" y="0"/>
                </a:moveTo>
                <a:lnTo>
                  <a:pt x="7171053" y="0"/>
                </a:lnTo>
                <a:lnTo>
                  <a:pt x="7171053" y="3580984"/>
                </a:lnTo>
                <a:lnTo>
                  <a:pt x="0" y="3580984"/>
                </a:lnTo>
                <a:lnTo>
                  <a:pt x="0" y="0"/>
                </a:lnTo>
                <a:close/>
              </a:path>
            </a:pathLst>
          </a:custGeom>
          <a:blipFill>
            <a:blip r:embed="rId4"/>
            <a:stretch>
              <a:fillRect l="-19" t="0" r="-19" b="0"/>
            </a:stretch>
          </a:blipFill>
        </p:spPr>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1168" y="666873"/>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Conclusion</a:t>
            </a:r>
          </a:p>
        </p:txBody>
      </p:sp>
      <p:sp>
        <p:nvSpPr>
          <p:cNvPr name="TextBox 4" id="4"/>
          <p:cNvSpPr txBox="true"/>
          <p:nvPr/>
        </p:nvSpPr>
        <p:spPr>
          <a:xfrm rot="0">
            <a:off x="371937" y="2142287"/>
            <a:ext cx="6958191" cy="3851389"/>
          </a:xfrm>
          <a:prstGeom prst="rect">
            <a:avLst/>
          </a:prstGeom>
        </p:spPr>
        <p:txBody>
          <a:bodyPr anchor="t" rtlCol="false" tIns="0" lIns="0" bIns="0" rIns="0">
            <a:spAutoFit/>
          </a:bodyPr>
          <a:lstStyle/>
          <a:p>
            <a:pPr algn="l" marL="213753" indent="-106876" lvl="1">
              <a:lnSpc>
                <a:spcPts val="1614"/>
              </a:lnSpc>
              <a:buFont typeface="Arial"/>
              <a:buChar char="•"/>
            </a:pPr>
            <a:r>
              <a:rPr lang="en-US" b="true" sz="1661" spc="-18">
                <a:solidFill>
                  <a:srgbClr val="404040"/>
                </a:solidFill>
                <a:latin typeface="Arimo Bold"/>
                <a:ea typeface="Arimo Bold"/>
                <a:cs typeface="Arimo Bold"/>
                <a:sym typeface="Arimo Bold"/>
              </a:rPr>
              <a:t>It is an another TECH REVOLUTION which will change our lives completely And it will be used 24/7days.</a:t>
            </a:r>
          </a:p>
          <a:p>
            <a:pPr algn="l">
              <a:lnSpc>
                <a:spcPts val="1614"/>
              </a:lnSpc>
            </a:pPr>
          </a:p>
          <a:p>
            <a:pPr algn="l" marL="213753" indent="-106876" lvl="1">
              <a:lnSpc>
                <a:spcPts val="1614"/>
              </a:lnSpc>
              <a:buFont typeface="Arial"/>
              <a:buChar char="•"/>
            </a:pPr>
            <a:r>
              <a:rPr lang="en-US" b="true" sz="1661" spc="-18">
                <a:solidFill>
                  <a:srgbClr val="404040"/>
                </a:solidFill>
                <a:latin typeface="Arimo Bold"/>
                <a:ea typeface="Arimo Bold"/>
                <a:cs typeface="Arimo Bold"/>
                <a:sym typeface="Arimo Bold"/>
              </a:rPr>
              <a:t>The billion dollar industry that RFID has evolved into has done great good for a lot of different fields. RFID has given doctors the ability for quick access to patients records, the assurance of accounted merchandise for small business and large alike, and the government the ability to conduct taxes for tolls in this technological day and age. But with as many benefits as  it has, Radio Frequency Identification's overwhelming credibility is balanced out by the criticism against it. </a:t>
            </a:r>
          </a:p>
          <a:p>
            <a:pPr algn="l">
              <a:lnSpc>
                <a:spcPts val="1614"/>
              </a:lnSpc>
            </a:pPr>
          </a:p>
          <a:p>
            <a:pPr algn="l" marL="213823" indent="-106912" lvl="1">
              <a:lnSpc>
                <a:spcPts val="1614"/>
              </a:lnSpc>
              <a:buFont typeface="Arial"/>
              <a:buChar char="•"/>
            </a:pPr>
            <a:r>
              <a:rPr lang="en-US" b="true" sz="1661" spc="-19">
                <a:solidFill>
                  <a:srgbClr val="404040"/>
                </a:solidFill>
                <a:latin typeface="Arimo Bold"/>
                <a:ea typeface="Arimo Bold"/>
                <a:cs typeface="Arimo Bold"/>
                <a:sym typeface="Arimo Bold"/>
              </a:rPr>
              <a:t>Though RFID allows for the allocation and distribution of sensitive information, if that information is compromised, the effects could be devastating. For there to be order in the realm of RFID, legislation and guidelines need to be set up and enforced to ensure the integrity and confidence of the data being communicated, which will in turn help Radio Frequency Identifications emerge as more secure and advanced</a:t>
            </a:r>
            <a:r>
              <a:rPr lang="en-US" sz="1661" spc="-19">
                <a:solidFill>
                  <a:srgbClr val="404040"/>
                </a:solidFill>
                <a:latin typeface="Arimo"/>
                <a:ea typeface="Arimo"/>
                <a:cs typeface="Arimo"/>
                <a:sym typeface="Arimo"/>
              </a:rPr>
              <a: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00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904368" y="504441"/>
            <a:ext cx="8107680" cy="1156335"/>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RFID</a:t>
            </a:r>
          </a:p>
        </p:txBody>
      </p:sp>
      <p:sp>
        <p:nvSpPr>
          <p:cNvPr name="TextBox 4" id="4"/>
          <p:cNvSpPr txBox="true"/>
          <p:nvPr/>
        </p:nvSpPr>
        <p:spPr>
          <a:xfrm rot="0">
            <a:off x="323355" y="2252656"/>
            <a:ext cx="7538592" cy="2095351"/>
          </a:xfrm>
          <a:prstGeom prst="rect">
            <a:avLst/>
          </a:prstGeom>
        </p:spPr>
        <p:txBody>
          <a:bodyPr anchor="t" rtlCol="false" tIns="0" lIns="0" bIns="0" rIns="0">
            <a:spAutoFit/>
          </a:bodyPr>
          <a:lstStyle/>
          <a:p>
            <a:pPr algn="ctr" marL="0" indent="0" lvl="0">
              <a:lnSpc>
                <a:spcPts val="8400"/>
              </a:lnSpc>
              <a:spcBef>
                <a:spcPct val="0"/>
              </a:spcBef>
            </a:pPr>
            <a:r>
              <a:rPr lang="en-US" b="true" sz="6000" strike="noStrike" u="none">
                <a:solidFill>
                  <a:srgbClr val="236292"/>
                </a:solidFill>
                <a:latin typeface="Canva Sans Bold"/>
                <a:ea typeface="Canva Sans Bold"/>
                <a:cs typeface="Canva Sans Bold"/>
                <a:sym typeface="Canva Sans Bold"/>
              </a:rPr>
              <a:t>Radio Frequency </a:t>
            </a:r>
          </a:p>
          <a:p>
            <a:pPr algn="ctr" marL="0" indent="0" lvl="0">
              <a:lnSpc>
                <a:spcPts val="8400"/>
              </a:lnSpc>
              <a:spcBef>
                <a:spcPct val="0"/>
              </a:spcBef>
            </a:pPr>
          </a:p>
        </p:txBody>
      </p:sp>
      <p:sp>
        <p:nvSpPr>
          <p:cNvPr name="TextBox 5" id="5"/>
          <p:cNvSpPr txBox="true"/>
          <p:nvPr/>
        </p:nvSpPr>
        <p:spPr>
          <a:xfrm rot="0">
            <a:off x="2951872" y="3086137"/>
            <a:ext cx="5078388" cy="1028626"/>
          </a:xfrm>
          <a:prstGeom prst="rect">
            <a:avLst/>
          </a:prstGeom>
        </p:spPr>
        <p:txBody>
          <a:bodyPr anchor="t" rtlCol="false" tIns="0" lIns="0" bIns="0" rIns="0">
            <a:spAutoFit/>
          </a:bodyPr>
          <a:lstStyle/>
          <a:p>
            <a:pPr algn="ctr">
              <a:lnSpc>
                <a:spcPts val="8400"/>
              </a:lnSpc>
            </a:pPr>
            <a:r>
              <a:rPr lang="en-US" sz="6000" b="true">
                <a:solidFill>
                  <a:srgbClr val="236292"/>
                </a:solidFill>
                <a:latin typeface="Canva Sans Bold"/>
                <a:ea typeface="Canva Sans Bold"/>
                <a:cs typeface="Canva Sans Bold"/>
                <a:sym typeface="Canva Sans Bold"/>
              </a:rPr>
              <a:t>Identification</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60528" y="2588895"/>
            <a:ext cx="8107680" cy="2242185"/>
          </a:xfrm>
          <a:prstGeom prst="rect">
            <a:avLst/>
          </a:prstGeom>
        </p:spPr>
        <p:txBody>
          <a:bodyPr anchor="t" rtlCol="false" tIns="0" lIns="0" bIns="0" rIns="0">
            <a:spAutoFit/>
          </a:bodyPr>
          <a:lstStyle/>
          <a:p>
            <a:pPr algn="l">
              <a:lnSpc>
                <a:spcPts val="11615"/>
              </a:lnSpc>
            </a:pPr>
            <a:r>
              <a:rPr lang="en-US" b="true" sz="10755" i="true" spc="-1">
                <a:solidFill>
                  <a:srgbClr val="000000"/>
                </a:solidFill>
                <a:latin typeface="Monotype Corsiva Bold Italics"/>
                <a:ea typeface="Monotype Corsiva Bold Italics"/>
                <a:cs typeface="Monotype Corsiva Bold Italics"/>
                <a:sym typeface="Monotype Corsiva Bold Italics"/>
              </a:rPr>
              <a:t>Thank You</a:t>
            </a:r>
          </a:p>
          <a:p>
            <a:pPr algn="l">
              <a:lnSpc>
                <a:spcPts val="11615"/>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1168" y="666873"/>
            <a:ext cx="6588960" cy="1346031"/>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Topics covered</a:t>
            </a:r>
          </a:p>
        </p:txBody>
      </p:sp>
      <p:sp>
        <p:nvSpPr>
          <p:cNvPr name="TextBox 4" id="4"/>
          <p:cNvSpPr txBox="true"/>
          <p:nvPr/>
        </p:nvSpPr>
        <p:spPr>
          <a:xfrm rot="0">
            <a:off x="731520" y="2372936"/>
            <a:ext cx="6965629" cy="3277270"/>
          </a:xfrm>
          <a:prstGeom prst="rect">
            <a:avLst/>
          </a:prstGeom>
        </p:spPr>
        <p:txBody>
          <a:bodyPr anchor="t" rtlCol="false" tIns="0" lIns="0" bIns="0" rIns="0">
            <a:spAutoFit/>
          </a:bodyPr>
          <a:lstStyle/>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Definition of RFID</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Working Components</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Active/Passive RFID </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Frequency</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Advantages/Disadvantages</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Applications</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Future</a:t>
            </a:r>
          </a:p>
          <a:p>
            <a:pPr algn="l" marL="312693" indent="-156346" lvl="1">
              <a:lnSpc>
                <a:spcPts val="2915"/>
              </a:lnSpc>
              <a:buFont typeface="Arial"/>
              <a:buChar char="•"/>
            </a:pPr>
            <a:r>
              <a:rPr lang="en-US" b="true" sz="2429" spc="-28">
                <a:solidFill>
                  <a:srgbClr val="404040"/>
                </a:solidFill>
                <a:latin typeface="Arimo Bold"/>
                <a:ea typeface="Arimo Bold"/>
                <a:cs typeface="Arimo Bold"/>
                <a:sym typeface="Arimo Bold"/>
              </a:rPr>
              <a:t>Conclusion</a:t>
            </a:r>
          </a:p>
          <a:p>
            <a:pPr algn="l" marL="312693" indent="-156346" lvl="1">
              <a:lnSpc>
                <a:spcPts val="2915"/>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5754" y="355970"/>
            <a:ext cx="8107680" cy="1156335"/>
          </a:xfrm>
          <a:prstGeom prst="rect">
            <a:avLst/>
          </a:prstGeom>
        </p:spPr>
        <p:txBody>
          <a:bodyPr anchor="t" rtlCol="false" tIns="0" lIns="0" bIns="0" rIns="0">
            <a:spAutoFit/>
          </a:bodyPr>
          <a:lstStyle/>
          <a:p>
            <a:pPr algn="ctr">
              <a:lnSpc>
                <a:spcPts val="7680"/>
              </a:lnSpc>
            </a:pPr>
            <a:r>
              <a:rPr lang="en-US" sz="6400" spc="-1">
                <a:solidFill>
                  <a:srgbClr val="5FCBEF"/>
                </a:solidFill>
                <a:latin typeface="Arimo"/>
                <a:ea typeface="Arimo"/>
                <a:cs typeface="Arimo"/>
                <a:sym typeface="Arimo"/>
              </a:rPr>
              <a:t>What is RFID?</a:t>
            </a:r>
          </a:p>
        </p:txBody>
      </p:sp>
      <p:sp>
        <p:nvSpPr>
          <p:cNvPr name="TextBox 4" id="4"/>
          <p:cNvSpPr txBox="true"/>
          <p:nvPr/>
        </p:nvSpPr>
        <p:spPr>
          <a:xfrm rot="0">
            <a:off x="335754" y="1845945"/>
            <a:ext cx="8107680" cy="5469255"/>
          </a:xfrm>
          <a:prstGeom prst="rect">
            <a:avLst/>
          </a:prstGeom>
        </p:spPr>
        <p:txBody>
          <a:bodyPr anchor="t" rtlCol="false" tIns="0" lIns="0" bIns="0" rIns="0">
            <a:spAutoFit/>
          </a:bodyPr>
          <a:lstStyle/>
          <a:p>
            <a:pPr algn="l" marL="329455" indent="-164727" lvl="1">
              <a:lnSpc>
                <a:spcPts val="2457"/>
              </a:lnSpc>
              <a:buFont typeface="Arial"/>
              <a:buChar char="•"/>
            </a:pPr>
            <a:r>
              <a:rPr lang="en-US" b="true" sz="2559" spc="-30">
                <a:solidFill>
                  <a:srgbClr val="404040"/>
                </a:solidFill>
                <a:latin typeface="Arimo Bold"/>
                <a:ea typeface="Arimo Bold"/>
                <a:cs typeface="Arimo Bold"/>
                <a:sym typeface="Arimo Bold"/>
              </a:rPr>
              <a:t>Radio Frequency Identification is an identification system used for retail and wholesale, security, veterinary, and military purposes. The RFID technology sector is growing rapidly as new uses for it are found.</a:t>
            </a:r>
          </a:p>
          <a:p>
            <a:pPr algn="l" marL="329455" indent="-164727" lvl="1">
              <a:lnSpc>
                <a:spcPts val="2457"/>
              </a:lnSpc>
            </a:pPr>
          </a:p>
          <a:p>
            <a:pPr algn="l" marL="329455" indent="-164727" lvl="1">
              <a:lnSpc>
                <a:spcPts val="2457"/>
              </a:lnSpc>
              <a:buFont typeface="Arial"/>
              <a:buChar char="•"/>
            </a:pPr>
            <a:r>
              <a:rPr lang="en-US" b="true" sz="2559" spc="-30">
                <a:solidFill>
                  <a:srgbClr val="404040"/>
                </a:solidFill>
                <a:latin typeface="Arimo Bold"/>
                <a:ea typeface="Arimo Bold"/>
                <a:cs typeface="Arimo Bold"/>
                <a:sym typeface="Arimo Bold"/>
              </a:rPr>
              <a:t>Technology used to track and identify a person                                                                     or object by means of radio transmission</a:t>
            </a:r>
          </a:p>
          <a:p>
            <a:pPr algn="l" marL="329455" indent="-164727" lvl="1">
              <a:lnSpc>
                <a:spcPts val="2457"/>
              </a:lnSpc>
            </a:pPr>
          </a:p>
          <a:p>
            <a:pPr algn="l" marL="329455" indent="-164727" lvl="1">
              <a:lnSpc>
                <a:spcPts val="2457"/>
              </a:lnSpc>
              <a:buFont typeface="Arial"/>
              <a:buChar char="•"/>
            </a:pPr>
            <a:r>
              <a:rPr lang="en-US" b="true" sz="2559" spc="-30">
                <a:solidFill>
                  <a:srgbClr val="404040"/>
                </a:solidFill>
                <a:latin typeface="Arimo Bold"/>
                <a:ea typeface="Arimo Bold"/>
                <a:cs typeface="Arimo Bold"/>
                <a:sym typeface="Arimo Bold"/>
              </a:rPr>
              <a:t>RFID systems can be either active or passive. </a:t>
            </a:r>
          </a:p>
          <a:p>
            <a:pPr algn="l" marL="329455" indent="-164727" lvl="1">
              <a:lnSpc>
                <a:spcPts val="2457"/>
              </a:lnSpc>
            </a:pPr>
          </a:p>
          <a:p>
            <a:pPr algn="l" marL="329455" indent="-164727" lvl="1">
              <a:lnSpc>
                <a:spcPts val="2457"/>
              </a:lnSpc>
              <a:buFont typeface="Arial"/>
              <a:buChar char="•"/>
            </a:pPr>
            <a:r>
              <a:rPr lang="en-US" b="true" sz="2559" spc="-30">
                <a:solidFill>
                  <a:srgbClr val="404040"/>
                </a:solidFill>
                <a:latin typeface="Arimo Bold"/>
                <a:ea typeface="Arimo Bold"/>
                <a:cs typeface="Arimo Bold"/>
                <a:sym typeface="Arimo Bold"/>
              </a:rPr>
              <a:t>You may be surprised to find that you have been using RFID technology for years without knowing it.</a:t>
            </a:r>
          </a:p>
          <a:p>
            <a:pPr algn="l" marL="329455" indent="-164727" lvl="1">
              <a:lnSpc>
                <a:spcPts val="2457"/>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854510"/>
            <a:ext cx="7858078" cy="1090573"/>
          </a:xfrm>
          <a:prstGeom prst="rect">
            <a:avLst/>
          </a:prstGeom>
        </p:spPr>
        <p:txBody>
          <a:bodyPr anchor="t" rtlCol="false" tIns="0" lIns="0" bIns="0" rIns="0">
            <a:spAutoFit/>
          </a:bodyPr>
          <a:lstStyle/>
          <a:p>
            <a:pPr algn="ctr">
              <a:lnSpc>
                <a:spcPts val="7297"/>
              </a:lnSpc>
            </a:pPr>
            <a:r>
              <a:rPr lang="en-US" sz="6080" spc="-1">
                <a:solidFill>
                  <a:srgbClr val="5FCBEF"/>
                </a:solidFill>
                <a:latin typeface="Arimo"/>
                <a:ea typeface="Arimo"/>
                <a:cs typeface="Arimo"/>
                <a:sym typeface="Arimo"/>
              </a:rPr>
              <a:t>How does RFID work?</a:t>
            </a:r>
          </a:p>
        </p:txBody>
      </p:sp>
      <p:sp>
        <p:nvSpPr>
          <p:cNvPr name="TextBox 4" id="4"/>
          <p:cNvSpPr txBox="true"/>
          <p:nvPr/>
        </p:nvSpPr>
        <p:spPr>
          <a:xfrm rot="0">
            <a:off x="731520" y="2429766"/>
            <a:ext cx="8107680" cy="4885434"/>
          </a:xfrm>
          <a:prstGeom prst="rect">
            <a:avLst/>
          </a:prstGeom>
        </p:spPr>
        <p:txBody>
          <a:bodyPr anchor="t" rtlCol="false" tIns="0" lIns="0" bIns="0" rIns="0">
            <a:spAutoFit/>
          </a:bodyPr>
          <a:lstStyle/>
          <a:p>
            <a:pPr algn="l">
              <a:lnSpc>
                <a:spcPts val="2304"/>
              </a:lnSpc>
            </a:pPr>
            <a:r>
              <a:rPr lang="en-US" b="true" sz="1920" spc="-22">
                <a:solidFill>
                  <a:srgbClr val="404040"/>
                </a:solidFill>
                <a:latin typeface="Arimo Bold"/>
                <a:ea typeface="Arimo Bold"/>
                <a:cs typeface="Arimo Bold"/>
                <a:sym typeface="Arimo Bold"/>
              </a:rPr>
              <a:t>Three main components to a basic RFID system:</a:t>
            </a:r>
          </a:p>
          <a:p>
            <a:pPr algn="l">
              <a:lnSpc>
                <a:spcPts val="2304"/>
              </a:lnSpc>
            </a:pPr>
          </a:p>
          <a:p>
            <a:pPr algn="l" marL="247091" indent="-123546" lvl="1">
              <a:lnSpc>
                <a:spcPts val="2304"/>
              </a:lnSpc>
              <a:buFont typeface="Arial"/>
              <a:buChar char="•"/>
            </a:pPr>
            <a:r>
              <a:rPr lang="en-US" b="true" sz="1920" spc="-22">
                <a:solidFill>
                  <a:srgbClr val="404040"/>
                </a:solidFill>
                <a:latin typeface="Arimo Bold"/>
                <a:ea typeface="Arimo Bold"/>
                <a:cs typeface="Arimo Bold"/>
                <a:sym typeface="Arimo Bold"/>
              </a:rPr>
              <a:t>RFID Tag (transponder)</a:t>
            </a:r>
          </a:p>
          <a:p>
            <a:pPr algn="l" marL="247091" indent="-123546" lvl="1">
              <a:lnSpc>
                <a:spcPts val="2304"/>
              </a:lnSpc>
            </a:pPr>
          </a:p>
          <a:p>
            <a:pPr algn="l" marL="247091" indent="-123546" lvl="1">
              <a:lnSpc>
                <a:spcPts val="2304"/>
              </a:lnSpc>
              <a:buFont typeface="Arial"/>
              <a:buChar char="•"/>
            </a:pPr>
            <a:r>
              <a:rPr lang="en-US" b="true" sz="1920" spc="-22">
                <a:solidFill>
                  <a:srgbClr val="404040"/>
                </a:solidFill>
                <a:latin typeface="Arimo Bold"/>
                <a:ea typeface="Arimo Bold"/>
                <a:cs typeface="Arimo Bold"/>
                <a:sym typeface="Arimo Bold"/>
              </a:rPr>
              <a:t>Antenna </a:t>
            </a:r>
          </a:p>
          <a:p>
            <a:pPr algn="l" marL="247091" indent="-123546" lvl="1">
              <a:lnSpc>
                <a:spcPts val="2304"/>
              </a:lnSpc>
            </a:pPr>
          </a:p>
          <a:p>
            <a:pPr algn="l" marL="247091" indent="-123546" lvl="1">
              <a:lnSpc>
                <a:spcPts val="2304"/>
              </a:lnSpc>
              <a:buFont typeface="Arial"/>
              <a:buChar char="•"/>
            </a:pPr>
            <a:r>
              <a:rPr lang="en-US" b="true" sz="1920" spc="-22">
                <a:solidFill>
                  <a:srgbClr val="404040"/>
                </a:solidFill>
                <a:latin typeface="Arimo Bold"/>
                <a:ea typeface="Arimo Bold"/>
                <a:cs typeface="Arimo Bold"/>
                <a:sym typeface="Arimo Bold"/>
              </a:rPr>
              <a:t>RFID Reader (Interrogator)</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7642" y="804355"/>
            <a:ext cx="7926996" cy="1110767"/>
          </a:xfrm>
          <a:prstGeom prst="rect">
            <a:avLst/>
          </a:prstGeom>
        </p:spPr>
        <p:txBody>
          <a:bodyPr anchor="t" rtlCol="false" tIns="0" lIns="0" bIns="0" rIns="0">
            <a:spAutoFit/>
          </a:bodyPr>
          <a:lstStyle/>
          <a:p>
            <a:pPr algn="l">
              <a:lnSpc>
                <a:spcPts val="7434"/>
              </a:lnSpc>
            </a:pPr>
            <a:r>
              <a:rPr lang="en-US" sz="6195" spc="-1">
                <a:solidFill>
                  <a:srgbClr val="5FCBEF"/>
                </a:solidFill>
                <a:latin typeface="Arimo"/>
                <a:ea typeface="Arimo"/>
                <a:cs typeface="Arimo"/>
                <a:sym typeface="Arimo"/>
              </a:rPr>
              <a:t>How does RFID work?</a:t>
            </a:r>
          </a:p>
        </p:txBody>
      </p:sp>
      <p:sp>
        <p:nvSpPr>
          <p:cNvPr name="TextBox 4" id="4"/>
          <p:cNvSpPr txBox="true"/>
          <p:nvPr/>
        </p:nvSpPr>
        <p:spPr>
          <a:xfrm rot="0">
            <a:off x="531759" y="2390874"/>
            <a:ext cx="6588960" cy="4029414"/>
          </a:xfrm>
          <a:prstGeom prst="rect">
            <a:avLst/>
          </a:prstGeom>
        </p:spPr>
        <p:txBody>
          <a:bodyPr anchor="t" rtlCol="false" tIns="0" lIns="0" bIns="0" rIns="0">
            <a:spAutoFit/>
          </a:bodyPr>
          <a:lstStyle/>
          <a:p>
            <a:pPr algn="l">
              <a:lnSpc>
                <a:spcPts val="1740"/>
              </a:lnSpc>
            </a:pPr>
            <a:r>
              <a:rPr lang="en-US" b="true" sz="1813" spc="-21">
                <a:solidFill>
                  <a:srgbClr val="404040"/>
                </a:solidFill>
                <a:latin typeface="Arimo Bold"/>
                <a:ea typeface="Arimo Bold"/>
                <a:cs typeface="Arimo Bold"/>
                <a:sym typeface="Arimo Bold"/>
              </a:rPr>
              <a:t>RFID Tag (Transponder)</a:t>
            </a:r>
          </a:p>
          <a:p>
            <a:pPr algn="l">
              <a:lnSpc>
                <a:spcPts val="2252"/>
              </a:lnSpc>
            </a:pPr>
          </a:p>
          <a:p>
            <a:pPr algn="l" marL="302000" indent="-151000" lvl="1">
              <a:lnSpc>
                <a:spcPts val="2252"/>
              </a:lnSpc>
              <a:buFont typeface="Arial"/>
              <a:buChar char="•"/>
            </a:pPr>
            <a:r>
              <a:rPr lang="en-US" b="true" sz="2346" spc="-27">
                <a:solidFill>
                  <a:srgbClr val="404040"/>
                </a:solidFill>
                <a:latin typeface="Arimo Bold"/>
                <a:ea typeface="Arimo Bold"/>
                <a:cs typeface="Arimo Bold"/>
                <a:sym typeface="Arimo Bold"/>
              </a:rPr>
              <a:t>Consists of a microchip and an antenna </a:t>
            </a:r>
          </a:p>
          <a:p>
            <a:pPr algn="l" marL="302000" indent="-151000" lvl="1">
              <a:lnSpc>
                <a:spcPts val="2252"/>
              </a:lnSpc>
              <a:buFont typeface="Arial"/>
              <a:buChar char="•"/>
            </a:pPr>
            <a:r>
              <a:rPr lang="en-US" b="true" sz="2346" spc="-27">
                <a:solidFill>
                  <a:srgbClr val="404040"/>
                </a:solidFill>
                <a:latin typeface="Arimo Bold"/>
                <a:ea typeface="Arimo Bold"/>
                <a:cs typeface="Arimo Bold"/>
                <a:sym typeface="Arimo Bold"/>
              </a:rPr>
              <a:t>Attached to an object to be tracked (vary in size)</a:t>
            </a:r>
          </a:p>
          <a:p>
            <a:pPr algn="l" marL="302000" indent="-151000" lvl="1">
              <a:lnSpc>
                <a:spcPts val="2252"/>
              </a:lnSpc>
              <a:buFont typeface="Arial"/>
              <a:buChar char="•"/>
            </a:pPr>
            <a:r>
              <a:rPr lang="en-US" b="true" sz="2346" spc="-27">
                <a:solidFill>
                  <a:srgbClr val="404040"/>
                </a:solidFill>
                <a:latin typeface="Arimo Bold"/>
                <a:ea typeface="Arimo Bold"/>
                <a:cs typeface="Arimo Bold"/>
                <a:sym typeface="Arimo Bold"/>
              </a:rPr>
              <a:t>Stores information about the object (ID number, kilobytes, dynamic info maintained)</a:t>
            </a:r>
          </a:p>
          <a:p>
            <a:pPr algn="l" marL="302000" indent="-151000" lvl="1">
              <a:lnSpc>
                <a:spcPts val="2252"/>
              </a:lnSpc>
              <a:buFont typeface="Arial"/>
              <a:buChar char="•"/>
            </a:pPr>
            <a:r>
              <a:rPr lang="en-US" b="true" sz="2346" spc="-27">
                <a:solidFill>
                  <a:srgbClr val="404040"/>
                </a:solidFill>
                <a:latin typeface="Arimo Bold"/>
                <a:ea typeface="Arimo Bold"/>
                <a:cs typeface="Arimo Bold"/>
                <a:sym typeface="Arimo Bold"/>
              </a:rPr>
              <a:t>Read only or read/write</a:t>
            </a:r>
          </a:p>
          <a:p>
            <a:pPr algn="l" marL="302000" indent="-151000" lvl="1">
              <a:lnSpc>
                <a:spcPts val="2252"/>
              </a:lnSpc>
              <a:buFont typeface="Arial"/>
              <a:buChar char="•"/>
            </a:pPr>
            <a:r>
              <a:rPr lang="en-US" b="true" sz="2346" spc="-27">
                <a:solidFill>
                  <a:srgbClr val="404040"/>
                </a:solidFill>
                <a:latin typeface="Arimo Bold"/>
                <a:ea typeface="Arimo Bold"/>
                <a:cs typeface="Arimo Bold"/>
                <a:sym typeface="Arimo Bold"/>
              </a:rPr>
              <a:t>Contact-less, Non-line of sight </a:t>
            </a:r>
          </a:p>
          <a:p>
            <a:pPr algn="l" marL="302000" indent="-151000" lvl="1">
              <a:lnSpc>
                <a:spcPts val="2252"/>
              </a:lnSpc>
              <a:buFont typeface="Arial"/>
              <a:buChar char="•"/>
            </a:pPr>
            <a:r>
              <a:rPr lang="en-US" b="true" sz="2346" spc="-27">
                <a:solidFill>
                  <a:srgbClr val="404040"/>
                </a:solidFill>
                <a:latin typeface="Arimo Bold"/>
                <a:ea typeface="Arimo Bold"/>
                <a:cs typeface="Arimo Bold"/>
                <a:sym typeface="Arimo Bold"/>
              </a:rPr>
              <a:t>Read Range: few inches to hundreds of ft.</a:t>
            </a:r>
          </a:p>
          <a:p>
            <a:pPr algn="l" marL="302000" indent="-151000" lvl="1">
              <a:lnSpc>
                <a:spcPts val="2252"/>
              </a:lnSpc>
            </a:pPr>
          </a:p>
        </p:txBody>
      </p:sp>
      <p:sp>
        <p:nvSpPr>
          <p:cNvPr name="Freeform 5" id="5" descr="rice"/>
          <p:cNvSpPr/>
          <p:nvPr/>
        </p:nvSpPr>
        <p:spPr>
          <a:xfrm flipH="false" flipV="false" rot="0">
            <a:off x="8371968" y="5767680"/>
            <a:ext cx="1249536" cy="1305216"/>
          </a:xfrm>
          <a:custGeom>
            <a:avLst/>
            <a:gdLst/>
            <a:ahLst/>
            <a:cxnLst/>
            <a:rect r="r" b="b" t="t" l="l"/>
            <a:pathLst>
              <a:path h="1305216" w="1249536">
                <a:moveTo>
                  <a:pt x="0" y="0"/>
                </a:moveTo>
                <a:lnTo>
                  <a:pt x="1249536" y="0"/>
                </a:lnTo>
                <a:lnTo>
                  <a:pt x="1249536" y="1305216"/>
                </a:lnTo>
                <a:lnTo>
                  <a:pt x="0" y="1305216"/>
                </a:lnTo>
                <a:lnTo>
                  <a:pt x="0" y="0"/>
                </a:lnTo>
                <a:close/>
              </a:path>
            </a:pathLst>
          </a:custGeom>
          <a:blipFill>
            <a:blip r:embed="rId4"/>
            <a:stretch>
              <a:fillRect l="0" t="-28" r="0" b="-28"/>
            </a:stretch>
          </a:blipFill>
        </p:spPr>
      </p:sp>
      <p:sp>
        <p:nvSpPr>
          <p:cNvPr name="Freeform 6" id="6" descr="http://www.siongboon.com/projects/2012-03-03_rfid/image/inlay.jpg"/>
          <p:cNvSpPr/>
          <p:nvPr/>
        </p:nvSpPr>
        <p:spPr>
          <a:xfrm flipH="false" flipV="false" rot="0">
            <a:off x="7965312" y="1603584"/>
            <a:ext cx="1463040" cy="1449600"/>
          </a:xfrm>
          <a:custGeom>
            <a:avLst/>
            <a:gdLst/>
            <a:ahLst/>
            <a:cxnLst/>
            <a:rect r="r" b="b" t="t" l="l"/>
            <a:pathLst>
              <a:path h="1449600" w="1463040">
                <a:moveTo>
                  <a:pt x="0" y="0"/>
                </a:moveTo>
                <a:lnTo>
                  <a:pt x="1463040" y="0"/>
                </a:lnTo>
                <a:lnTo>
                  <a:pt x="1463040" y="1449600"/>
                </a:lnTo>
                <a:lnTo>
                  <a:pt x="0" y="1449600"/>
                </a:lnTo>
                <a:lnTo>
                  <a:pt x="0" y="0"/>
                </a:lnTo>
                <a:close/>
              </a:path>
            </a:pathLst>
          </a:custGeom>
          <a:blipFill>
            <a:blip r:embed="rId5"/>
            <a:stretch>
              <a:fillRect l="0" t="-4" r="0" b="-4"/>
            </a:stretch>
          </a:blipFill>
        </p:spPr>
      </p:sp>
      <p:sp>
        <p:nvSpPr>
          <p:cNvPr name="Freeform 7" id="7" descr="http://cdn.barcodesinc.com/cats/rfid-readers/tag.jpg"/>
          <p:cNvSpPr/>
          <p:nvPr/>
        </p:nvSpPr>
        <p:spPr>
          <a:xfrm flipH="false" flipV="false" rot="0">
            <a:off x="1137792" y="6177408"/>
            <a:ext cx="1625856" cy="1092096"/>
          </a:xfrm>
          <a:custGeom>
            <a:avLst/>
            <a:gdLst/>
            <a:ahLst/>
            <a:cxnLst/>
            <a:rect r="r" b="b" t="t" l="l"/>
            <a:pathLst>
              <a:path h="1092096" w="1625856">
                <a:moveTo>
                  <a:pt x="0" y="0"/>
                </a:moveTo>
                <a:lnTo>
                  <a:pt x="1625856" y="0"/>
                </a:lnTo>
                <a:lnTo>
                  <a:pt x="1625856" y="1092096"/>
                </a:lnTo>
                <a:lnTo>
                  <a:pt x="0" y="1092096"/>
                </a:lnTo>
                <a:lnTo>
                  <a:pt x="0" y="0"/>
                </a:lnTo>
                <a:close/>
              </a:path>
            </a:pathLst>
          </a:custGeom>
          <a:blipFill>
            <a:blip r:embed="rId6"/>
            <a:stretch>
              <a:fillRect l="-16" t="0" r="-16" b="0"/>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6345" y="534071"/>
            <a:ext cx="7750540" cy="1075958"/>
          </a:xfrm>
          <a:prstGeom prst="rect">
            <a:avLst/>
          </a:prstGeom>
        </p:spPr>
        <p:txBody>
          <a:bodyPr anchor="t" rtlCol="false" tIns="0" lIns="0" bIns="0" rIns="0">
            <a:spAutoFit/>
          </a:bodyPr>
          <a:lstStyle/>
          <a:p>
            <a:pPr algn="l">
              <a:lnSpc>
                <a:spcPts val="7197"/>
              </a:lnSpc>
            </a:pPr>
            <a:r>
              <a:rPr lang="en-US" sz="5997" spc="0">
                <a:solidFill>
                  <a:srgbClr val="ABE2EA"/>
                </a:solidFill>
                <a:latin typeface="Arimo"/>
                <a:ea typeface="Arimo"/>
                <a:cs typeface="Arimo"/>
                <a:sym typeface="Arimo"/>
              </a:rPr>
              <a:t>How does RFID work?</a:t>
            </a:r>
          </a:p>
        </p:txBody>
      </p:sp>
      <p:sp>
        <p:nvSpPr>
          <p:cNvPr name="TextBox 4" id="4"/>
          <p:cNvSpPr txBox="true"/>
          <p:nvPr/>
        </p:nvSpPr>
        <p:spPr>
          <a:xfrm rot="0">
            <a:off x="126345" y="2214996"/>
            <a:ext cx="8107680" cy="4957317"/>
          </a:xfrm>
          <a:prstGeom prst="rect">
            <a:avLst/>
          </a:prstGeom>
        </p:spPr>
        <p:txBody>
          <a:bodyPr anchor="t" rtlCol="false" tIns="0" lIns="0" bIns="0" rIns="0">
            <a:spAutoFit/>
          </a:bodyPr>
          <a:lstStyle/>
          <a:p>
            <a:pPr algn="l">
              <a:lnSpc>
                <a:spcPts val="2969"/>
              </a:lnSpc>
            </a:pPr>
            <a:r>
              <a:rPr lang="en-US" b="true" sz="2474" spc="-29">
                <a:solidFill>
                  <a:srgbClr val="404040"/>
                </a:solidFill>
                <a:latin typeface="Arimo Bold"/>
                <a:ea typeface="Arimo Bold"/>
                <a:cs typeface="Arimo Bold"/>
                <a:sym typeface="Arimo Bold"/>
              </a:rPr>
              <a:t>Two classes of RFID Tags, Passive and Active, based on the means in which they receive power:</a:t>
            </a:r>
          </a:p>
          <a:p>
            <a:pPr algn="l" marL="318471" indent="-159235" lvl="1">
              <a:lnSpc>
                <a:spcPts val="2969"/>
              </a:lnSpc>
              <a:buFont typeface="Arial"/>
              <a:buChar char="•"/>
            </a:pPr>
            <a:r>
              <a:rPr lang="en-US" b="true" sz="2474" spc="-29">
                <a:solidFill>
                  <a:srgbClr val="404040"/>
                </a:solidFill>
                <a:latin typeface="Arimo Bold"/>
                <a:ea typeface="Arimo Bold"/>
                <a:cs typeface="Arimo Bold"/>
                <a:sym typeface="Arimo Bold"/>
              </a:rPr>
              <a:t>Passive </a:t>
            </a:r>
          </a:p>
          <a:p>
            <a:pPr algn="l" marL="753072" indent="-251024" lvl="2">
              <a:lnSpc>
                <a:spcPts val="2474"/>
              </a:lnSpc>
              <a:buFont typeface="Arial"/>
              <a:buChar char="⚬"/>
            </a:pPr>
            <a:r>
              <a:rPr lang="en-US" b="true" sz="2062" spc="-24">
                <a:solidFill>
                  <a:srgbClr val="404040"/>
                </a:solidFill>
                <a:latin typeface="Arimo Bold"/>
                <a:ea typeface="Arimo Bold"/>
                <a:cs typeface="Arimo Bold"/>
                <a:sym typeface="Arimo Bold"/>
              </a:rPr>
              <a:t>Power source is provided by the RFID Reader’s generated field </a:t>
            </a:r>
          </a:p>
          <a:p>
            <a:pPr algn="l" marL="753072" indent="-251024" lvl="2">
              <a:lnSpc>
                <a:spcPts val="2474"/>
              </a:lnSpc>
              <a:buFont typeface="Arial"/>
              <a:buChar char="⚬"/>
            </a:pPr>
            <a:r>
              <a:rPr lang="en-US" b="true" sz="2062" spc="-24">
                <a:solidFill>
                  <a:srgbClr val="404040"/>
                </a:solidFill>
                <a:latin typeface="Arimo Bold"/>
                <a:ea typeface="Arimo Bold"/>
                <a:cs typeface="Arimo Bold"/>
                <a:sym typeface="Arimo Bold"/>
              </a:rPr>
              <a:t>Smaller size tags, must be within close range of reader (~ 2m)</a:t>
            </a:r>
          </a:p>
          <a:p>
            <a:pPr algn="l" marL="318471" indent="-159235" lvl="1">
              <a:lnSpc>
                <a:spcPts val="2969"/>
              </a:lnSpc>
              <a:buFont typeface="Arial"/>
              <a:buChar char="•"/>
            </a:pPr>
            <a:r>
              <a:rPr lang="en-US" b="true" sz="2474" spc="-29">
                <a:solidFill>
                  <a:srgbClr val="404040"/>
                </a:solidFill>
                <a:latin typeface="Arimo Bold"/>
                <a:ea typeface="Arimo Bold"/>
                <a:cs typeface="Arimo Bold"/>
                <a:sym typeface="Arimo Bold"/>
              </a:rPr>
              <a:t>Active </a:t>
            </a:r>
          </a:p>
          <a:p>
            <a:pPr algn="l" marL="753072" indent="-251024" lvl="2">
              <a:lnSpc>
                <a:spcPts val="2474"/>
              </a:lnSpc>
              <a:buFont typeface="Arial"/>
              <a:buChar char="⚬"/>
            </a:pPr>
            <a:r>
              <a:rPr lang="en-US" b="true" sz="2062" spc="-24">
                <a:solidFill>
                  <a:srgbClr val="404040"/>
                </a:solidFill>
                <a:latin typeface="Arimo Bold"/>
                <a:ea typeface="Arimo Bold"/>
                <a:cs typeface="Arimo Bold"/>
                <a:sym typeface="Arimo Bold"/>
              </a:rPr>
              <a:t>Have an internal power source</a:t>
            </a:r>
          </a:p>
          <a:p>
            <a:pPr algn="l" marL="753072" indent="-251024" lvl="2">
              <a:lnSpc>
                <a:spcPts val="2474"/>
              </a:lnSpc>
              <a:buFont typeface="Arial"/>
              <a:buChar char="⚬"/>
            </a:pPr>
            <a:r>
              <a:rPr lang="en-US" b="true" sz="2062" spc="-24">
                <a:solidFill>
                  <a:srgbClr val="404040"/>
                </a:solidFill>
                <a:latin typeface="Arimo Bold"/>
                <a:ea typeface="Arimo Bold"/>
                <a:cs typeface="Arimo Bold"/>
                <a:sym typeface="Arimo Bold"/>
              </a:rPr>
              <a:t>Larger, more expensive, shorter life</a:t>
            </a:r>
          </a:p>
          <a:p>
            <a:pPr algn="l" marL="753072" indent="-251024" lvl="2">
              <a:lnSpc>
                <a:spcPts val="2474"/>
              </a:lnSpc>
              <a:buFont typeface="Arial"/>
              <a:buChar char="⚬"/>
            </a:pPr>
            <a:r>
              <a:rPr lang="en-US" b="true" sz="2062" spc="-24">
                <a:solidFill>
                  <a:srgbClr val="404040"/>
                </a:solidFill>
                <a:latin typeface="Arimo Bold"/>
                <a:ea typeface="Arimo Bold"/>
                <a:cs typeface="Arimo Bold"/>
                <a:sym typeface="Arimo Bold"/>
              </a:rPr>
              <a:t>Longer reading ranges, more memory</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0456" y="702945"/>
            <a:ext cx="7410384" cy="1039098"/>
          </a:xfrm>
          <a:prstGeom prst="rect">
            <a:avLst/>
          </a:prstGeom>
        </p:spPr>
        <p:txBody>
          <a:bodyPr anchor="t" rtlCol="false" tIns="0" lIns="0" bIns="0" rIns="0">
            <a:spAutoFit/>
          </a:bodyPr>
          <a:lstStyle/>
          <a:p>
            <a:pPr algn="l">
              <a:lnSpc>
                <a:spcPts val="6881"/>
              </a:lnSpc>
            </a:pPr>
            <a:r>
              <a:rPr lang="en-US" sz="5734" spc="0">
                <a:solidFill>
                  <a:srgbClr val="ABE2EA"/>
                </a:solidFill>
                <a:latin typeface="Arimo"/>
                <a:ea typeface="Arimo"/>
                <a:cs typeface="Arimo"/>
                <a:sym typeface="Arimo"/>
              </a:rPr>
              <a:t>How does RFID work?</a:t>
            </a:r>
          </a:p>
        </p:txBody>
      </p:sp>
      <p:sp>
        <p:nvSpPr>
          <p:cNvPr name="TextBox 4" id="4"/>
          <p:cNvSpPr txBox="true"/>
          <p:nvPr/>
        </p:nvSpPr>
        <p:spPr>
          <a:xfrm rot="0">
            <a:off x="741168" y="2331054"/>
            <a:ext cx="6588960" cy="4067514"/>
          </a:xfrm>
          <a:prstGeom prst="rect">
            <a:avLst/>
          </a:prstGeom>
        </p:spPr>
        <p:txBody>
          <a:bodyPr anchor="t" rtlCol="false" tIns="0" lIns="0" bIns="0" rIns="0">
            <a:spAutoFit/>
          </a:bodyPr>
          <a:lstStyle/>
          <a:p>
            <a:pPr algn="l">
              <a:lnSpc>
                <a:spcPts val="2304"/>
              </a:lnSpc>
            </a:pPr>
            <a:r>
              <a:rPr lang="en-US" b="true" sz="1920" spc="-22">
                <a:solidFill>
                  <a:srgbClr val="404040"/>
                </a:solidFill>
                <a:latin typeface="Arimo Bold"/>
                <a:ea typeface="Arimo Bold"/>
                <a:cs typeface="Arimo Bold"/>
                <a:sym typeface="Arimo Bold"/>
              </a:rPr>
              <a:t>Antenna</a:t>
            </a:r>
          </a:p>
          <a:p>
            <a:pPr algn="l" marL="247091" indent="-123546" lvl="1">
              <a:lnSpc>
                <a:spcPts val="2304"/>
              </a:lnSpc>
              <a:buFont typeface="Arial"/>
              <a:buChar char="•"/>
            </a:pPr>
            <a:r>
              <a:rPr lang="en-US" b="true" sz="1920" spc="-22">
                <a:solidFill>
                  <a:srgbClr val="404040"/>
                </a:solidFill>
                <a:latin typeface="Arimo Bold"/>
                <a:ea typeface="Arimo Bold"/>
                <a:cs typeface="Arimo Bold"/>
                <a:sym typeface="Arimo Bold"/>
              </a:rPr>
              <a:t>An antenna (or aerial) is an electrical device which converts electric power into radio waves, and vice versa. It is  used for communication between reader and tags.</a:t>
            </a:r>
          </a:p>
        </p:txBody>
      </p:sp>
      <p:sp>
        <p:nvSpPr>
          <p:cNvPr name="Freeform 5" id="5" descr="http://www.digchip.com/datasheets/photos/477/RR-IDISC-ANT14-7A.jpg"/>
          <p:cNvSpPr/>
          <p:nvPr/>
        </p:nvSpPr>
        <p:spPr>
          <a:xfrm flipH="false" flipV="false" rot="0">
            <a:off x="7477632" y="5034240"/>
            <a:ext cx="1950720" cy="1950720"/>
          </a:xfrm>
          <a:custGeom>
            <a:avLst/>
            <a:gdLst/>
            <a:ahLst/>
            <a:cxnLst/>
            <a:rect r="r" b="b" t="t" l="l"/>
            <a:pathLst>
              <a:path h="1950720" w="1950720">
                <a:moveTo>
                  <a:pt x="0" y="0"/>
                </a:moveTo>
                <a:lnTo>
                  <a:pt x="1950720" y="0"/>
                </a:lnTo>
                <a:lnTo>
                  <a:pt x="1950720" y="1950720"/>
                </a:lnTo>
                <a:lnTo>
                  <a:pt x="0" y="1950720"/>
                </a:lnTo>
                <a:lnTo>
                  <a:pt x="0" y="0"/>
                </a:lnTo>
                <a:close/>
              </a:path>
            </a:pathLst>
          </a:custGeom>
          <a:blipFill>
            <a:blip r:embed="rId4"/>
            <a:stretch>
              <a:fillRect l="0" t="0" r="0" b="0"/>
            </a:stretch>
          </a:blipFill>
        </p:spPr>
      </p:sp>
      <p:sp>
        <p:nvSpPr>
          <p:cNvPr name="Freeform 6" id="6" descr="http://media.digikey.com/photos/Texas%20Instr%20Photos/MFG_RR-IDISC-ANT8-6-A,-B.jpg"/>
          <p:cNvSpPr/>
          <p:nvPr/>
        </p:nvSpPr>
        <p:spPr>
          <a:xfrm flipH="false" flipV="false" rot="0">
            <a:off x="975360" y="5088384"/>
            <a:ext cx="1901568" cy="1901568"/>
          </a:xfrm>
          <a:custGeom>
            <a:avLst/>
            <a:gdLst/>
            <a:ahLst/>
            <a:cxnLst/>
            <a:rect r="r" b="b" t="t" l="l"/>
            <a:pathLst>
              <a:path h="1901568" w="1901568">
                <a:moveTo>
                  <a:pt x="0" y="0"/>
                </a:moveTo>
                <a:lnTo>
                  <a:pt x="1901568" y="0"/>
                </a:lnTo>
                <a:lnTo>
                  <a:pt x="1901568" y="1901568"/>
                </a:lnTo>
                <a:lnTo>
                  <a:pt x="0" y="1901568"/>
                </a:lnTo>
                <a:lnTo>
                  <a:pt x="0" y="0"/>
                </a:lnTo>
                <a:close/>
              </a:path>
            </a:pathLst>
          </a:custGeom>
          <a:blipFill>
            <a:blip r:embed="rId5"/>
            <a:stretch>
              <a:fillRect l="0" t="0" r="0" b="0"/>
            </a:stretch>
          </a:blip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48" y="-8448"/>
            <a:ext cx="9782400" cy="7332096"/>
          </a:xfrm>
          <a:custGeom>
            <a:avLst/>
            <a:gdLst/>
            <a:ahLst/>
            <a:cxnLst/>
            <a:rect r="r" b="b" t="t" l="l"/>
            <a:pathLst>
              <a:path h="7332096" w="9782400">
                <a:moveTo>
                  <a:pt x="0" y="0"/>
                </a:moveTo>
                <a:lnTo>
                  <a:pt x="9782400" y="0"/>
                </a:lnTo>
                <a:lnTo>
                  <a:pt x="9782400" y="7332096"/>
                </a:lnTo>
                <a:lnTo>
                  <a:pt x="0" y="7332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4640" y="532401"/>
            <a:ext cx="7385808" cy="1035746"/>
          </a:xfrm>
          <a:prstGeom prst="rect">
            <a:avLst/>
          </a:prstGeom>
        </p:spPr>
        <p:txBody>
          <a:bodyPr anchor="t" rtlCol="false" tIns="0" lIns="0" bIns="0" rIns="0">
            <a:spAutoFit/>
          </a:bodyPr>
          <a:lstStyle/>
          <a:p>
            <a:pPr algn="l">
              <a:lnSpc>
                <a:spcPts val="6858"/>
              </a:lnSpc>
            </a:pPr>
            <a:r>
              <a:rPr lang="en-US" sz="5715" spc="0">
                <a:solidFill>
                  <a:srgbClr val="ABE2EA"/>
                </a:solidFill>
                <a:latin typeface="Arimo"/>
                <a:ea typeface="Arimo"/>
                <a:cs typeface="Arimo"/>
                <a:sym typeface="Arimo"/>
              </a:rPr>
              <a:t>How does RFID work?</a:t>
            </a:r>
          </a:p>
        </p:txBody>
      </p:sp>
      <p:sp>
        <p:nvSpPr>
          <p:cNvPr name="TextBox 4" id="4"/>
          <p:cNvSpPr txBox="true"/>
          <p:nvPr/>
        </p:nvSpPr>
        <p:spPr>
          <a:xfrm rot="0">
            <a:off x="1229232" y="1814958"/>
            <a:ext cx="7908000" cy="4655418"/>
          </a:xfrm>
          <a:prstGeom prst="rect">
            <a:avLst/>
          </a:prstGeom>
        </p:spPr>
        <p:txBody>
          <a:bodyPr anchor="t" rtlCol="false" tIns="0" lIns="0" bIns="0" rIns="0">
            <a:spAutoFit/>
          </a:bodyPr>
          <a:lstStyle/>
          <a:p>
            <a:pPr algn="l">
              <a:lnSpc>
                <a:spcPts val="2304"/>
              </a:lnSpc>
            </a:pPr>
            <a:r>
              <a:rPr lang="en-US" b="true" sz="1920" spc="-22">
                <a:solidFill>
                  <a:srgbClr val="404040"/>
                </a:solidFill>
                <a:latin typeface="Arimo Bold"/>
                <a:ea typeface="Arimo Bold"/>
                <a:cs typeface="Arimo Bold"/>
                <a:sym typeface="Arimo Bold"/>
              </a:rPr>
              <a:t>RFID Reader (Interrogator)</a:t>
            </a:r>
          </a:p>
          <a:p>
            <a:pPr algn="l">
              <a:lnSpc>
                <a:spcPts val="3071"/>
              </a:lnSpc>
            </a:pPr>
          </a:p>
          <a:p>
            <a:pPr algn="l" marL="329455" indent="-164727" lvl="1">
              <a:lnSpc>
                <a:spcPts val="3071"/>
              </a:lnSpc>
              <a:buFont typeface="Arial"/>
              <a:buChar char="•"/>
            </a:pPr>
            <a:r>
              <a:rPr lang="en-US" b="true" sz="2559" spc="-30">
                <a:solidFill>
                  <a:srgbClr val="404040"/>
                </a:solidFill>
                <a:latin typeface="Arimo Bold"/>
                <a:ea typeface="Arimo Bold"/>
                <a:cs typeface="Arimo Bold"/>
                <a:sym typeface="Arimo Bold"/>
              </a:rPr>
              <a:t> Retrieves information from the RFID Tag</a:t>
            </a:r>
          </a:p>
          <a:p>
            <a:pPr algn="l" marL="329455" indent="-164727" lvl="1">
              <a:lnSpc>
                <a:spcPts val="3071"/>
              </a:lnSpc>
              <a:buFont typeface="Arial"/>
              <a:buChar char="•"/>
            </a:pPr>
            <a:r>
              <a:rPr lang="en-US" b="true" sz="2559" spc="-30">
                <a:solidFill>
                  <a:srgbClr val="404040"/>
                </a:solidFill>
                <a:latin typeface="Arimo Bold"/>
                <a:ea typeface="Arimo Bold"/>
                <a:cs typeface="Arimo Bold"/>
                <a:sym typeface="Arimo Bold"/>
              </a:rPr>
              <a:t> Detects/Activates tag, reads and writes data to tag</a:t>
            </a:r>
          </a:p>
          <a:p>
            <a:pPr algn="l" marL="329455" indent="-164727" lvl="1">
              <a:lnSpc>
                <a:spcPts val="3071"/>
              </a:lnSpc>
              <a:buFont typeface="Arial"/>
              <a:buChar char="•"/>
            </a:pPr>
            <a:r>
              <a:rPr lang="en-US" b="true" sz="2559" spc="-30">
                <a:solidFill>
                  <a:srgbClr val="404040"/>
                </a:solidFill>
                <a:latin typeface="Arimo Bold"/>
                <a:ea typeface="Arimo Bold"/>
                <a:cs typeface="Arimo Bold"/>
                <a:sym typeface="Arimo Bold"/>
              </a:rPr>
              <a:t> May consist of a signal processor, operating system, antenna, virtual memory, and transmitter/receiver unit </a:t>
            </a:r>
          </a:p>
          <a:p>
            <a:pPr algn="l" marL="329455" indent="-164727" lvl="1">
              <a:lnSpc>
                <a:spcPts val="3071"/>
              </a:lnSpc>
              <a:buFont typeface="Arial"/>
              <a:buChar char="•"/>
            </a:pPr>
            <a:r>
              <a:rPr lang="en-US" b="true" sz="2559" spc="-30">
                <a:solidFill>
                  <a:srgbClr val="404040"/>
                </a:solidFill>
                <a:latin typeface="Arimo Bold"/>
                <a:ea typeface="Arimo Bold"/>
                <a:cs typeface="Arimo Bold"/>
                <a:sym typeface="Arimo Bold"/>
              </a:rPr>
              <a:t>Active or Passive</a:t>
            </a:r>
          </a:p>
          <a:p>
            <a:pPr algn="l" marL="329455" indent="-164727" lvl="1">
              <a:lnSpc>
                <a:spcPts val="3071"/>
              </a:lnSpc>
            </a:pPr>
          </a:p>
        </p:txBody>
      </p:sp>
      <p:sp>
        <p:nvSpPr>
          <p:cNvPr name="Freeform 5" id="5" descr="read"/>
          <p:cNvSpPr/>
          <p:nvPr/>
        </p:nvSpPr>
        <p:spPr>
          <a:xfrm flipH="false" flipV="false" rot="0">
            <a:off x="8260224" y="1788288"/>
            <a:ext cx="1168128" cy="1351296"/>
          </a:xfrm>
          <a:custGeom>
            <a:avLst/>
            <a:gdLst/>
            <a:ahLst/>
            <a:cxnLst/>
            <a:rect r="r" b="b" t="t" l="l"/>
            <a:pathLst>
              <a:path h="1351296" w="1168128">
                <a:moveTo>
                  <a:pt x="0" y="0"/>
                </a:moveTo>
                <a:lnTo>
                  <a:pt x="1168128" y="0"/>
                </a:lnTo>
                <a:lnTo>
                  <a:pt x="1168128" y="1351296"/>
                </a:lnTo>
                <a:lnTo>
                  <a:pt x="0" y="1351296"/>
                </a:lnTo>
                <a:lnTo>
                  <a:pt x="0" y="0"/>
                </a:lnTo>
                <a:close/>
              </a:path>
            </a:pathLst>
          </a:custGeom>
          <a:blipFill>
            <a:blip r:embed="rId4"/>
            <a:stretch>
              <a:fillRect l="0" t="-6669" r="0" b="-6669"/>
            </a:stretch>
          </a:blipFill>
        </p:spPr>
      </p:sp>
      <p:sp>
        <p:nvSpPr>
          <p:cNvPr name="Freeform 6" id="6" descr="http://img.frbiz.com/news/160358_s/DAILYRFID_released_the_latest_RFID_portal_reader_DL8220_RFID_readers_labels_screen_printing_industry_especially_web.jpg"/>
          <p:cNvSpPr/>
          <p:nvPr/>
        </p:nvSpPr>
        <p:spPr>
          <a:xfrm flipH="false" flipV="false" rot="0">
            <a:off x="1137792" y="5947008"/>
            <a:ext cx="1625856" cy="1227648"/>
          </a:xfrm>
          <a:custGeom>
            <a:avLst/>
            <a:gdLst/>
            <a:ahLst/>
            <a:cxnLst/>
            <a:rect r="r" b="b" t="t" l="l"/>
            <a:pathLst>
              <a:path h="1227648" w="1625856">
                <a:moveTo>
                  <a:pt x="0" y="0"/>
                </a:moveTo>
                <a:lnTo>
                  <a:pt x="1625856" y="0"/>
                </a:lnTo>
                <a:lnTo>
                  <a:pt x="1625856" y="1227648"/>
                </a:lnTo>
                <a:lnTo>
                  <a:pt x="0" y="1227648"/>
                </a:lnTo>
                <a:lnTo>
                  <a:pt x="0" y="0"/>
                </a:lnTo>
                <a:close/>
              </a:path>
            </a:pathLst>
          </a:custGeom>
          <a:blipFill>
            <a:blip r:embed="rId5"/>
            <a:stretch>
              <a:fillRect l="-5" t="0" r="-5" b="0"/>
            </a:stretch>
          </a:blipFill>
        </p:spPr>
      </p:sp>
      <p:sp>
        <p:nvSpPr>
          <p:cNvPr name="Freeform 7" id="7" descr="Woman using Speedpass at register"/>
          <p:cNvSpPr/>
          <p:nvPr/>
        </p:nvSpPr>
        <p:spPr>
          <a:xfrm flipH="false" flipV="false" rot="0">
            <a:off x="7640448" y="4765056"/>
            <a:ext cx="1869312" cy="2363904"/>
          </a:xfrm>
          <a:custGeom>
            <a:avLst/>
            <a:gdLst/>
            <a:ahLst/>
            <a:cxnLst/>
            <a:rect r="r" b="b" t="t" l="l"/>
            <a:pathLst>
              <a:path h="2363904" w="1869312">
                <a:moveTo>
                  <a:pt x="0" y="0"/>
                </a:moveTo>
                <a:lnTo>
                  <a:pt x="1869312" y="0"/>
                </a:lnTo>
                <a:lnTo>
                  <a:pt x="1869312" y="2363904"/>
                </a:lnTo>
                <a:lnTo>
                  <a:pt x="0" y="2363904"/>
                </a:lnTo>
                <a:lnTo>
                  <a:pt x="0" y="0"/>
                </a:lnTo>
                <a:close/>
              </a:path>
            </a:pathLst>
          </a:custGeom>
          <a:blipFill>
            <a:blip r:embed="rId6"/>
            <a:stretch>
              <a:fillRect l="0" t="-28" r="0" b="-28"/>
            </a:stretch>
          </a:blipFill>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DAGaxoWwpOc</dc:identifier>
  <dcterms:modified xsi:type="dcterms:W3CDTF">2011-08-01T06:04:30Z</dcterms:modified>
  <cp:revision>1</cp:revision>
  <dc:title>rfid-150515200232-lva1-app6892.ppt</dc:title>
</cp:coreProperties>
</file>