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982CB65-19A4-4ED7-971B-B1831F8CAC67}">
          <p14:sldIdLst/>
        </p14:section>
        <p14:section name="Untitled Section" id="{61B8157F-87A7-4502-A30C-11A413F5A268}">
          <p14:sldIdLst>
            <p14:sldId id="256"/>
            <p14:sldId id="257"/>
            <p14:sldId id="258"/>
            <p14:sldId id="259"/>
            <p14:sldId id="260"/>
            <p14:sldId id="261"/>
            <p14:sldId id="263"/>
            <p14:sldId id="264"/>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06D0-08A9-4B0D-8297-EF1279D7DB8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303234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06D0-08A9-4B0D-8297-EF1279D7DB8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159707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06D0-08A9-4B0D-8297-EF1279D7DB8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76995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06D0-08A9-4B0D-8297-EF1279D7DB8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106810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7806D0-08A9-4B0D-8297-EF1279D7DB8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28896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06D0-08A9-4B0D-8297-EF1279D7DB8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154633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06D0-08A9-4B0D-8297-EF1279D7DB84}"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58515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06D0-08A9-4B0D-8297-EF1279D7DB84}"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310700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06D0-08A9-4B0D-8297-EF1279D7DB84}"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370503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806D0-08A9-4B0D-8297-EF1279D7DB8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148072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7806D0-08A9-4B0D-8297-EF1279D7DB8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65FAF-2B00-4F5D-8BBF-ED6DD274BB79}" type="slidenum">
              <a:rPr lang="en-US" smtClean="0"/>
              <a:t>‹#›</a:t>
            </a:fld>
            <a:endParaRPr lang="en-US"/>
          </a:p>
        </p:txBody>
      </p:sp>
    </p:spTree>
    <p:extLst>
      <p:ext uri="{BB962C8B-B14F-4D97-AF65-F5344CB8AC3E}">
        <p14:creationId xmlns:p14="http://schemas.microsoft.com/office/powerpoint/2010/main" val="27465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806D0-08A9-4B0D-8297-EF1279D7DB84}" type="datetimeFigureOut">
              <a:rPr lang="en-US" smtClean="0"/>
              <a:t>1/18/2025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65FAF-2B00-4F5D-8BBF-ED6DD274BB79}" type="slidenum">
              <a:rPr lang="en-US" smtClean="0"/>
              <a:t>‹#›</a:t>
            </a:fld>
            <a:endParaRPr lang="en-US"/>
          </a:p>
        </p:txBody>
      </p:sp>
    </p:spTree>
    <p:extLst>
      <p:ext uri="{BB962C8B-B14F-4D97-AF65-F5344CB8AC3E}">
        <p14:creationId xmlns:p14="http://schemas.microsoft.com/office/powerpoint/2010/main" val="72773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832" y="1091313"/>
            <a:ext cx="8749939" cy="902608"/>
          </a:xfrm>
        </p:spPr>
        <p:txBody>
          <a:bodyPr>
            <a:noAutofit/>
          </a:bodyPr>
          <a:lstStyle/>
          <a:p>
            <a:r>
              <a:rPr lang="en-US" sz="6600" b="1" dirty="0" smtClean="0">
                <a:solidFill>
                  <a:schemeClr val="accent6">
                    <a:lumMod val="75000"/>
                  </a:schemeClr>
                </a:solidFill>
              </a:rPr>
              <a:t>Rental-Car E-Commerce </a:t>
            </a:r>
            <a:r>
              <a:rPr lang="en-US" sz="5400" dirty="0" smtClean="0">
                <a:solidFill>
                  <a:schemeClr val="accent6">
                    <a:lumMod val="75000"/>
                  </a:schemeClr>
                </a:solidFill>
              </a:rPr>
              <a:t/>
            </a:r>
            <a:br>
              <a:rPr lang="en-US" sz="5400" dirty="0" smtClean="0">
                <a:solidFill>
                  <a:schemeClr val="accent6">
                    <a:lumMod val="75000"/>
                  </a:schemeClr>
                </a:solidFill>
              </a:rPr>
            </a:br>
            <a:endParaRPr lang="en-US" sz="5400" dirty="0">
              <a:solidFill>
                <a:schemeClr val="accent6">
                  <a:lumMod val="75000"/>
                </a:schemeClr>
              </a:solidFill>
            </a:endParaRPr>
          </a:p>
        </p:txBody>
      </p:sp>
      <p:sp>
        <p:nvSpPr>
          <p:cNvPr id="3" name="Subtitle 2"/>
          <p:cNvSpPr>
            <a:spLocks noGrp="1"/>
          </p:cNvSpPr>
          <p:nvPr>
            <p:ph sz="half" idx="1"/>
          </p:nvPr>
        </p:nvSpPr>
        <p:spPr>
          <a:xfrm>
            <a:off x="2293622" y="1768428"/>
            <a:ext cx="5928360" cy="773884"/>
          </a:xfrm>
        </p:spPr>
        <p:txBody>
          <a:bodyPr>
            <a:normAutofit fontScale="85000" lnSpcReduction="20000"/>
          </a:bodyPr>
          <a:lstStyle/>
          <a:p>
            <a:pPr marL="0" indent="0">
              <a:buNone/>
            </a:pPr>
            <a:r>
              <a:rPr lang="en-US" sz="4800" b="1" dirty="0" smtClean="0">
                <a:solidFill>
                  <a:srgbClr val="002060"/>
                </a:solidFill>
              </a:rPr>
              <a:t>Documentation:</a:t>
            </a:r>
          </a:p>
        </p:txBody>
      </p:sp>
      <p:sp>
        <p:nvSpPr>
          <p:cNvPr id="4" name="Content Placeholder 3"/>
          <p:cNvSpPr>
            <a:spLocks noGrp="1"/>
          </p:cNvSpPr>
          <p:nvPr>
            <p:ph sz="half" idx="2"/>
          </p:nvPr>
        </p:nvSpPr>
        <p:spPr>
          <a:xfrm>
            <a:off x="1737359" y="2993935"/>
            <a:ext cx="8582297" cy="4196354"/>
          </a:xfrm>
        </p:spPr>
        <p:txBody>
          <a:bodyPr>
            <a:normAutofit fontScale="85000" lnSpcReduction="20000"/>
          </a:bodyPr>
          <a:lstStyle/>
          <a:p>
            <a:pPr marL="0" indent="0">
              <a:buNone/>
            </a:pPr>
            <a:r>
              <a:rPr lang="en-US" sz="4800" b="1" dirty="0" smtClean="0"/>
              <a:t>Objective:</a:t>
            </a:r>
          </a:p>
          <a:p>
            <a:pPr marL="0" indent="0">
              <a:buNone/>
            </a:pPr>
            <a:r>
              <a:rPr lang="en-US" dirty="0" smtClean="0"/>
              <a:t> </a:t>
            </a:r>
            <a:r>
              <a:rPr lang="en-US" sz="4200" i="1" dirty="0" smtClean="0"/>
              <a:t>The goal of this project was to  integrate an </a:t>
            </a:r>
            <a:r>
              <a:rPr lang="en-US" sz="4200" i="1" dirty="0" smtClean="0">
                <a:solidFill>
                  <a:srgbClr val="0070C0"/>
                </a:solidFill>
              </a:rPr>
              <a:t>external API </a:t>
            </a:r>
            <a:r>
              <a:rPr lang="en-US" sz="4200" i="1" dirty="0" smtClean="0"/>
              <a:t>into the  Rental-Car E-Commerce  website, ensuring that car data  from the external API is fetched  and displayed  in the  </a:t>
            </a:r>
            <a:r>
              <a:rPr lang="en-US" sz="4200" i="1" dirty="0" smtClean="0">
                <a:solidFill>
                  <a:srgbClr val="0070C0"/>
                </a:solidFill>
              </a:rPr>
              <a:t>frontend</a:t>
            </a:r>
            <a:r>
              <a:rPr lang="en-US" sz="4200" i="1" dirty="0" smtClean="0"/>
              <a:t> using </a:t>
            </a:r>
            <a:r>
              <a:rPr lang="en-US" sz="4200" i="1" dirty="0" smtClean="0">
                <a:solidFill>
                  <a:srgbClr val="0070C0"/>
                </a:solidFill>
              </a:rPr>
              <a:t>Sanity.io</a:t>
            </a:r>
            <a:r>
              <a:rPr lang="en-US" sz="4200" i="1" dirty="0" smtClean="0"/>
              <a:t> as the  </a:t>
            </a:r>
            <a:r>
              <a:rPr lang="en-US" sz="4200" i="1" dirty="0" smtClean="0">
                <a:solidFill>
                  <a:srgbClr val="0070C0"/>
                </a:solidFill>
              </a:rPr>
              <a:t>backend</a:t>
            </a:r>
            <a:r>
              <a:rPr lang="en-US" sz="4200" i="1" dirty="0" smtClean="0"/>
              <a:t>.</a:t>
            </a:r>
          </a:p>
          <a:p>
            <a:pPr marL="0" indent="0">
              <a:buNone/>
            </a:pPr>
            <a:r>
              <a:rPr lang="en-US" i="1" dirty="0" smtClean="0"/>
              <a:t> </a:t>
            </a:r>
            <a:endParaRPr lang="en-US" i="1" dirty="0"/>
          </a:p>
          <a:p>
            <a:pPr marL="0" indent="0">
              <a:buNone/>
            </a:pPr>
            <a:endParaRPr lang="en-US" dirty="0" smtClean="0"/>
          </a:p>
          <a:p>
            <a:pPr marL="0" indent="0">
              <a:buNone/>
            </a:pPr>
            <a:endParaRPr lang="en-US" dirty="0"/>
          </a:p>
          <a:p>
            <a:pPr marL="0" indent="0" algn="r">
              <a:buNone/>
            </a:pPr>
            <a:r>
              <a:rPr lang="en-US" dirty="0" smtClean="0"/>
              <a:t>                                                                                            </a:t>
            </a:r>
            <a:endParaRPr lang="en-US" dirty="0" smtClean="0">
              <a:solidFill>
                <a:srgbClr val="002060"/>
              </a:solidFill>
            </a:endParaRPr>
          </a:p>
        </p:txBody>
      </p:sp>
    </p:spTree>
    <p:extLst>
      <p:ext uri="{BB962C8B-B14F-4D97-AF65-F5344CB8AC3E}">
        <p14:creationId xmlns:p14="http://schemas.microsoft.com/office/powerpoint/2010/main" val="124040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948" y="739821"/>
            <a:ext cx="8464731" cy="1325563"/>
          </a:xfrm>
        </p:spPr>
        <p:txBody>
          <a:bodyPr>
            <a:normAutofit fontScale="90000"/>
          </a:bodyPr>
          <a:lstStyle/>
          <a:p>
            <a:r>
              <a:rPr lang="en-US" sz="6000" b="1" dirty="0" smtClean="0">
                <a:solidFill>
                  <a:srgbClr val="002060"/>
                </a:solidFill>
              </a:rPr>
              <a:t>Step 1</a:t>
            </a:r>
            <a:r>
              <a:rPr lang="en-US" sz="4000" b="1" dirty="0" smtClean="0"/>
              <a:t>:</a:t>
            </a:r>
            <a:r>
              <a:rPr lang="en-US" dirty="0" smtClean="0"/>
              <a:t/>
            </a:r>
            <a:br>
              <a:rPr lang="en-US" dirty="0" smtClean="0"/>
            </a:br>
            <a:r>
              <a:rPr lang="en-US" b="1" dirty="0">
                <a:solidFill>
                  <a:srgbClr val="002060"/>
                </a:solidFill>
              </a:rPr>
              <a:t>API Integration process</a:t>
            </a:r>
            <a:br>
              <a:rPr lang="en-US" b="1" dirty="0">
                <a:solidFill>
                  <a:srgbClr val="002060"/>
                </a:solidFill>
              </a:rPr>
            </a:br>
            <a:r>
              <a:rPr lang="en-US" b="1" dirty="0" smtClean="0"/>
              <a:t/>
            </a:r>
            <a:br>
              <a:rPr lang="en-US" b="1" dirty="0" smtClean="0"/>
            </a:br>
            <a:endParaRPr lang="en-US" b="1" dirty="0"/>
          </a:p>
        </p:txBody>
      </p:sp>
      <p:sp>
        <p:nvSpPr>
          <p:cNvPr id="3" name="Content Placeholder 2"/>
          <p:cNvSpPr>
            <a:spLocks noGrp="1"/>
          </p:cNvSpPr>
          <p:nvPr>
            <p:ph idx="1"/>
          </p:nvPr>
        </p:nvSpPr>
        <p:spPr>
          <a:xfrm>
            <a:off x="838200" y="1825625"/>
            <a:ext cx="10515600" cy="1923415"/>
          </a:xfrm>
        </p:spPr>
        <p:txBody>
          <a:bodyPr>
            <a:normAutofit/>
          </a:bodyPr>
          <a:lstStyle/>
          <a:p>
            <a:r>
              <a:rPr lang="en-US" b="1" dirty="0" smtClean="0">
                <a:solidFill>
                  <a:schemeClr val="accent6">
                    <a:lumMod val="75000"/>
                  </a:schemeClr>
                </a:solidFill>
              </a:rPr>
              <a:t>External API Setup</a:t>
            </a:r>
            <a:r>
              <a:rPr lang="en-US" b="1" dirty="0" smtClean="0"/>
              <a:t>:</a:t>
            </a:r>
          </a:p>
          <a:p>
            <a:r>
              <a:rPr lang="en-US" dirty="0" smtClean="0"/>
              <a:t>Initially, I used an external car API to collect car-related data such as name, brand, fuel capacity, transmission, seating capacity, price per day, tags, and image URLs as shown below in the picture.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0" t="9120" r="-240" b="-5023"/>
          <a:stretch/>
        </p:blipFill>
        <p:spPr>
          <a:xfrm>
            <a:off x="731520" y="3630706"/>
            <a:ext cx="10873292" cy="2743200"/>
          </a:xfrm>
          <a:prstGeom prst="rect">
            <a:avLst/>
          </a:prstGeom>
        </p:spPr>
      </p:pic>
    </p:spTree>
    <p:extLst>
      <p:ext uri="{BB962C8B-B14F-4D97-AF65-F5344CB8AC3E}">
        <p14:creationId xmlns:p14="http://schemas.microsoft.com/office/powerpoint/2010/main" val="234260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265" y="597716"/>
            <a:ext cx="10515600" cy="1766661"/>
          </a:xfrm>
        </p:spPr>
        <p:txBody>
          <a:bodyPr/>
          <a:lstStyle/>
          <a:p>
            <a:pPr marL="0" indent="0">
              <a:buNone/>
            </a:pPr>
            <a:r>
              <a:rPr lang="en-US" dirty="0" smtClean="0">
                <a:solidFill>
                  <a:schemeClr val="accent1">
                    <a:lumMod val="75000"/>
                  </a:schemeClr>
                </a:solidFill>
              </a:rPr>
              <a:t>                            Data Injection into Sanity:</a:t>
            </a:r>
          </a:p>
          <a:p>
            <a:pPr marL="0" indent="0">
              <a:buNone/>
            </a:pPr>
            <a:r>
              <a:rPr lang="en-US" dirty="0" smtClean="0">
                <a:solidFill>
                  <a:schemeClr val="accent6">
                    <a:lumMod val="75000"/>
                  </a:schemeClr>
                </a:solidFill>
              </a:rPr>
              <a:t>1) </a:t>
            </a:r>
            <a:r>
              <a:rPr lang="en-US" b="1" dirty="0" smtClean="0">
                <a:solidFill>
                  <a:schemeClr val="accent6">
                    <a:lumMod val="75000"/>
                  </a:schemeClr>
                </a:solidFill>
              </a:rPr>
              <a:t>Create Schema</a:t>
            </a:r>
            <a:r>
              <a:rPr lang="en-US" dirty="0" smtClean="0"/>
              <a:t>: I created a schema in Sanity Studio to define the structure of the car data, such as name, brand, fuel capacity, transmission, seating capacity, price per day, tags, and image URLs.</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969"/>
                    </a14:imgEffect>
                    <a14:imgEffect>
                      <a14:saturation sat="249000"/>
                    </a14:imgEffect>
                  </a14:imgLayer>
                </a14:imgProps>
              </a:ext>
              <a:ext uri="{28A0092B-C50C-407E-A947-70E740481C1C}">
                <a14:useLocalDpi xmlns:a14="http://schemas.microsoft.com/office/drawing/2010/main" val="0"/>
              </a:ext>
            </a:extLst>
          </a:blip>
          <a:srcRect t="9310" b="12467"/>
          <a:stretch/>
        </p:blipFill>
        <p:spPr>
          <a:xfrm>
            <a:off x="1503609" y="2364377"/>
            <a:ext cx="10089256" cy="4206040"/>
          </a:xfrm>
          <a:prstGeom prst="rect">
            <a:avLst/>
          </a:prstGeom>
          <a:effectLst>
            <a:glow>
              <a:schemeClr val="accent1">
                <a:alpha val="40000"/>
              </a:schemeClr>
            </a:glow>
          </a:effectLst>
        </p:spPr>
      </p:pic>
    </p:spTree>
    <p:extLst>
      <p:ext uri="{BB962C8B-B14F-4D97-AF65-F5344CB8AC3E}">
        <p14:creationId xmlns:p14="http://schemas.microsoft.com/office/powerpoint/2010/main" val="112931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6651" y="195943"/>
            <a:ext cx="10347960" cy="4245428"/>
          </a:xfrm>
        </p:spPr>
        <p:txBody>
          <a:bodyPr>
            <a:normAutofit fontScale="92500" lnSpcReduction="10000"/>
          </a:bodyPr>
          <a:lstStyle/>
          <a:p>
            <a:pPr marL="0" indent="0">
              <a:buNone/>
            </a:pPr>
            <a:r>
              <a:rPr lang="en-US" dirty="0" smtClean="0">
                <a:solidFill>
                  <a:schemeClr val="accent1">
                    <a:lumMod val="75000"/>
                  </a:schemeClr>
                </a:solidFill>
              </a:rPr>
              <a:t> Create a Script Folder:</a:t>
            </a:r>
          </a:p>
          <a:p>
            <a:pPr marL="0" indent="0">
              <a:buNone/>
            </a:pPr>
            <a:r>
              <a:rPr lang="en-US" dirty="0" smtClean="0">
                <a:solidFill>
                  <a:schemeClr val="accent6">
                    <a:lumMod val="60000"/>
                    <a:lumOff val="40000"/>
                  </a:schemeClr>
                </a:solidFill>
              </a:rPr>
              <a:t>2) </a:t>
            </a:r>
            <a:r>
              <a:rPr lang="en-US" b="1" dirty="0" smtClean="0">
                <a:solidFill>
                  <a:schemeClr val="accent6">
                    <a:lumMod val="60000"/>
                    <a:lumOff val="40000"/>
                  </a:schemeClr>
                </a:solidFill>
              </a:rPr>
              <a:t>Inside the project</a:t>
            </a:r>
            <a:r>
              <a:rPr lang="en-US" dirty="0" smtClean="0"/>
              <a:t>, I created a folder named </a:t>
            </a:r>
            <a:r>
              <a:rPr lang="en-US" dirty="0" smtClean="0">
                <a:solidFill>
                  <a:schemeClr val="accent1">
                    <a:lumMod val="75000"/>
                  </a:schemeClr>
                </a:solidFill>
              </a:rPr>
              <a:t>scripts</a:t>
            </a:r>
            <a:r>
              <a:rPr lang="en-US" dirty="0" smtClean="0"/>
              <a:t> to organize the data injection process.</a:t>
            </a:r>
          </a:p>
          <a:p>
            <a:pPr marL="0" indent="0">
              <a:buNone/>
            </a:pPr>
            <a:endParaRPr lang="en-US" dirty="0" smtClean="0"/>
          </a:p>
          <a:p>
            <a:pPr marL="0" indent="0">
              <a:buNone/>
            </a:pPr>
            <a:r>
              <a:rPr lang="en-US" dirty="0" smtClean="0">
                <a:solidFill>
                  <a:schemeClr val="accent6">
                    <a:lumMod val="60000"/>
                    <a:lumOff val="40000"/>
                  </a:schemeClr>
                </a:solidFill>
              </a:rPr>
              <a:t>3)</a:t>
            </a:r>
            <a:r>
              <a:rPr lang="en-US" dirty="0" smtClean="0"/>
              <a:t> </a:t>
            </a:r>
            <a:r>
              <a:rPr lang="en-US" b="1" dirty="0" smtClean="0">
                <a:solidFill>
                  <a:schemeClr val="accent6">
                    <a:lumMod val="60000"/>
                    <a:lumOff val="40000"/>
                  </a:schemeClr>
                </a:solidFill>
              </a:rPr>
              <a:t>Create Data Import File</a:t>
            </a:r>
            <a:r>
              <a:rPr lang="en-US" dirty="0" smtClean="0"/>
              <a:t>:In the scripts folder, I created a file (e.g., </a:t>
            </a:r>
            <a:r>
              <a:rPr lang="en-US" dirty="0" smtClean="0">
                <a:solidFill>
                  <a:schemeClr val="accent1">
                    <a:lumMod val="75000"/>
                  </a:schemeClr>
                </a:solidFill>
              </a:rPr>
              <a:t>import </a:t>
            </a:r>
            <a:r>
              <a:rPr lang="en-US" dirty="0" err="1" smtClean="0">
                <a:solidFill>
                  <a:schemeClr val="accent1">
                    <a:lumMod val="75000"/>
                  </a:schemeClr>
                </a:solidFill>
              </a:rPr>
              <a:t>Data.ts</a:t>
            </a:r>
            <a:r>
              <a:rPr lang="en-US" dirty="0" smtClean="0"/>
              <a:t>) to write the script for importing the external car data into Sanity.</a:t>
            </a:r>
          </a:p>
          <a:p>
            <a:pPr marL="0" indent="0">
              <a:buNone/>
            </a:pPr>
            <a:endParaRPr lang="en-US" dirty="0" smtClean="0"/>
          </a:p>
          <a:p>
            <a:pPr marL="0" indent="0">
              <a:buNone/>
            </a:pPr>
            <a:r>
              <a:rPr lang="en-US" dirty="0" smtClean="0">
                <a:solidFill>
                  <a:schemeClr val="accent6">
                    <a:lumMod val="60000"/>
                    <a:lumOff val="40000"/>
                  </a:schemeClr>
                </a:solidFill>
              </a:rPr>
              <a:t>4) </a:t>
            </a:r>
            <a:r>
              <a:rPr lang="en-US" b="1" dirty="0" smtClean="0">
                <a:solidFill>
                  <a:schemeClr val="accent6">
                    <a:lumMod val="60000"/>
                    <a:lumOff val="40000"/>
                  </a:schemeClr>
                </a:solidFill>
              </a:rPr>
              <a:t>Write the Code </a:t>
            </a:r>
            <a:r>
              <a:rPr lang="en-US" dirty="0" smtClean="0"/>
              <a:t>:In the import </a:t>
            </a:r>
            <a:r>
              <a:rPr lang="en-US" dirty="0" err="1" smtClean="0"/>
              <a:t>Data.ts</a:t>
            </a:r>
            <a:r>
              <a:rPr lang="en-US" dirty="0" smtClean="0"/>
              <a:t> file, I used an HTTP client (e.g., </a:t>
            </a:r>
            <a:r>
              <a:rPr lang="en-US" dirty="0" err="1" smtClean="0"/>
              <a:t>Axios</a:t>
            </a:r>
            <a:r>
              <a:rPr lang="en-US" dirty="0" smtClean="0"/>
              <a:t>) to fetch the car data from the external API. Then, I used </a:t>
            </a:r>
            <a:r>
              <a:rPr lang="en-US" dirty="0" smtClean="0">
                <a:solidFill>
                  <a:schemeClr val="accent1">
                    <a:lumMod val="75000"/>
                  </a:schemeClr>
                </a:solidFill>
              </a:rPr>
              <a:t>the Sanity client </a:t>
            </a:r>
            <a:r>
              <a:rPr lang="en-US" dirty="0" smtClean="0"/>
              <a:t>to insert the fetched data into the corresponding Sanity schema fields.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753" t="-32088" r="6753" b="49626"/>
          <a:stretch/>
        </p:blipFill>
        <p:spPr>
          <a:xfrm>
            <a:off x="1203959" y="2684416"/>
            <a:ext cx="10110652" cy="4003767"/>
          </a:xfrm>
          <a:prstGeom prst="rect">
            <a:avLst/>
          </a:prstGeom>
        </p:spPr>
      </p:pic>
    </p:spTree>
    <p:extLst>
      <p:ext uri="{BB962C8B-B14F-4D97-AF65-F5344CB8AC3E}">
        <p14:creationId xmlns:p14="http://schemas.microsoft.com/office/powerpoint/2010/main" val="1071892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6" y="1018903"/>
            <a:ext cx="10400211" cy="292962"/>
          </a:xfrm>
        </p:spPr>
        <p:txBody>
          <a:bodyPr>
            <a:normAutofit fontScale="90000"/>
          </a:bodyPr>
          <a:lstStyle/>
          <a:p>
            <a:r>
              <a:rPr lang="en-US" sz="4000" dirty="0" smtClean="0">
                <a:solidFill>
                  <a:schemeClr val="accent6">
                    <a:lumMod val="60000"/>
                    <a:lumOff val="40000"/>
                  </a:schemeClr>
                </a:solidFill>
              </a:rPr>
              <a:t>5</a:t>
            </a:r>
            <a:r>
              <a:rPr lang="en-US" sz="4000" b="1" dirty="0" smtClean="0">
                <a:solidFill>
                  <a:schemeClr val="accent6">
                    <a:lumMod val="60000"/>
                    <a:lumOff val="40000"/>
                  </a:schemeClr>
                </a:solidFill>
              </a:rPr>
              <a:t>. Run the Import Command:</a:t>
            </a:r>
            <a:r>
              <a:rPr lang="en-US" sz="4000" b="1" dirty="0" smtClean="0"/>
              <a:t/>
            </a:r>
            <a:br>
              <a:rPr lang="en-US" sz="4000" b="1" dirty="0" smtClean="0"/>
            </a:br>
            <a:r>
              <a:rPr lang="en-US" sz="3600" dirty="0" smtClean="0"/>
              <a:t>Finally, I run the </a:t>
            </a:r>
            <a:r>
              <a:rPr lang="en-US" sz="3600" dirty="0" err="1" smtClean="0">
                <a:solidFill>
                  <a:srgbClr val="0070C0"/>
                </a:solidFill>
              </a:rPr>
              <a:t>npm</a:t>
            </a:r>
            <a:r>
              <a:rPr lang="en-US" sz="3600" dirty="0" smtClean="0">
                <a:solidFill>
                  <a:srgbClr val="0070C0"/>
                </a:solidFill>
              </a:rPr>
              <a:t> run import data </a:t>
            </a:r>
            <a:r>
              <a:rPr lang="en-US" sz="3600" dirty="0" smtClean="0"/>
              <a:t>command to trigger the import process and inject the data into Sanity.</a:t>
            </a:r>
            <a:endParaRPr lang="en-US"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554" b="9055"/>
          <a:stretch/>
        </p:blipFill>
        <p:spPr>
          <a:xfrm>
            <a:off x="1060267" y="1933303"/>
            <a:ext cx="10058400" cy="4362995"/>
          </a:xfrm>
          <a:prstGeom prst="rect">
            <a:avLst/>
          </a:prstGeom>
        </p:spPr>
      </p:pic>
    </p:spTree>
    <p:extLst>
      <p:ext uri="{BB962C8B-B14F-4D97-AF65-F5344CB8AC3E}">
        <p14:creationId xmlns:p14="http://schemas.microsoft.com/office/powerpoint/2010/main" val="292872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708" y="248194"/>
            <a:ext cx="1787435" cy="744583"/>
          </a:xfrm>
        </p:spPr>
        <p:txBody>
          <a:bodyPr/>
          <a:lstStyle/>
          <a:p>
            <a:r>
              <a:rPr lang="en-US" b="1" u="sng" dirty="0"/>
              <a:t>Step:2</a:t>
            </a:r>
          </a:p>
        </p:txBody>
      </p:sp>
      <p:sp>
        <p:nvSpPr>
          <p:cNvPr id="3" name="Content Placeholder 2"/>
          <p:cNvSpPr>
            <a:spLocks noGrp="1"/>
          </p:cNvSpPr>
          <p:nvPr>
            <p:ph idx="1"/>
          </p:nvPr>
        </p:nvSpPr>
        <p:spPr>
          <a:xfrm>
            <a:off x="1123406" y="1384662"/>
            <a:ext cx="9379131" cy="5159829"/>
          </a:xfrm>
        </p:spPr>
        <p:txBody>
          <a:bodyPr/>
          <a:lstStyle/>
          <a:p>
            <a:r>
              <a:rPr lang="en-US" sz="4400" b="1" dirty="0" smtClean="0">
                <a:solidFill>
                  <a:schemeClr val="accent6">
                    <a:lumMod val="60000"/>
                    <a:lumOff val="40000"/>
                  </a:schemeClr>
                </a:solidFill>
              </a:rPr>
              <a:t>Data Fetching into Frontend:</a:t>
            </a:r>
          </a:p>
          <a:p>
            <a:r>
              <a:rPr lang="en-US" dirty="0" smtClean="0">
                <a:solidFill>
                  <a:schemeClr val="tx1">
                    <a:lumMod val="75000"/>
                    <a:lumOff val="25000"/>
                  </a:schemeClr>
                </a:solidFill>
              </a:rPr>
              <a:t>To get the car data from Sanity and show it on the </a:t>
            </a:r>
            <a:r>
              <a:rPr lang="en-US" dirty="0" err="1" smtClean="0">
                <a:solidFill>
                  <a:schemeClr val="tx1">
                    <a:lumMod val="75000"/>
                    <a:lumOff val="25000"/>
                  </a:schemeClr>
                </a:solidFill>
              </a:rPr>
              <a:t>frontened</a:t>
            </a:r>
            <a:r>
              <a:rPr lang="en-US" dirty="0" smtClean="0">
                <a:solidFill>
                  <a:schemeClr val="tx1">
                    <a:lumMod val="75000"/>
                    <a:lumOff val="25000"/>
                  </a:schemeClr>
                </a:solidFill>
              </a:rPr>
              <a:t>, I created a file called </a:t>
            </a:r>
            <a:r>
              <a:rPr lang="en-US" dirty="0" err="1" smtClean="0">
                <a:solidFill>
                  <a:schemeClr val="tx1">
                    <a:lumMod val="75000"/>
                    <a:lumOff val="25000"/>
                  </a:schemeClr>
                </a:solidFill>
              </a:rPr>
              <a:t>query.ts</a:t>
            </a:r>
            <a:r>
              <a:rPr lang="en-US" dirty="0" smtClean="0">
                <a:solidFill>
                  <a:schemeClr val="tx1">
                    <a:lumMod val="75000"/>
                    <a:lumOff val="25000"/>
                  </a:schemeClr>
                </a:solidFill>
              </a:rPr>
              <a:t> inside the lib folder. In this file, I used the Sanity client to fetch the car data by writing a query. Using the </a:t>
            </a:r>
            <a:r>
              <a:rPr lang="en-US" dirty="0" err="1" smtClean="0">
                <a:solidFill>
                  <a:schemeClr val="tx1">
                    <a:lumMod val="75000"/>
                    <a:lumOff val="25000"/>
                  </a:schemeClr>
                </a:solidFill>
              </a:rPr>
              <a:t>client.fetch</a:t>
            </a:r>
            <a:r>
              <a:rPr lang="en-US" dirty="0" smtClean="0">
                <a:solidFill>
                  <a:schemeClr val="tx1">
                    <a:lumMod val="75000"/>
                    <a:lumOff val="25000"/>
                  </a:schemeClr>
                </a:solidFill>
              </a:rPr>
              <a:t>() method, I pulled the data from Sanity and made it available on the homepage. The data is then displayed as car cards on the homepage, showing information like the car's name, brand, fuel capacity, transmission, and more as shown in the picture below</a:t>
            </a:r>
            <a:r>
              <a:rPr lang="en-US" dirty="0" smtClean="0">
                <a:solidFill>
                  <a:schemeClr val="accent6">
                    <a:lumMod val="60000"/>
                    <a:lumOff val="40000"/>
                  </a:schemeClr>
                </a:solidFill>
              </a:rPr>
              <a:t>.</a:t>
            </a:r>
          </a:p>
        </p:txBody>
      </p:sp>
    </p:spTree>
    <p:extLst>
      <p:ext uri="{BB962C8B-B14F-4D97-AF65-F5344CB8AC3E}">
        <p14:creationId xmlns:p14="http://schemas.microsoft.com/office/powerpoint/2010/main" val="244767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2060"/>
                </a:solidFill>
              </a:rPr>
              <a:t>query.ts</a:t>
            </a:r>
            <a:r>
              <a:rPr lang="en-US" b="1" dirty="0" smtClean="0">
                <a:solidFill>
                  <a:srgbClr val="002060"/>
                </a:solidFill>
              </a:rPr>
              <a:t> file</a:t>
            </a:r>
            <a:endParaRPr lang="en-US" b="1" dirty="0">
              <a:solidFill>
                <a:srgbClr val="00206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3769"/>
          <a:stretch/>
        </p:blipFill>
        <p:spPr>
          <a:xfrm>
            <a:off x="838200" y="1831581"/>
            <a:ext cx="10482583" cy="4817414"/>
          </a:xfrm>
        </p:spPr>
      </p:pic>
    </p:spTree>
    <p:extLst>
      <p:ext uri="{BB962C8B-B14F-4D97-AF65-F5344CB8AC3E}">
        <p14:creationId xmlns:p14="http://schemas.microsoft.com/office/powerpoint/2010/main" val="22482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Fetching data to homepage</a:t>
            </a:r>
            <a:r>
              <a:rPr lang="en-US" dirty="0" smtClean="0">
                <a:solidFill>
                  <a:srgbClr val="002060"/>
                </a:solidFill>
              </a:rPr>
              <a:t>.</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632" y="1825625"/>
            <a:ext cx="8164735" cy="4351338"/>
          </a:xfrm>
        </p:spPr>
      </p:pic>
    </p:spTree>
    <p:extLst>
      <p:ext uri="{BB962C8B-B14F-4D97-AF65-F5344CB8AC3E}">
        <p14:creationId xmlns:p14="http://schemas.microsoft.com/office/powerpoint/2010/main" val="386754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2593" y="123099"/>
            <a:ext cx="10515600" cy="1325563"/>
          </a:xfrm>
        </p:spPr>
        <p:txBody>
          <a:bodyPr>
            <a:normAutofit/>
          </a:bodyPr>
          <a:lstStyle/>
          <a:p>
            <a:r>
              <a:rPr lang="en-US" sz="4000" b="1" dirty="0" smtClean="0">
                <a:solidFill>
                  <a:srgbClr val="002060"/>
                </a:solidFill>
              </a:rPr>
              <a:t> </a:t>
            </a:r>
            <a:r>
              <a:rPr lang="en-US" sz="4000" b="1" dirty="0" smtClean="0">
                <a:solidFill>
                  <a:srgbClr val="002060"/>
                </a:solidFill>
                <a:effectLst>
                  <a:outerShdw blurRad="38100" dist="38100" dir="2700000" algn="tl">
                    <a:srgbClr val="000000">
                      <a:alpha val="43137"/>
                    </a:srgbClr>
                  </a:outerShdw>
                </a:effectLst>
              </a:rPr>
              <a:t>FINALLY DATA FETCH IN TO FRONTENED!</a:t>
            </a:r>
            <a:endParaRPr lang="en-US" sz="4000" b="1" dirty="0">
              <a:solidFill>
                <a:srgbClr val="00206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2271" b="-2400"/>
          <a:stretch/>
        </p:blipFill>
        <p:spPr>
          <a:xfrm>
            <a:off x="374467" y="1630226"/>
            <a:ext cx="11430000" cy="4414837"/>
          </a:xfrm>
        </p:spPr>
      </p:pic>
      <p:sp>
        <p:nvSpPr>
          <p:cNvPr id="8" name="Title 4"/>
          <p:cNvSpPr txBox="1">
            <a:spLocks/>
          </p:cNvSpPr>
          <p:nvPr/>
        </p:nvSpPr>
        <p:spPr>
          <a:xfrm>
            <a:off x="1288867" y="58731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002060"/>
                </a:solidFill>
              </a:rPr>
              <a:t> </a:t>
            </a:r>
            <a:r>
              <a:rPr lang="en-US" sz="4000" u="sng" dirty="0" smtClean="0">
                <a:solidFill>
                  <a:schemeClr val="tx1">
                    <a:lumMod val="75000"/>
                    <a:lumOff val="25000"/>
                  </a:schemeClr>
                </a:solidFill>
                <a:effectLst>
                  <a:outerShdw blurRad="38100" dist="38100" dir="2700000" algn="tl">
                    <a:srgbClr val="000000">
                      <a:alpha val="43137"/>
                    </a:srgbClr>
                  </a:outerShdw>
                </a:effectLst>
              </a:rPr>
              <a:t>prepared by: </a:t>
            </a:r>
            <a:r>
              <a:rPr lang="en-US" sz="4000" u="sng" dirty="0" err="1" smtClean="0">
                <a:solidFill>
                  <a:schemeClr val="tx1">
                    <a:lumMod val="75000"/>
                    <a:lumOff val="25000"/>
                  </a:schemeClr>
                </a:solidFill>
                <a:effectLst>
                  <a:outerShdw blurRad="38100" dist="38100" dir="2700000" algn="tl">
                    <a:srgbClr val="000000">
                      <a:alpha val="43137"/>
                    </a:srgbClr>
                  </a:outerShdw>
                </a:effectLst>
              </a:rPr>
              <a:t>Bisma</a:t>
            </a:r>
            <a:r>
              <a:rPr lang="en-US" sz="4000" u="sng" dirty="0" smtClean="0">
                <a:solidFill>
                  <a:schemeClr val="tx1">
                    <a:lumMod val="75000"/>
                    <a:lumOff val="25000"/>
                  </a:schemeClr>
                </a:solidFill>
                <a:effectLst>
                  <a:outerShdw blurRad="38100" dist="38100" dir="2700000" algn="tl">
                    <a:srgbClr val="000000">
                      <a:alpha val="43137"/>
                    </a:srgbClr>
                  </a:outerShdw>
                </a:effectLst>
              </a:rPr>
              <a:t> </a:t>
            </a:r>
            <a:r>
              <a:rPr lang="en-US" sz="4000" u="sng" dirty="0" err="1" smtClean="0">
                <a:solidFill>
                  <a:schemeClr val="tx1">
                    <a:lumMod val="75000"/>
                    <a:lumOff val="25000"/>
                  </a:schemeClr>
                </a:solidFill>
                <a:effectLst>
                  <a:outerShdw blurRad="38100" dist="38100" dir="2700000" algn="tl">
                    <a:srgbClr val="000000">
                      <a:alpha val="43137"/>
                    </a:srgbClr>
                  </a:outerShdw>
                </a:effectLst>
              </a:rPr>
              <a:t>Naeem</a:t>
            </a:r>
            <a:r>
              <a:rPr lang="en-US" sz="4000" u="sng" dirty="0" smtClean="0">
                <a:solidFill>
                  <a:schemeClr val="tx1">
                    <a:lumMod val="75000"/>
                    <a:lumOff val="25000"/>
                  </a:schemeClr>
                </a:solidFill>
                <a:effectLst>
                  <a:outerShdw blurRad="38100" dist="38100" dir="2700000" algn="tl">
                    <a:srgbClr val="000000">
                      <a:alpha val="43137"/>
                    </a:srgbClr>
                  </a:outerShdw>
                </a:effectLst>
              </a:rPr>
              <a:t> </a:t>
            </a:r>
            <a:r>
              <a:rPr lang="en-US" sz="4000" u="sng" dirty="0" err="1" smtClean="0">
                <a:solidFill>
                  <a:schemeClr val="tx1">
                    <a:lumMod val="75000"/>
                    <a:lumOff val="25000"/>
                  </a:schemeClr>
                </a:solidFill>
                <a:effectLst>
                  <a:outerShdw blurRad="38100" dist="38100" dir="2700000" algn="tl">
                    <a:srgbClr val="000000">
                      <a:alpha val="43137"/>
                    </a:srgbClr>
                  </a:outerShdw>
                </a:effectLst>
              </a:rPr>
              <a:t>Giaic</a:t>
            </a:r>
            <a:r>
              <a:rPr lang="en-US" sz="4000" u="sng" dirty="0" smtClean="0">
                <a:solidFill>
                  <a:schemeClr val="tx1">
                    <a:lumMod val="75000"/>
                    <a:lumOff val="25000"/>
                  </a:schemeClr>
                </a:solidFill>
                <a:effectLst>
                  <a:outerShdw blurRad="38100" dist="38100" dir="2700000" algn="tl">
                    <a:srgbClr val="000000">
                      <a:alpha val="43137"/>
                    </a:srgbClr>
                  </a:outerShdw>
                </a:effectLst>
              </a:rPr>
              <a:t> student</a:t>
            </a:r>
            <a:endParaRPr lang="en-US" sz="4000" u="sng"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154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391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Rental-Car E-Commerce  </vt:lpstr>
      <vt:lpstr>Step 1: API Integration process  </vt:lpstr>
      <vt:lpstr>PowerPoint Presentation</vt:lpstr>
      <vt:lpstr>PowerPoint Presentation</vt:lpstr>
      <vt:lpstr>5. Run the Import Command: Finally, I run the npm run import data command to trigger the import process and inject the data into Sanity.</vt:lpstr>
      <vt:lpstr>Step:2</vt:lpstr>
      <vt:lpstr>query.ts file</vt:lpstr>
      <vt:lpstr>Fetching data to homepage.</vt:lpstr>
      <vt:lpstr> FINALLY DATA FETCH IN TO FRONTENED!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Rent-A-Car E-Commerce</dc:title>
  <dc:creator>HP</dc:creator>
  <cp:lastModifiedBy>HP</cp:lastModifiedBy>
  <cp:revision>12</cp:revision>
  <dcterms:created xsi:type="dcterms:W3CDTF">2025-01-18T17:11:11Z</dcterms:created>
  <dcterms:modified xsi:type="dcterms:W3CDTF">2025-01-18T18:34:37Z</dcterms:modified>
</cp:coreProperties>
</file>