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74" r:id="rId6"/>
    <p:sldId id="275" r:id="rId7"/>
    <p:sldId id="260" r:id="rId8"/>
    <p:sldId id="263" r:id="rId9"/>
    <p:sldId id="264" r:id="rId10"/>
    <p:sldId id="265" r:id="rId11"/>
    <p:sldId id="276" r:id="rId12"/>
    <p:sldId id="259" r:id="rId13"/>
    <p:sldId id="277" r:id="rId14"/>
    <p:sldId id="278" r:id="rId15"/>
    <p:sldId id="261" r:id="rId16"/>
    <p:sldId id="270" r:id="rId17"/>
    <p:sldId id="273" r:id="rId18"/>
    <p:sldId id="271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F010-717C-4B4B-8F89-B3DB41A02E1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FD84E-9E24-48FE-8253-D3DCC575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the kernel has completed these functions it can do one of the following, as part of</a:t>
            </a:r>
          </a:p>
          <a:p>
            <a:r>
              <a:rPr lang="en-NZ" dirty="0" smtClean="0"/>
              <a:t>the dispatcher routine:</a:t>
            </a:r>
          </a:p>
          <a:p>
            <a:pPr lvl="1"/>
            <a:r>
              <a:rPr lang="en-NZ" dirty="0" smtClean="0"/>
              <a:t>• Stay in the parent process. Control returns to user mode at the point of the fork call of the parent.</a:t>
            </a:r>
          </a:p>
          <a:p>
            <a:pPr lvl="1"/>
            <a:r>
              <a:rPr lang="en-NZ" dirty="0" smtClean="0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 dirty="0" smtClean="0"/>
              <a:t>• Transfer control to another process. Both parent and child are left in the Ready to Run state.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vancedlinuxprogramming.com/alp-folder/alp-ch03-processe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Unix/Linux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After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After creating the process the Kernel can do one of the following, as part of the dispatcher routine:</a:t>
            </a:r>
          </a:p>
          <a:p>
            <a:pPr lvl="1"/>
            <a:r>
              <a:rPr lang="en-NZ" dirty="0" smtClean="0"/>
              <a:t>Stay in the parent process. </a:t>
            </a:r>
          </a:p>
          <a:p>
            <a:pPr lvl="1"/>
            <a:r>
              <a:rPr lang="en-NZ" dirty="0" smtClean="0"/>
              <a:t>Transfer control to the child process</a:t>
            </a:r>
          </a:p>
          <a:p>
            <a:pPr lvl="1"/>
            <a:r>
              <a:rPr lang="en-NZ" dirty="0" smtClean="0"/>
              <a:t>Transfer control to another process.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93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</a:t>
            </a:r>
            <a:r>
              <a:rPr lang="en-US" dirty="0" smtClean="0"/>
              <a:t>: fork()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7109"/>
            <a:ext cx="7315200" cy="52198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G:\0. IBA\BS Operating System\PM Lab Programs\p3_for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5" b="61203"/>
          <a:stretch/>
        </p:blipFill>
        <p:spPr bwMode="auto">
          <a:xfrm>
            <a:off x="2279738" y="1447800"/>
            <a:ext cx="655946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Call: Executing </a:t>
            </a:r>
            <a:r>
              <a:rPr lang="en-US" dirty="0" smtClean="0"/>
              <a:t>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executes </a:t>
            </a:r>
            <a:r>
              <a:rPr lang="en-US" sz="2400" dirty="0"/>
              <a:t>the file named by </a:t>
            </a:r>
            <a:r>
              <a:rPr lang="en-US" sz="2400" i="1" dirty="0">
                <a:solidFill>
                  <a:srgbClr val="FF0000"/>
                </a:solidFill>
              </a:rPr>
              <a:t>filename</a:t>
            </a:r>
            <a:r>
              <a:rPr lang="en-US" sz="2400" dirty="0"/>
              <a:t> as a </a:t>
            </a:r>
            <a:r>
              <a:rPr lang="en-US" sz="2400" b="1" dirty="0"/>
              <a:t>new process image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execv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const</a:t>
            </a:r>
            <a:r>
              <a:rPr lang="en-US" sz="2800" i="1" dirty="0"/>
              <a:t> char *filename, </a:t>
            </a:r>
            <a:r>
              <a:rPr lang="en-US" sz="2800" i="1" dirty="0">
                <a:solidFill>
                  <a:srgbClr val="FF0000"/>
                </a:solidFill>
              </a:rPr>
              <a:t>char *</a:t>
            </a:r>
            <a:r>
              <a:rPr lang="en-US" sz="2800" i="1" dirty="0" err="1">
                <a:solidFill>
                  <a:srgbClr val="FF0000"/>
                </a:solidFill>
              </a:rPr>
              <a:t>const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argv</a:t>
            </a:r>
            <a:r>
              <a:rPr lang="en-US" sz="2800" dirty="0" smtClean="0">
                <a:solidFill>
                  <a:srgbClr val="FF0000"/>
                </a:solidFill>
              </a:rPr>
              <a:t>[])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b="1" dirty="0" err="1"/>
              <a:t>execv</a:t>
            </a:r>
            <a:r>
              <a:rPr lang="en-US" sz="2800" b="1" dirty="0" err="1">
                <a:solidFill>
                  <a:srgbClr val="FF0000"/>
                </a:solidFill>
              </a:rPr>
              <a:t>p</a:t>
            </a:r>
            <a:r>
              <a:rPr lang="en-US" sz="2800" dirty="0"/>
              <a:t> (</a:t>
            </a:r>
            <a:r>
              <a:rPr lang="en-US" sz="2800" i="1" dirty="0" err="1"/>
              <a:t>const</a:t>
            </a:r>
            <a:r>
              <a:rPr lang="en-US" sz="2800" i="1" dirty="0"/>
              <a:t> char *filename, char *</a:t>
            </a:r>
            <a:r>
              <a:rPr lang="en-US" sz="2800" i="1" dirty="0" err="1"/>
              <a:t>const</a:t>
            </a:r>
            <a:r>
              <a:rPr lang="en-US" sz="2800" i="1" dirty="0"/>
              <a:t> </a:t>
            </a:r>
            <a:r>
              <a:rPr lang="en-US" sz="2800" i="1" dirty="0" err="1"/>
              <a:t>argv</a:t>
            </a:r>
            <a:r>
              <a:rPr lang="en-US" sz="2800" dirty="0"/>
              <a:t>[])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b="1" dirty="0" err="1"/>
              <a:t>execv</a:t>
            </a:r>
            <a:r>
              <a:rPr lang="en-US" sz="2800" b="1" dirty="0" err="1">
                <a:solidFill>
                  <a:srgbClr val="FF0000"/>
                </a:solidFill>
              </a:rPr>
              <a:t>e</a:t>
            </a:r>
            <a:r>
              <a:rPr lang="en-US" sz="2800" dirty="0"/>
              <a:t> (</a:t>
            </a:r>
            <a:r>
              <a:rPr lang="en-US" sz="1800" i="1" dirty="0" err="1"/>
              <a:t>const</a:t>
            </a:r>
            <a:r>
              <a:rPr lang="en-US" sz="1800" i="1" dirty="0"/>
              <a:t> char *filename, char *</a:t>
            </a:r>
            <a:r>
              <a:rPr lang="en-US" sz="1800" i="1" dirty="0" err="1"/>
              <a:t>const</a:t>
            </a:r>
            <a:r>
              <a:rPr lang="en-US" sz="1800" i="1" dirty="0"/>
              <a:t> </a:t>
            </a:r>
            <a:r>
              <a:rPr lang="en-US" sz="1800" i="1" dirty="0" err="1"/>
              <a:t>argv</a:t>
            </a:r>
            <a:r>
              <a:rPr lang="en-US" sz="1800" dirty="0"/>
              <a:t>[]</a:t>
            </a:r>
            <a:r>
              <a:rPr lang="en-US" sz="1800" i="1" dirty="0"/>
              <a:t>, </a:t>
            </a:r>
            <a:r>
              <a:rPr lang="en-US" sz="2800" i="1" dirty="0">
                <a:solidFill>
                  <a:srgbClr val="FF0000"/>
                </a:solidFill>
              </a:rPr>
              <a:t>char *</a:t>
            </a:r>
            <a:r>
              <a:rPr lang="en-US" sz="2800" i="1" dirty="0" err="1">
                <a:solidFill>
                  <a:srgbClr val="FF0000"/>
                </a:solidFill>
              </a:rPr>
              <a:t>const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env</a:t>
            </a:r>
            <a:r>
              <a:rPr lang="en-US" sz="2800" dirty="0">
                <a:solidFill>
                  <a:srgbClr val="FF0000"/>
                </a:solidFill>
              </a:rPr>
              <a:t>[])</a:t>
            </a:r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b="1" dirty="0" err="1"/>
              <a:t>exec</a:t>
            </a:r>
            <a:r>
              <a:rPr lang="en-US" sz="2800" b="1" dirty="0" err="1">
                <a:solidFill>
                  <a:srgbClr val="FF0000"/>
                </a:solidFill>
              </a:rPr>
              <a:t>l</a:t>
            </a:r>
            <a:r>
              <a:rPr lang="en-US" sz="2800" dirty="0"/>
              <a:t> (</a:t>
            </a:r>
            <a:r>
              <a:rPr lang="en-US" sz="2800" i="1" dirty="0" err="1"/>
              <a:t>const</a:t>
            </a:r>
            <a:r>
              <a:rPr lang="en-US" sz="2800" i="1" dirty="0"/>
              <a:t> char *filename, </a:t>
            </a:r>
            <a:r>
              <a:rPr lang="en-US" sz="2800" i="1" dirty="0" err="1">
                <a:solidFill>
                  <a:srgbClr val="FF0000"/>
                </a:solidFill>
              </a:rPr>
              <a:t>const</a:t>
            </a:r>
            <a:r>
              <a:rPr lang="en-US" sz="2800" i="1" dirty="0">
                <a:solidFill>
                  <a:srgbClr val="FF0000"/>
                </a:solidFill>
              </a:rPr>
              <a:t> char *arg0, </a:t>
            </a:r>
            <a:r>
              <a:rPr lang="en-US" sz="2800" i="1" dirty="0" smtClean="0">
                <a:solidFill>
                  <a:srgbClr val="FF0000"/>
                </a:solidFill>
              </a:rPr>
              <a:t>...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b="1" dirty="0" err="1"/>
              <a:t>exec</a:t>
            </a:r>
            <a:r>
              <a:rPr lang="en-US" sz="2800" b="1" dirty="0" err="1">
                <a:solidFill>
                  <a:srgbClr val="FF0000"/>
                </a:solidFill>
              </a:rPr>
              <a:t>lp</a:t>
            </a:r>
            <a:r>
              <a:rPr lang="en-US" sz="2800" dirty="0"/>
              <a:t> (</a:t>
            </a:r>
            <a:r>
              <a:rPr lang="en-US" sz="2800" i="1" dirty="0" err="1"/>
              <a:t>const</a:t>
            </a:r>
            <a:r>
              <a:rPr lang="en-US" sz="2800" i="1" dirty="0"/>
              <a:t> char *filename, </a:t>
            </a:r>
            <a:r>
              <a:rPr lang="en-US" sz="2800" i="1" dirty="0" err="1"/>
              <a:t>const</a:t>
            </a:r>
            <a:r>
              <a:rPr lang="en-US" sz="2800" i="1" dirty="0"/>
              <a:t> char *arg0, </a:t>
            </a:r>
            <a:r>
              <a:rPr lang="en-US" sz="2800" i="1" dirty="0" smtClean="0"/>
              <a:t>...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Sample Code </a:t>
            </a:r>
            <a:r>
              <a:rPr lang="en-US" dirty="0" smtClean="0"/>
              <a:t>: fork() , exec() . </a:t>
            </a:r>
            <a:r>
              <a:rPr lang="en-US" sz="2400" dirty="0" smtClean="0"/>
              <a:t>Listing:3.4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6264151" cy="41083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43000"/>
            <a:ext cx="5791200" cy="3949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9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: fork</a:t>
            </a:r>
            <a:r>
              <a:rPr lang="en-US" dirty="0"/>
              <a:t>() , exec() . </a:t>
            </a:r>
            <a:r>
              <a:rPr lang="en-US" sz="2400" dirty="0"/>
              <a:t>Listing:3.4</a:t>
            </a:r>
            <a:endParaRPr lang="en-US" dirty="0"/>
          </a:p>
        </p:txBody>
      </p:sp>
      <p:pic>
        <p:nvPicPr>
          <p:cNvPr id="5122" name="Picture 2" descr="G:\0. IBA\BS Operating System\PM Lab Programs\p4_fork_ex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/>
          <a:stretch/>
        </p:blipFill>
        <p:spPr bwMode="auto">
          <a:xfrm>
            <a:off x="304799" y="1219200"/>
            <a:ext cx="739698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0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 </a:t>
            </a:r>
            <a:br>
              <a:rPr lang="en-US" dirty="0" smtClean="0"/>
            </a:br>
            <a:r>
              <a:rPr lang="en-US" dirty="0" smtClean="0"/>
              <a:t>Waiting for a process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pid_t</a:t>
            </a:r>
            <a:r>
              <a:rPr lang="en-US" sz="2800" dirty="0"/>
              <a:t> </a:t>
            </a:r>
            <a:r>
              <a:rPr lang="en-US" sz="2800" b="1" dirty="0" err="1" smtClean="0"/>
              <a:t>waitpid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pid_t</a:t>
            </a:r>
            <a:r>
              <a:rPr lang="en-US" sz="2800" i="1" dirty="0"/>
              <a:t> </a:t>
            </a:r>
            <a:r>
              <a:rPr lang="en-US" sz="2800" i="1" dirty="0" err="1"/>
              <a:t>pid</a:t>
            </a:r>
            <a:r>
              <a:rPr lang="en-US" sz="2800" i="1" dirty="0"/>
              <a:t>, </a:t>
            </a:r>
            <a:r>
              <a:rPr lang="en-US" sz="2800" i="1" dirty="0" err="1"/>
              <a:t>int</a:t>
            </a:r>
            <a:r>
              <a:rPr lang="en-US" sz="2800" i="1" dirty="0"/>
              <a:t> *status-</a:t>
            </a:r>
            <a:r>
              <a:rPr lang="en-US" sz="2800" i="1" dirty="0" err="1"/>
              <a:t>ptr</a:t>
            </a:r>
            <a:r>
              <a:rPr lang="en-US" sz="2800" i="1" dirty="0"/>
              <a:t>, </a:t>
            </a:r>
            <a:r>
              <a:rPr lang="en-US" sz="2800" i="1" dirty="0" err="1"/>
              <a:t>int</a:t>
            </a:r>
            <a:r>
              <a:rPr lang="en-US" sz="2800" i="1" dirty="0"/>
              <a:t> options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pid_t</a:t>
            </a:r>
            <a:r>
              <a:rPr lang="en-US" sz="2800" dirty="0" smtClean="0"/>
              <a:t> </a:t>
            </a:r>
            <a:r>
              <a:rPr lang="en-US" sz="2800" b="1" dirty="0"/>
              <a:t>wait</a:t>
            </a:r>
            <a:r>
              <a:rPr lang="en-US" sz="2800" dirty="0"/>
              <a:t> (</a:t>
            </a:r>
            <a:r>
              <a:rPr lang="en-US" sz="2800" i="1" dirty="0" err="1"/>
              <a:t>int</a:t>
            </a:r>
            <a:r>
              <a:rPr lang="en-US" sz="2800" i="1" dirty="0"/>
              <a:t> *status-</a:t>
            </a:r>
            <a:r>
              <a:rPr lang="en-US" sz="2800" i="1" dirty="0" err="1"/>
              <a:t>ptr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calling </a:t>
            </a:r>
            <a:r>
              <a:rPr lang="en-US" sz="2400" dirty="0"/>
              <a:t>process is </a:t>
            </a:r>
            <a:r>
              <a:rPr lang="en-US" sz="2400" b="1" dirty="0"/>
              <a:t>suspended</a:t>
            </a:r>
            <a:r>
              <a:rPr lang="en-US" sz="2400" dirty="0"/>
              <a:t> until the </a:t>
            </a:r>
            <a:r>
              <a:rPr lang="en-US" sz="2400" b="1" dirty="0"/>
              <a:t>child process</a:t>
            </a:r>
            <a:r>
              <a:rPr lang="en-US" sz="2400" dirty="0"/>
              <a:t> makes status information available by </a:t>
            </a:r>
            <a:r>
              <a:rPr lang="en-US" sz="2400" b="1" dirty="0" smtClean="0"/>
              <a:t>terminating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69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684204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Sample Code </a:t>
            </a:r>
            <a:r>
              <a:rPr lang="en-US" dirty="0" smtClean="0"/>
              <a:t>: wait()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Code </a:t>
            </a:r>
            <a:r>
              <a:rPr lang="en-US" dirty="0" smtClean="0"/>
              <a:t>: wait()</a:t>
            </a:r>
            <a:endParaRPr lang="en-US" dirty="0"/>
          </a:p>
        </p:txBody>
      </p:sp>
      <p:pic>
        <p:nvPicPr>
          <p:cNvPr id="6146" name="Picture 2" descr="G:\0. IBA\BS Operating System\PM Lab Programs\p5_wa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838200"/>
            <a:ext cx="6896100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337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Code </a:t>
            </a:r>
            <a:r>
              <a:rPr lang="en-US" dirty="0" smtClean="0"/>
              <a:t>: zombie process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975"/>
            <a:ext cx="6400800" cy="591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G:\0. IBA\BS Operating System\PM Lab Programs\p6_zombi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52" b="52995"/>
          <a:stretch/>
        </p:blipFill>
        <p:spPr bwMode="auto">
          <a:xfrm>
            <a:off x="2667000" y="1259032"/>
            <a:ext cx="6492063" cy="30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www.advancedlinuxprogramming.com/alp-folder/alp-ch03-processes.pdf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Shell Commands</a:t>
            </a:r>
          </a:p>
          <a:p>
            <a:pPr lvl="1"/>
            <a:r>
              <a:rPr lang="en-US" dirty="0" err="1"/>
              <a:t>ps</a:t>
            </a:r>
            <a:endParaRPr lang="en-US" dirty="0" smtClean="0"/>
          </a:p>
          <a:p>
            <a:pPr lvl="1"/>
            <a:r>
              <a:rPr lang="en-US" dirty="0" smtClean="0"/>
              <a:t>kill</a:t>
            </a:r>
            <a:endParaRPr lang="en-US" dirty="0"/>
          </a:p>
          <a:p>
            <a:r>
              <a:rPr lang="en-US" dirty="0" smtClean="0"/>
              <a:t>Unix/Linux System Calls in C/C++ </a:t>
            </a:r>
          </a:p>
          <a:p>
            <a:pPr lvl="1"/>
            <a:r>
              <a:rPr lang="en-US" dirty="0" err="1"/>
              <a:t>getpid</a:t>
            </a:r>
            <a:r>
              <a:rPr lang="en-US" dirty="0"/>
              <a:t> 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getppid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system()</a:t>
            </a:r>
          </a:p>
          <a:p>
            <a:pPr lvl="1"/>
            <a:r>
              <a:rPr lang="en-US" dirty="0"/>
              <a:t>fork 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exec() / </a:t>
            </a:r>
            <a:r>
              <a:rPr lang="en-US" dirty="0" err="1" smtClean="0"/>
              <a:t>execv</a:t>
            </a:r>
            <a:r>
              <a:rPr lang="en-US" dirty="0" smtClean="0"/>
              <a:t>() / </a:t>
            </a:r>
            <a:r>
              <a:rPr lang="en-US" dirty="0" err="1" smtClean="0"/>
              <a:t>execl</a:t>
            </a:r>
            <a:r>
              <a:rPr lang="en-US" dirty="0" smtClean="0"/>
              <a:t>() / </a:t>
            </a:r>
            <a:r>
              <a:rPr lang="en-US" dirty="0" err="1" smtClean="0"/>
              <a:t>execve</a:t>
            </a:r>
            <a:r>
              <a:rPr lang="en-US" dirty="0" smtClean="0"/>
              <a:t>() / </a:t>
            </a:r>
            <a:r>
              <a:rPr lang="en-US" dirty="0" err="1" smtClean="0"/>
              <a:t>execvp</a:t>
            </a:r>
            <a:r>
              <a:rPr lang="en-US" dirty="0" smtClean="0"/>
              <a:t>() / </a:t>
            </a:r>
            <a:r>
              <a:rPr lang="en-US" dirty="0" err="1" smtClean="0"/>
              <a:t>execlp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spawn()</a:t>
            </a:r>
          </a:p>
          <a:p>
            <a:pPr lvl="1"/>
            <a:r>
              <a:rPr lang="en-US" dirty="0" smtClean="0"/>
              <a:t>wait() / </a:t>
            </a:r>
            <a:r>
              <a:rPr lang="en-US" dirty="0" err="1" smtClean="0"/>
              <a:t>waitpid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kill()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 smtClean="0"/>
              <a:t>Once the OS decides to create a new process it:</a:t>
            </a:r>
          </a:p>
          <a:p>
            <a:pPr lvl="1"/>
            <a:r>
              <a:rPr lang="en-US" dirty="0" smtClean="0"/>
              <a:t>Assigns a unique process identifier</a:t>
            </a:r>
          </a:p>
          <a:p>
            <a:pPr lvl="1"/>
            <a:r>
              <a:rPr lang="en-US" dirty="0" smtClean="0"/>
              <a:t>Allocates space for the process</a:t>
            </a:r>
          </a:p>
          <a:p>
            <a:pPr lvl="1"/>
            <a:r>
              <a:rPr lang="en-US" dirty="0" smtClean="0"/>
              <a:t>Initializes process control block</a:t>
            </a:r>
          </a:p>
          <a:p>
            <a:pPr lvl="1"/>
            <a:r>
              <a:rPr lang="en-US" dirty="0" smtClean="0"/>
              <a:t>Sets up appropriate linkages</a:t>
            </a:r>
          </a:p>
          <a:p>
            <a:pPr lvl="1"/>
            <a:r>
              <a:rPr lang="en-US" dirty="0" smtClean="0"/>
              <a:t>Creates or expand other data structures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36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Call: Executing a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(</a:t>
            </a:r>
            <a:r>
              <a:rPr lang="en-US" i="1" dirty="0" err="1" smtClean="0"/>
              <a:t>const</a:t>
            </a:r>
            <a:r>
              <a:rPr lang="en-US" i="1" dirty="0" smtClean="0"/>
              <a:t> </a:t>
            </a:r>
            <a:r>
              <a:rPr lang="en-US" i="1" dirty="0"/>
              <a:t>char *command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This function executes </a:t>
            </a:r>
            <a:r>
              <a:rPr lang="en-US" i="1" dirty="0"/>
              <a:t>command</a:t>
            </a:r>
            <a:r>
              <a:rPr lang="en-US" dirty="0"/>
              <a:t> as a shell </a:t>
            </a:r>
            <a:r>
              <a:rPr lang="en-US" dirty="0" smtClean="0"/>
              <a:t>command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3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: </a:t>
            </a:r>
            <a:r>
              <a:rPr lang="en-US" dirty="0" err="1" smtClean="0"/>
              <a:t>getpid</a:t>
            </a:r>
            <a:r>
              <a:rPr lang="en-US" dirty="0" smtClean="0"/>
              <a:t>() , </a:t>
            </a:r>
            <a:r>
              <a:rPr lang="en-US" dirty="0" err="1" smtClean="0"/>
              <a:t>getppid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7963052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G:\0. IBA\BS Operating System\PM Lab Programs\p1_pi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82" b="44911"/>
          <a:stretch/>
        </p:blipFill>
        <p:spPr bwMode="auto">
          <a:xfrm>
            <a:off x="914400" y="4267200"/>
            <a:ext cx="787141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3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</a:t>
            </a:r>
            <a:r>
              <a:rPr lang="en-US" dirty="0" smtClean="0"/>
              <a:t>: system()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1516"/>
            <a:ext cx="6019800" cy="3230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G:\0. IBA\BS Operating System\PM Lab Programs\p2_syste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7" b="67013"/>
          <a:stretch/>
        </p:blipFill>
        <p:spPr bwMode="auto">
          <a:xfrm>
            <a:off x="1143000" y="4267200"/>
            <a:ext cx="779776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Call: Creating </a:t>
            </a:r>
            <a:r>
              <a:rPr lang="en-US" dirty="0" smtClean="0"/>
              <a:t>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b="1" dirty="0"/>
              <a:t>fork</a:t>
            </a:r>
            <a:r>
              <a:rPr lang="en-US" dirty="0"/>
              <a:t> (</a:t>
            </a:r>
            <a:r>
              <a:rPr lang="en-US" i="1" dirty="0"/>
              <a:t>void</a:t>
            </a:r>
            <a:r>
              <a:rPr lang="en-US" dirty="0" smtClean="0"/>
              <a:t>)    /   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b="1" dirty="0" err="1"/>
              <a:t>vfork</a:t>
            </a:r>
            <a:r>
              <a:rPr lang="en-US" dirty="0"/>
              <a:t> (</a:t>
            </a:r>
            <a:r>
              <a:rPr lang="en-US" i="1" dirty="0"/>
              <a:t>void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fork()</a:t>
            </a:r>
            <a:r>
              <a:rPr lang="en-US" sz="2400" dirty="0" smtClean="0"/>
              <a:t> </a:t>
            </a:r>
            <a:r>
              <a:rPr lang="en-US" sz="2400" dirty="0"/>
              <a:t>makes a complete copy of the calling process's address space and allows </a:t>
            </a:r>
            <a:r>
              <a:rPr lang="en-US" sz="2400" b="1" dirty="0"/>
              <a:t>both the parent and child to execute independently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vfork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 </a:t>
            </a:r>
            <a:r>
              <a:rPr lang="en-US" sz="2400" dirty="0"/>
              <a:t>does not make </a:t>
            </a:r>
            <a:r>
              <a:rPr lang="en-US" sz="2400" dirty="0" smtClean="0"/>
              <a:t>copy</a:t>
            </a:r>
            <a:r>
              <a:rPr lang="en-US" sz="2400" dirty="0"/>
              <a:t>. Instead, the child process created with </a:t>
            </a:r>
            <a:r>
              <a:rPr lang="en-US" sz="2400" dirty="0" err="1"/>
              <a:t>vfork</a:t>
            </a:r>
            <a:r>
              <a:rPr lang="en-US" sz="2400" dirty="0"/>
              <a:t> shares its parent's address space until it calls </a:t>
            </a:r>
            <a:r>
              <a:rPr lang="en-US" sz="2400" b="1" dirty="0"/>
              <a:t>_exit </a:t>
            </a:r>
            <a:r>
              <a:rPr lang="en-US" sz="2400" dirty="0"/>
              <a:t>or one of the </a:t>
            </a:r>
            <a:r>
              <a:rPr lang="en-US" sz="2400" b="1" dirty="0"/>
              <a:t>exec</a:t>
            </a:r>
            <a:r>
              <a:rPr lang="en-US" sz="2400" dirty="0"/>
              <a:t> functions. In the meantime, the </a:t>
            </a:r>
            <a:r>
              <a:rPr lang="en-US" sz="2400" b="1" dirty="0"/>
              <a:t>parent process suspends execution. </a:t>
            </a:r>
            <a:endParaRPr lang="en-US" sz="2400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11244"/>
              </p:ext>
            </p:extLst>
          </p:nvPr>
        </p:nvGraphicFramePr>
        <p:xfrm>
          <a:off x="457200" y="5410200"/>
          <a:ext cx="8229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vfork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Separate Address Space / 2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address space / 1 image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 parent &amp; child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 suspended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7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Process creation is by means of the kernel system call,fork( ).</a:t>
            </a:r>
          </a:p>
          <a:p>
            <a:r>
              <a:rPr lang="en-NZ" dirty="0" smtClean="0"/>
              <a:t>This causes the OS, in Kernel Mode, 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NZ" dirty="0" smtClean="0"/>
              <a:t>Allocate a slot in the process table for the new process.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NZ" dirty="0" smtClean="0"/>
              <a:t>Assign a unique process ID to the child process.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NZ" dirty="0" smtClean="0"/>
              <a:t>Copy of process image of the parent, with the exception of any shared memory.</a:t>
            </a:r>
          </a:p>
        </p:txBody>
      </p:sp>
    </p:spTree>
    <p:extLst>
      <p:ext uri="{BB962C8B-B14F-4D97-AF65-F5344CB8AC3E}">
        <p14:creationId xmlns:p14="http://schemas.microsoft.com/office/powerpoint/2010/main" val="12022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Process Creation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4"/>
            </a:pPr>
            <a:r>
              <a:rPr lang="en-NZ" dirty="0" smtClean="0"/>
              <a:t>Increment the  counters for any files owned by the parent, to reflect that an additional process now also owns those files.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NZ" dirty="0" smtClean="0"/>
              <a:t>Assign the child process to the Ready to Run state.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NZ" dirty="0" smtClean="0"/>
              <a:t>Returns the ID number of the child to the parent process, and a 0 value to the child process.</a:t>
            </a:r>
          </a:p>
          <a:p>
            <a:pPr marL="971550" lvl="1" indent="-514350">
              <a:buFont typeface="+mj-lt"/>
              <a:buAutoNum type="arabicPeriod" startAt="4"/>
            </a:pPr>
            <a:endParaRPr lang="en-NZ" dirty="0" smtClean="0"/>
          </a:p>
          <a:p>
            <a:pPr marL="971550" lvl="1" indent="-514350">
              <a:buFont typeface="+mj-lt"/>
              <a:buAutoNum type="arabicPeriod" startAt="4"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9872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657</Words>
  <Application>Microsoft Office PowerPoint</Application>
  <PresentationFormat>On-screen Show (4:3)</PresentationFormat>
  <Paragraphs>85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Process Management</vt:lpstr>
      <vt:lpstr>Topics</vt:lpstr>
      <vt:lpstr>Process Creation</vt:lpstr>
      <vt:lpstr>System Call: Executing a command</vt:lpstr>
      <vt:lpstr>Sample Code : getpid() , getppid()</vt:lpstr>
      <vt:lpstr>Sample Code : system()</vt:lpstr>
      <vt:lpstr>System Call: Creating a Process</vt:lpstr>
      <vt:lpstr>Process Creation</vt:lpstr>
      <vt:lpstr>Process Creation </vt:lpstr>
      <vt:lpstr>After Creation</vt:lpstr>
      <vt:lpstr>Sample Code : fork()</vt:lpstr>
      <vt:lpstr>System Call: Executing a file</vt:lpstr>
      <vt:lpstr>Sample Code : fork() , exec() . Listing:3.4</vt:lpstr>
      <vt:lpstr>Output : fork() , exec() . Listing:3.4</vt:lpstr>
      <vt:lpstr>System Call  Waiting for a process completion</vt:lpstr>
      <vt:lpstr>Sample Code : wait()</vt:lpstr>
      <vt:lpstr>Sample Code : wait()</vt:lpstr>
      <vt:lpstr>Sample Code : zombie process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saeed</dc:creator>
  <cp:lastModifiedBy>saeed</cp:lastModifiedBy>
  <cp:revision>19</cp:revision>
  <dcterms:created xsi:type="dcterms:W3CDTF">2006-08-16T00:00:00Z</dcterms:created>
  <dcterms:modified xsi:type="dcterms:W3CDTF">2014-03-31T10:32:54Z</dcterms:modified>
</cp:coreProperties>
</file>