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71" r:id="rId5"/>
    <p:sldId id="264" r:id="rId6"/>
    <p:sldId id="265" r:id="rId7"/>
    <p:sldId id="266" r:id="rId8"/>
    <p:sldId id="260" r:id="rId9"/>
    <p:sldId id="258" r:id="rId10"/>
    <p:sldId id="259" r:id="rId11"/>
    <p:sldId id="261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3C5FB-A32E-435F-8EB1-646E3E5860D5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D179-0C1D-4447-8484-C5139C60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three must be present for deadlock to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2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Semaphore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81800" cy="683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Producer/Consumer</a:t>
            </a:r>
            <a:r>
              <a:rPr lang="en-US" sz="2700" dirty="0" smtClean="0"/>
              <a:t>(infinite buffer)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548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5103935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942148"/>
            <a:ext cx="4419600" cy="37014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shared resources</a:t>
            </a:r>
          </a:p>
          <a:p>
            <a:pPr lvl="1"/>
            <a:r>
              <a:rPr lang="en-US" dirty="0" smtClean="0"/>
              <a:t>Reusable</a:t>
            </a:r>
          </a:p>
          <a:p>
            <a:pPr lvl="1"/>
            <a:r>
              <a:rPr lang="en-US" dirty="0" smtClean="0"/>
              <a:t>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for </a:t>
            </a:r>
            <a:r>
              <a:rPr lang="en-US" b="1" i="1" dirty="0" smtClean="0"/>
              <a:t>possible Deadlock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Mutual exclusion</a:t>
            </a:r>
            <a:r>
              <a:rPr lang="en-US" sz="1800" dirty="0" smtClean="0"/>
              <a:t>(Only one process may use a resource at a time)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Hold-and-wait</a:t>
            </a:r>
            <a:r>
              <a:rPr lang="en-US" sz="2800" dirty="0" smtClean="0"/>
              <a:t> </a:t>
            </a:r>
            <a:r>
              <a:rPr lang="en-US" sz="1800" dirty="0" smtClean="0"/>
              <a:t>(A process may hold allocated resources while awaiting assignment of others)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No pre-emption </a:t>
            </a:r>
            <a:r>
              <a:rPr lang="en-NZ" sz="1800" dirty="0" smtClean="0"/>
              <a:t>(No resource can be forcibly removed form a process holding it)</a:t>
            </a:r>
            <a:endParaRPr lang="en-NZ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Circular Wait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Ostrich Approach</a:t>
            </a:r>
          </a:p>
          <a:p>
            <a:pPr lvl="2"/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nothing to handle deadlock</a:t>
            </a:r>
          </a:p>
          <a:p>
            <a:pPr lvl="1"/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Deadlock prevention </a:t>
            </a:r>
          </a:p>
          <a:p>
            <a:pPr lvl="2"/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Prevent any of the 4 deadlock conditions, liner ordering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Deadlock Avoidance</a:t>
            </a:r>
          </a:p>
          <a:p>
            <a:pPr lvl="2"/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Avoid circular wait</a:t>
            </a:r>
          </a:p>
          <a:p>
            <a:pPr lvl="1"/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Deadlock detection &amp; Recovery 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Detect circular wait and terminate a process in chain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What/Why is concurrency control?</a:t>
            </a:r>
          </a:p>
          <a:p>
            <a:r>
              <a:rPr lang="en-US" dirty="0" smtClean="0"/>
              <a:t>Shared Resources?</a:t>
            </a:r>
          </a:p>
          <a:p>
            <a:r>
              <a:rPr lang="en-US" dirty="0" smtClean="0"/>
              <a:t>Protection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 smtClean="0"/>
              <a:t>Critical section</a:t>
            </a:r>
          </a:p>
          <a:p>
            <a:pPr lvl="1"/>
            <a:r>
              <a:rPr lang="en-US" dirty="0" smtClean="0"/>
              <a:t>Synchronization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Binary Semaphore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Deadlock</a:t>
            </a:r>
          </a:p>
          <a:p>
            <a:pPr lvl="1"/>
            <a:r>
              <a:rPr lang="en-US" dirty="0" smtClean="0"/>
              <a:t>Starvation</a:t>
            </a:r>
          </a:p>
          <a:p>
            <a:pPr lvl="1"/>
            <a:r>
              <a:rPr lang="en-US" dirty="0" smtClean="0"/>
              <a:t>Data Coherency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pthread.h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unistd.h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void * even(void * </a:t>
            </a:r>
            <a:r>
              <a:rPr lang="en-US" sz="1600" b="1" dirty="0" err="1" smtClean="0">
                <a:solidFill>
                  <a:srgbClr val="00B050"/>
                </a:solidFill>
              </a:rPr>
              <a:t>ptr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{	</a:t>
            </a: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i</a:t>
            </a:r>
            <a:r>
              <a:rPr lang="en-US" sz="1600" dirty="0" smtClean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nn-NO" sz="1600" dirty="0" smtClean="0">
                <a:solidFill>
                  <a:srgbClr val="00B050"/>
                </a:solidFill>
              </a:rPr>
              <a:t>	for (i = 0; i &lt; (int)ptr; i+=2)</a:t>
            </a:r>
            <a:r>
              <a:rPr lang="en-US" sz="1600" dirty="0" smtClean="0">
                <a:solidFill>
                  <a:srgbClr val="00B050"/>
                </a:solidFill>
              </a:rPr>
              <a:t>{  </a:t>
            </a:r>
            <a:r>
              <a:rPr lang="en-US" sz="1600" dirty="0" err="1" smtClean="0">
                <a:solidFill>
                  <a:srgbClr val="00B050"/>
                </a:solidFill>
              </a:rPr>
              <a:t>printf</a:t>
            </a:r>
            <a:r>
              <a:rPr lang="en-US" sz="1600" dirty="0" smtClean="0">
                <a:solidFill>
                  <a:srgbClr val="00B050"/>
                </a:solidFill>
              </a:rPr>
              <a:t>("%d", </a:t>
            </a:r>
            <a:r>
              <a:rPr lang="en-US" sz="1600" dirty="0" err="1" smtClean="0">
                <a:solidFill>
                  <a:srgbClr val="00B050"/>
                </a:solidFill>
              </a:rPr>
              <a:t>i</a:t>
            </a:r>
            <a:r>
              <a:rPr lang="en-US" sz="1600" dirty="0" smtClean="0">
                <a:solidFill>
                  <a:srgbClr val="00B050"/>
                </a:solidFill>
              </a:rPr>
              <a:t>) ;  </a:t>
            </a:r>
            <a:r>
              <a:rPr lang="en-US" sz="1600" dirty="0" err="1" smtClean="0">
                <a:solidFill>
                  <a:srgbClr val="00B050"/>
                </a:solidFill>
              </a:rPr>
              <a:t>usleep</a:t>
            </a:r>
            <a:r>
              <a:rPr lang="en-US" sz="1600" dirty="0" smtClean="0">
                <a:solidFill>
                  <a:srgbClr val="00B050"/>
                </a:solidFill>
              </a:rPr>
              <a:t>(100);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pthread_exit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main(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argc</a:t>
            </a:r>
            <a:r>
              <a:rPr lang="en-US" sz="1600" b="1" dirty="0" smtClean="0">
                <a:solidFill>
                  <a:srgbClr val="FF0000"/>
                </a:solidFill>
              </a:rPr>
              <a:t>, char ** </a:t>
            </a:r>
            <a:r>
              <a:rPr lang="en-US" sz="1600" b="1" dirty="0" err="1" smtClean="0">
                <a:solidFill>
                  <a:srgbClr val="FF0000"/>
                </a:solidFill>
              </a:rPr>
              <a:t>argv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pthread_t</a:t>
            </a:r>
            <a:r>
              <a:rPr lang="en-US" sz="1600" b="1" dirty="0" smtClean="0">
                <a:solidFill>
                  <a:srgbClr val="00B0F0"/>
                </a:solidFill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</a:rPr>
              <a:t>t0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sz="1600" b="1" dirty="0" smtClean="0">
                <a:solidFill>
                  <a:srgbClr val="00B0F0"/>
                </a:solidFill>
              </a:rPr>
              <a:t> t1;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pthread_create</a:t>
            </a:r>
            <a:r>
              <a:rPr lang="en-US" sz="1600" b="1" dirty="0" smtClean="0">
                <a:solidFill>
                  <a:srgbClr val="00B050"/>
                </a:solidFill>
              </a:rPr>
              <a:t>(&amp;t0, 0, even, (void *)50);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pthread_create</a:t>
            </a:r>
            <a:r>
              <a:rPr lang="en-US" sz="1600" b="1" dirty="0" smtClean="0">
                <a:solidFill>
                  <a:srgbClr val="00B0F0"/>
                </a:solidFill>
              </a:rPr>
              <a:t>(&amp;t1, 0, odd, (void *)100);</a:t>
            </a:r>
          </a:p>
          <a:p>
            <a:pPr>
              <a:buNone/>
            </a:pPr>
            <a:endParaRPr lang="en-US" sz="700" b="1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pthread_join</a:t>
            </a:r>
            <a:r>
              <a:rPr lang="en-US" sz="1600" b="1" dirty="0" smtClean="0">
                <a:solidFill>
                  <a:srgbClr val="00B050"/>
                </a:solidFill>
              </a:rPr>
              <a:t>(t0, 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	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pthread_join</a:t>
            </a:r>
            <a:r>
              <a:rPr lang="en-US" sz="1600" b="1" dirty="0" smtClean="0">
                <a:solidFill>
                  <a:srgbClr val="00B0F0"/>
                </a:solidFill>
              </a:rPr>
              <a:t>(t1, 0);</a:t>
            </a:r>
          </a:p>
          <a:p>
            <a:pPr>
              <a:buNone/>
            </a:pPr>
            <a:r>
              <a:rPr lang="en-US" sz="1600" dirty="0" smtClean="0"/>
              <a:t>	return 0;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pthread_create</a:t>
            </a:r>
            <a:r>
              <a:rPr lang="en-US" sz="1400" dirty="0"/>
              <a:t>(</a:t>
            </a:r>
            <a:r>
              <a:rPr lang="en-US" sz="1400" dirty="0" err="1"/>
              <a:t>pthread_t</a:t>
            </a:r>
            <a:r>
              <a:rPr lang="en-US" sz="1400" dirty="0"/>
              <a:t> *thread,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pthread_attr_t</a:t>
            </a:r>
            <a:r>
              <a:rPr lang="en-US" sz="1400" dirty="0"/>
              <a:t> *</a:t>
            </a:r>
            <a:r>
              <a:rPr lang="en-US" sz="1400" dirty="0" err="1"/>
              <a:t>attr</a:t>
            </a:r>
            <a:r>
              <a:rPr lang="en-US" sz="1400" dirty="0" smtClean="0"/>
              <a:t>, </a:t>
            </a:r>
            <a:r>
              <a:rPr lang="en-US" sz="1400" dirty="0"/>
              <a:t>void *(*</a:t>
            </a:r>
            <a:r>
              <a:rPr lang="en-US" sz="1400" dirty="0" err="1"/>
              <a:t>start_routine</a:t>
            </a:r>
            <a:r>
              <a:rPr lang="en-US" sz="1400" dirty="0"/>
              <a:t>) (void *), void *</a:t>
            </a:r>
            <a:r>
              <a:rPr lang="en-US" sz="1400" dirty="0" err="1"/>
              <a:t>arg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pthread_join</a:t>
            </a:r>
            <a:r>
              <a:rPr lang="en-US" sz="1400" dirty="0"/>
              <a:t>(</a:t>
            </a:r>
            <a:r>
              <a:rPr lang="en-US" sz="1400" dirty="0" err="1"/>
              <a:t>pthread_t</a:t>
            </a:r>
            <a:r>
              <a:rPr lang="en-US" sz="1400" dirty="0"/>
              <a:t> </a:t>
            </a:r>
            <a:r>
              <a:rPr lang="en-US" sz="1400" dirty="0" err="1"/>
              <a:t>tid</a:t>
            </a:r>
            <a:r>
              <a:rPr lang="en-US" sz="1400" dirty="0"/>
              <a:t>, void **ret</a:t>
            </a:r>
            <a:r>
              <a:rPr lang="en-US" sz="1400" dirty="0" smtClean="0"/>
              <a:t>);   </a:t>
            </a:r>
            <a:r>
              <a:rPr lang="en-US" sz="1400" dirty="0"/>
              <a:t>…  void </a:t>
            </a:r>
            <a:r>
              <a:rPr lang="en-US" sz="1400" dirty="0" err="1"/>
              <a:t>pthread_exit</a:t>
            </a:r>
            <a:r>
              <a:rPr lang="en-US" sz="1400" dirty="0"/>
              <a:t>(void *ret);</a:t>
            </a: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4200" y="2715161"/>
            <a:ext cx="5486400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B0F0"/>
                </a:solidFill>
              </a:rPr>
              <a:t>void * </a:t>
            </a:r>
            <a:r>
              <a:rPr lang="en-US" sz="1600" b="1" dirty="0" smtClean="0">
                <a:solidFill>
                  <a:srgbClr val="00B0F0"/>
                </a:solidFill>
              </a:rPr>
              <a:t>odd(void </a:t>
            </a:r>
            <a:r>
              <a:rPr lang="en-US" sz="1600" b="1" dirty="0">
                <a:solidFill>
                  <a:srgbClr val="00B0F0"/>
                </a:solidFill>
              </a:rPr>
              <a:t>* </a:t>
            </a:r>
            <a:r>
              <a:rPr lang="en-US" sz="1600" b="1" dirty="0" err="1">
                <a:solidFill>
                  <a:srgbClr val="00B0F0"/>
                </a:solidFill>
              </a:rPr>
              <a:t>ptr</a:t>
            </a:r>
            <a:r>
              <a:rPr lang="en-US" sz="1600" b="1" dirty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{  </a:t>
            </a:r>
            <a:r>
              <a:rPr lang="en-US" sz="1600" dirty="0" err="1" smtClean="0">
                <a:solidFill>
                  <a:srgbClr val="00B0F0"/>
                </a:solidFill>
              </a:rPr>
              <a:t>int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err="1">
                <a:solidFill>
                  <a:srgbClr val="00B0F0"/>
                </a:solidFill>
              </a:rPr>
              <a:t>i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>
              <a:buNone/>
            </a:pPr>
            <a:r>
              <a:rPr lang="nn-NO" sz="1600" dirty="0" smtClean="0">
                <a:solidFill>
                  <a:srgbClr val="00B0F0"/>
                </a:solidFill>
              </a:rPr>
              <a:t>   for </a:t>
            </a:r>
            <a:r>
              <a:rPr lang="nn-NO" sz="1600" dirty="0">
                <a:solidFill>
                  <a:srgbClr val="00B0F0"/>
                </a:solidFill>
              </a:rPr>
              <a:t>(i = </a:t>
            </a:r>
            <a:r>
              <a:rPr lang="nn-NO" sz="1600" dirty="0" smtClean="0">
                <a:solidFill>
                  <a:srgbClr val="00B0F0"/>
                </a:solidFill>
              </a:rPr>
              <a:t>1; </a:t>
            </a:r>
            <a:r>
              <a:rPr lang="nn-NO" sz="1600" dirty="0">
                <a:solidFill>
                  <a:srgbClr val="00B0F0"/>
                </a:solidFill>
              </a:rPr>
              <a:t>i &lt; (int)ptr; i+=2)</a:t>
            </a:r>
            <a:r>
              <a:rPr lang="en-US" sz="1600" dirty="0">
                <a:solidFill>
                  <a:srgbClr val="00B0F0"/>
                </a:solidFill>
              </a:rPr>
              <a:t>{  </a:t>
            </a:r>
            <a:r>
              <a:rPr lang="en-US" sz="1600" dirty="0" err="1">
                <a:solidFill>
                  <a:srgbClr val="00B0F0"/>
                </a:solidFill>
              </a:rPr>
              <a:t>printf</a:t>
            </a:r>
            <a:r>
              <a:rPr lang="en-US" sz="1600" dirty="0">
                <a:solidFill>
                  <a:srgbClr val="00B0F0"/>
                </a:solidFill>
              </a:rPr>
              <a:t>("%d", </a:t>
            </a:r>
            <a:r>
              <a:rPr lang="en-US" sz="1600" dirty="0" err="1">
                <a:solidFill>
                  <a:srgbClr val="00B0F0"/>
                </a:solidFill>
              </a:rPr>
              <a:t>i</a:t>
            </a:r>
            <a:r>
              <a:rPr lang="en-US" sz="1600" dirty="0">
                <a:solidFill>
                  <a:srgbClr val="00B0F0"/>
                </a:solidFill>
              </a:rPr>
              <a:t>) ;  </a:t>
            </a:r>
            <a:r>
              <a:rPr lang="en-US" sz="1600" dirty="0" err="1" smtClean="0">
                <a:solidFill>
                  <a:srgbClr val="00B0F0"/>
                </a:solidFill>
              </a:rPr>
              <a:t>usleep</a:t>
            </a:r>
            <a:r>
              <a:rPr lang="en-US" sz="1600" dirty="0" smtClean="0">
                <a:solidFill>
                  <a:srgbClr val="00B0F0"/>
                </a:solidFill>
              </a:rPr>
              <a:t>(100</a:t>
            </a:r>
            <a:r>
              <a:rPr lang="en-US" sz="1600" dirty="0">
                <a:solidFill>
                  <a:srgbClr val="00B0F0"/>
                </a:solidFill>
              </a:rPr>
              <a:t>);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  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pthread_exit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0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Multitasking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smtClean="0"/>
              <a:t>Multithreading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24025"/>
            <a:ext cx="8477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250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threads have access to the same global, shared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Threads also have their own private data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Programmers are responsible for synchronizing access (protecting) globally shared data.</a:t>
            </a:r>
          </a:p>
        </p:txBody>
      </p:sp>
    </p:spTree>
    <p:extLst>
      <p:ext uri="{BB962C8B-B14F-4D97-AF65-F5344CB8AC3E}">
        <p14:creationId xmlns:p14="http://schemas.microsoft.com/office/powerpoint/2010/main" val="18697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“Thread Safe”</a:t>
            </a:r>
            <a:endParaRPr lang="en-US" dirty="0"/>
          </a:p>
        </p:txBody>
      </p:sp>
      <p:pic>
        <p:nvPicPr>
          <p:cNvPr id="5122" name="Picture 2" descr="C:\Users\muhammadsaeed.IBAPK\Desktop\thread-sa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" y="1600200"/>
            <a:ext cx="8993529" cy="426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To protect shared resources from race condition and data inconsistency.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743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Data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B + 300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= A 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Binary Semaphore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3400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5846164" cy="2971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190999"/>
            <a:ext cx="6073488" cy="26670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1772652">
                <a:tc gridSpan="2">
                  <a:txBody>
                    <a:bodyPr/>
                    <a:lstStyle/>
                    <a:p>
                      <a:r>
                        <a:rPr lang="en-US" sz="2400" kern="1200" baseline="0" dirty="0" err="1" smtClean="0"/>
                        <a:t>struct</a:t>
                      </a:r>
                      <a:r>
                        <a:rPr lang="en-US" sz="2400" kern="1200" baseline="0" dirty="0" smtClean="0"/>
                        <a:t> semaphore {</a:t>
                      </a:r>
                    </a:p>
                    <a:p>
                      <a:r>
                        <a:rPr lang="en-US" sz="2400" kern="1200" baseline="0" dirty="0" smtClean="0"/>
                        <a:t>  </a:t>
                      </a:r>
                      <a:r>
                        <a:rPr lang="en-US" sz="2400" kern="1200" baseline="0" dirty="0" err="1" smtClean="0"/>
                        <a:t>int</a:t>
                      </a:r>
                      <a:r>
                        <a:rPr lang="en-US" sz="2400" kern="1200" baseline="0" dirty="0" smtClean="0"/>
                        <a:t> count;</a:t>
                      </a:r>
                    </a:p>
                    <a:p>
                      <a:r>
                        <a:rPr lang="en-US" sz="2400" kern="1200" baseline="0" dirty="0" smtClean="0"/>
                        <a:t>  </a:t>
                      </a:r>
                      <a:r>
                        <a:rPr lang="en-US" sz="2400" kern="1200" baseline="0" dirty="0" err="1" smtClean="0"/>
                        <a:t>queueType</a:t>
                      </a:r>
                      <a:r>
                        <a:rPr lang="en-US" sz="2400" kern="1200" baseline="0" dirty="0" smtClean="0"/>
                        <a:t> queue;</a:t>
                      </a:r>
                    </a:p>
                    <a:p>
                      <a:r>
                        <a:rPr lang="en-US" sz="2400" kern="1200" baseline="0" dirty="0" smtClean="0"/>
                        <a:t>};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8948"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void </a:t>
                      </a:r>
                      <a:r>
                        <a:rPr lang="en-US" sz="2400" kern="1200" baseline="0" dirty="0" err="1" smtClean="0"/>
                        <a:t>semWait</a:t>
                      </a:r>
                      <a:r>
                        <a:rPr lang="en-US" sz="2400" kern="1200" baseline="0" dirty="0" smtClean="0"/>
                        <a:t>(semaphore s)</a:t>
                      </a:r>
                    </a:p>
                    <a:p>
                      <a:r>
                        <a:rPr lang="en-US" sz="2400" kern="1200" baseline="0" dirty="0" smtClean="0"/>
                        <a:t>{</a:t>
                      </a:r>
                    </a:p>
                    <a:p>
                      <a:r>
                        <a:rPr lang="en-US" sz="2400" kern="1200" baseline="0" dirty="0" err="1" smtClean="0"/>
                        <a:t>s.count</a:t>
                      </a:r>
                      <a:r>
                        <a:rPr lang="en-US" sz="2400" kern="1200" baseline="0" dirty="0" smtClean="0"/>
                        <a:t>--;</a:t>
                      </a:r>
                    </a:p>
                    <a:p>
                      <a:r>
                        <a:rPr lang="en-US" sz="2400" kern="1200" baseline="0" dirty="0" smtClean="0"/>
                        <a:t>if (</a:t>
                      </a:r>
                      <a:r>
                        <a:rPr lang="en-US" sz="2400" kern="1200" baseline="0" dirty="0" err="1" smtClean="0"/>
                        <a:t>s.count</a:t>
                      </a:r>
                      <a:r>
                        <a:rPr lang="en-US" sz="2400" kern="1200" baseline="0" dirty="0" smtClean="0"/>
                        <a:t> &lt; 0) {</a:t>
                      </a:r>
                    </a:p>
                    <a:p>
                      <a:r>
                        <a:rPr lang="en-US" sz="2400" kern="1200" baseline="0" dirty="0" smtClean="0"/>
                        <a:t>// place this process in </a:t>
                      </a:r>
                      <a:r>
                        <a:rPr lang="en-US" sz="2400" kern="1200" baseline="0" dirty="0" err="1" smtClean="0"/>
                        <a:t>s.queue</a:t>
                      </a:r>
                      <a:r>
                        <a:rPr lang="en-US" sz="2400" kern="1200" baseline="0" dirty="0" smtClean="0"/>
                        <a:t> </a:t>
                      </a:r>
                    </a:p>
                    <a:p>
                      <a:r>
                        <a:rPr lang="en-US" sz="2400" kern="1200" baseline="0" dirty="0" smtClean="0"/>
                        <a:t>// block this process </a:t>
                      </a:r>
                    </a:p>
                    <a:p>
                      <a:r>
                        <a:rPr lang="en-US" sz="2400" kern="1200" baseline="0" dirty="0" smtClean="0"/>
                        <a:t> }</a:t>
                      </a:r>
                    </a:p>
                    <a:p>
                      <a:r>
                        <a:rPr lang="en-US" sz="2000" kern="1200" baseline="0" dirty="0" smtClean="0"/>
                        <a:t>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/>
                        <a:t>void </a:t>
                      </a:r>
                      <a:r>
                        <a:rPr lang="en-US" sz="2400" kern="1200" baseline="0" dirty="0" err="1" smtClean="0"/>
                        <a:t>semSignal</a:t>
                      </a:r>
                      <a:r>
                        <a:rPr lang="en-US" sz="2400" kern="1200" baseline="0" dirty="0" smtClean="0"/>
                        <a:t>(semaphore s)</a:t>
                      </a:r>
                    </a:p>
                    <a:p>
                      <a:r>
                        <a:rPr lang="en-US" sz="2400" kern="1200" baseline="0" dirty="0" smtClean="0"/>
                        <a:t>{</a:t>
                      </a:r>
                    </a:p>
                    <a:p>
                      <a:r>
                        <a:rPr lang="en-US" sz="2400" kern="1200" baseline="0" dirty="0" err="1" smtClean="0"/>
                        <a:t>s.count</a:t>
                      </a:r>
                      <a:r>
                        <a:rPr lang="en-US" sz="2400" kern="1200" baseline="0" dirty="0" smtClean="0"/>
                        <a:t>++;</a:t>
                      </a:r>
                    </a:p>
                    <a:p>
                      <a:r>
                        <a:rPr lang="en-US" sz="2400" kern="1200" baseline="0" dirty="0" smtClean="0"/>
                        <a:t>if (</a:t>
                      </a:r>
                      <a:r>
                        <a:rPr lang="en-US" sz="2400" kern="1200" baseline="0" dirty="0" err="1" smtClean="0"/>
                        <a:t>s.count</a:t>
                      </a:r>
                      <a:r>
                        <a:rPr lang="en-US" sz="2400" kern="1200" baseline="0" dirty="0" smtClean="0"/>
                        <a:t> &lt;= 0) {</a:t>
                      </a:r>
                    </a:p>
                    <a:p>
                      <a:r>
                        <a:rPr lang="en-US" sz="2400" kern="1200" baseline="0" dirty="0" smtClean="0"/>
                        <a:t>//remove a process P from //</a:t>
                      </a:r>
                      <a:r>
                        <a:rPr lang="en-US" sz="2400" kern="1200" baseline="0" dirty="0" err="1" smtClean="0"/>
                        <a:t>s.queue</a:t>
                      </a:r>
                      <a:r>
                        <a:rPr lang="en-US" sz="2400" kern="1200" baseline="0" dirty="0" smtClean="0"/>
                        <a:t> </a:t>
                      </a:r>
                    </a:p>
                    <a:p>
                      <a:r>
                        <a:rPr lang="en-US" sz="2400" kern="1200" baseline="0" dirty="0" smtClean="0"/>
                        <a:t>//place process P on ready list </a:t>
                      </a:r>
                    </a:p>
                    <a:p>
                      <a:r>
                        <a:rPr lang="en-US" sz="2400" kern="1200" baseline="0" dirty="0" smtClean="0"/>
                        <a:t> }</a:t>
                      </a:r>
                    </a:p>
                    <a:p>
                      <a:r>
                        <a:rPr lang="en-US" sz="2400" kern="1200" baseline="0" dirty="0" smtClean="0"/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357</Words>
  <Application>Microsoft Office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Concurrency Control</vt:lpstr>
      <vt:lpstr>Concurrency Control</vt:lpstr>
      <vt:lpstr>Multithreading</vt:lpstr>
      <vt:lpstr>Multitasking vs Multithreading</vt:lpstr>
      <vt:lpstr>Shared Memory</vt:lpstr>
      <vt:lpstr>“Thread Safe”</vt:lpstr>
      <vt:lpstr>Mutual Exclusion</vt:lpstr>
      <vt:lpstr>Binary Semaphore</vt:lpstr>
      <vt:lpstr>Semaphore</vt:lpstr>
      <vt:lpstr>Semaphore</vt:lpstr>
      <vt:lpstr>Producer/Consumer(infinite buffer) Problem</vt:lpstr>
      <vt:lpstr>Deadlock</vt:lpstr>
      <vt:lpstr>Deadlock</vt:lpstr>
      <vt:lpstr>Deadlock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</dc:title>
  <dc:creator>student rtl</dc:creator>
  <cp:lastModifiedBy>Muhammad saeed / Part Time Faculty</cp:lastModifiedBy>
  <cp:revision>12</cp:revision>
  <dcterms:created xsi:type="dcterms:W3CDTF">2006-08-16T00:00:00Z</dcterms:created>
  <dcterms:modified xsi:type="dcterms:W3CDTF">2014-12-10T03:57:16Z</dcterms:modified>
</cp:coreProperties>
</file>