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7" r:id="rId12"/>
    <p:sldId id="268" r:id="rId13"/>
    <p:sldId id="269"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Eczar Bold" panose="020B0604020202020204" charset="0"/>
      <p:regular r:id="rId20"/>
    </p:embeddedFont>
    <p:embeddedFont>
      <p:font typeface="Raleway" pitchFamily="2" charset="0"/>
      <p:regular r:id="rId21"/>
      <p:bold r:id="rId22"/>
      <p:italic r:id="rId23"/>
      <p:boldItalic r:id="rId24"/>
    </p:embeddedFont>
    <p:embeddedFont>
      <p:font typeface="Raleway Bold" charset="0"/>
      <p:regular r:id="rId25"/>
    </p:embeddedFont>
    <p:embeddedFont>
      <p:font typeface="Times New Roman" panose="02020603050405020304" pitchFamily="18" charset="0"/>
      <p:regular r:id="rId26"/>
    </p:embeddedFont>
    <p:embeddedFont>
      <p:font typeface="Times New Roman Bold" panose="02020803070505020304" pitchFamily="18" charset="0"/>
      <p:regular r:id="rId27"/>
      <p:bold r:id="rId28"/>
    </p:embeddedFont>
    <p:embeddedFont>
      <p:font typeface="Times New Roman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hyperlink" Target="https://kite.trade/docs/connect/v3/" TargetMode="External"/><Relationship Id="rId3" Type="http://schemas.openxmlformats.org/officeDocument/2006/relationships/hyperlink" Target="https://reactjs.org/docs/getting-started.html" TargetMode="External"/><Relationship Id="rId7"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alphavantage.co/documentation/" TargetMode="External"/><Relationship Id="rId5" Type="http://schemas.openxmlformats.org/officeDocument/2006/relationships/hyperlink" Target="https://llama2.readthedocs.io/en/latest/" TargetMode="External"/><Relationship Id="rId4" Type="http://schemas.openxmlformats.org/officeDocument/2006/relationships/hyperlink" Target="https://docs.streamlit.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a:off x="8491034" y="6877941"/>
            <a:ext cx="1305932" cy="1244525"/>
          </a:xfrm>
          <a:custGeom>
            <a:avLst/>
            <a:gdLst/>
            <a:ahLst/>
            <a:cxnLst/>
            <a:rect l="l" t="t" r="r" b="b"/>
            <a:pathLst>
              <a:path w="1305932" h="1244525">
                <a:moveTo>
                  <a:pt x="0" y="0"/>
                </a:moveTo>
                <a:lnTo>
                  <a:pt x="1305932" y="0"/>
                </a:lnTo>
                <a:lnTo>
                  <a:pt x="1305932" y="1244525"/>
                </a:lnTo>
                <a:lnTo>
                  <a:pt x="0" y="1244525"/>
                </a:lnTo>
                <a:lnTo>
                  <a:pt x="0" y="0"/>
                </a:lnTo>
                <a:close/>
              </a:path>
            </a:pathLst>
          </a:custGeom>
          <a:blipFill>
            <a:blip r:embed="rId2"/>
            <a:stretch>
              <a:fillRect/>
            </a:stretch>
          </a:blipFill>
        </p:spPr>
      </p:sp>
      <p:sp>
        <p:nvSpPr>
          <p:cNvPr id="3" name="TextBox 3"/>
          <p:cNvSpPr txBox="1"/>
          <p:nvPr/>
        </p:nvSpPr>
        <p:spPr>
          <a:xfrm>
            <a:off x="5180560" y="8905"/>
            <a:ext cx="7926881" cy="835100"/>
          </a:xfrm>
          <a:prstGeom prst="rect">
            <a:avLst/>
          </a:prstGeom>
        </p:spPr>
        <p:txBody>
          <a:bodyPr lIns="0" tIns="0" rIns="0" bIns="0" rtlCol="0" anchor="t">
            <a:spAutoFit/>
          </a:bodyPr>
          <a:lstStyle/>
          <a:p>
            <a:pPr marL="180340" indent="-180340" algn="ctr">
              <a:lnSpc>
                <a:spcPct val="107000"/>
              </a:lnSpc>
              <a:spcAft>
                <a:spcPts val="8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ML-DRIVEN STOCK PRICE PREDICTION AND MARKET INSIGHTS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4"/>
          <p:cNvSpPr txBox="1"/>
          <p:nvPr/>
        </p:nvSpPr>
        <p:spPr>
          <a:xfrm>
            <a:off x="5180560" y="969417"/>
            <a:ext cx="7926881" cy="872489"/>
          </a:xfrm>
          <a:prstGeom prst="rect">
            <a:avLst/>
          </a:prstGeom>
        </p:spPr>
        <p:txBody>
          <a:bodyPr lIns="0" tIns="0" rIns="0" bIns="0" rtlCol="0" anchor="t">
            <a:spAutoFit/>
          </a:bodyPr>
          <a:lstStyle/>
          <a:p>
            <a:pPr algn="ctr">
              <a:lnSpc>
                <a:spcPts val="3360"/>
              </a:lnSpc>
            </a:pPr>
            <a:r>
              <a:rPr lang="en-US" sz="2400">
                <a:solidFill>
                  <a:srgbClr val="000000"/>
                </a:solidFill>
                <a:latin typeface="Times New Roman Italics"/>
              </a:rPr>
              <a:t>Submitted in partial fulfilment of the</a:t>
            </a:r>
          </a:p>
          <a:p>
            <a:pPr algn="ctr">
              <a:lnSpc>
                <a:spcPts val="3360"/>
              </a:lnSpc>
            </a:pPr>
            <a:r>
              <a:rPr lang="en-US" sz="2400">
                <a:solidFill>
                  <a:srgbClr val="000000"/>
                </a:solidFill>
                <a:latin typeface="Times New Roman Italics"/>
              </a:rPr>
              <a:t>Requirements of the degree</a:t>
            </a:r>
          </a:p>
        </p:txBody>
      </p:sp>
      <p:sp>
        <p:nvSpPr>
          <p:cNvPr id="5" name="TextBox 5"/>
          <p:cNvSpPr txBox="1"/>
          <p:nvPr/>
        </p:nvSpPr>
        <p:spPr>
          <a:xfrm>
            <a:off x="5180560" y="1839773"/>
            <a:ext cx="7926881" cy="495935"/>
          </a:xfrm>
          <a:prstGeom prst="rect">
            <a:avLst/>
          </a:prstGeom>
        </p:spPr>
        <p:txBody>
          <a:bodyPr lIns="0" tIns="0" rIns="0" bIns="0" rtlCol="0" anchor="t">
            <a:spAutoFit/>
          </a:bodyPr>
          <a:lstStyle/>
          <a:p>
            <a:pPr algn="ctr">
              <a:lnSpc>
                <a:spcPts val="3640"/>
              </a:lnSpc>
            </a:pPr>
            <a:r>
              <a:rPr lang="en-US" sz="2600">
                <a:solidFill>
                  <a:srgbClr val="000000"/>
                </a:solidFill>
                <a:latin typeface="Times New Roman Italics"/>
              </a:rPr>
              <a:t>Of</a:t>
            </a:r>
          </a:p>
        </p:txBody>
      </p:sp>
      <p:sp>
        <p:nvSpPr>
          <p:cNvPr id="6" name="TextBox 6"/>
          <p:cNvSpPr txBox="1"/>
          <p:nvPr/>
        </p:nvSpPr>
        <p:spPr>
          <a:xfrm>
            <a:off x="5180560" y="2333575"/>
            <a:ext cx="7926881" cy="495935"/>
          </a:xfrm>
          <a:prstGeom prst="rect">
            <a:avLst/>
          </a:prstGeom>
        </p:spPr>
        <p:txBody>
          <a:bodyPr lIns="0" tIns="0" rIns="0" bIns="0" rtlCol="0" anchor="t">
            <a:spAutoFit/>
          </a:bodyPr>
          <a:lstStyle/>
          <a:p>
            <a:pPr algn="ctr">
              <a:lnSpc>
                <a:spcPts val="3640"/>
              </a:lnSpc>
            </a:pPr>
            <a:r>
              <a:rPr lang="en-US" sz="2600">
                <a:solidFill>
                  <a:srgbClr val="000000"/>
                </a:solidFill>
                <a:latin typeface="Times New Roman Bold"/>
              </a:rPr>
              <a:t>Bachelor of technology</a:t>
            </a:r>
          </a:p>
        </p:txBody>
      </p:sp>
      <p:sp>
        <p:nvSpPr>
          <p:cNvPr id="7" name="TextBox 7"/>
          <p:cNvSpPr txBox="1"/>
          <p:nvPr/>
        </p:nvSpPr>
        <p:spPr>
          <a:xfrm>
            <a:off x="5180560" y="2836902"/>
            <a:ext cx="7926881" cy="453389"/>
          </a:xfrm>
          <a:prstGeom prst="rect">
            <a:avLst/>
          </a:prstGeom>
        </p:spPr>
        <p:txBody>
          <a:bodyPr lIns="0" tIns="0" rIns="0" bIns="0" rtlCol="0" anchor="t">
            <a:spAutoFit/>
          </a:bodyPr>
          <a:lstStyle/>
          <a:p>
            <a:pPr algn="ctr">
              <a:lnSpc>
                <a:spcPts val="3360"/>
              </a:lnSpc>
            </a:pPr>
            <a:r>
              <a:rPr lang="en-US" sz="2400">
                <a:solidFill>
                  <a:srgbClr val="000000"/>
                </a:solidFill>
                <a:latin typeface="Times New Roman"/>
              </a:rPr>
              <a:t>In</a:t>
            </a:r>
          </a:p>
        </p:txBody>
      </p:sp>
      <p:sp>
        <p:nvSpPr>
          <p:cNvPr id="8" name="TextBox 8"/>
          <p:cNvSpPr txBox="1"/>
          <p:nvPr/>
        </p:nvSpPr>
        <p:spPr>
          <a:xfrm>
            <a:off x="5180560" y="3288158"/>
            <a:ext cx="7926881" cy="495935"/>
          </a:xfrm>
          <a:prstGeom prst="rect">
            <a:avLst/>
          </a:prstGeom>
        </p:spPr>
        <p:txBody>
          <a:bodyPr lIns="0" tIns="0" rIns="0" bIns="0" rtlCol="0" anchor="t">
            <a:spAutoFit/>
          </a:bodyPr>
          <a:lstStyle/>
          <a:p>
            <a:pPr algn="ctr">
              <a:lnSpc>
                <a:spcPts val="3640"/>
              </a:lnSpc>
            </a:pPr>
            <a:r>
              <a:rPr lang="en-US" sz="2600">
                <a:solidFill>
                  <a:srgbClr val="000000"/>
                </a:solidFill>
                <a:latin typeface="Times New Roman Bold"/>
              </a:rPr>
              <a:t>Computer Science &amp; Engineering</a:t>
            </a:r>
          </a:p>
        </p:txBody>
      </p:sp>
      <p:sp>
        <p:nvSpPr>
          <p:cNvPr id="9" name="TextBox 9"/>
          <p:cNvSpPr txBox="1"/>
          <p:nvPr/>
        </p:nvSpPr>
        <p:spPr>
          <a:xfrm>
            <a:off x="5180560" y="3791485"/>
            <a:ext cx="7926881" cy="453389"/>
          </a:xfrm>
          <a:prstGeom prst="rect">
            <a:avLst/>
          </a:prstGeom>
        </p:spPr>
        <p:txBody>
          <a:bodyPr lIns="0" tIns="0" rIns="0" bIns="0" rtlCol="0" anchor="t">
            <a:spAutoFit/>
          </a:bodyPr>
          <a:lstStyle/>
          <a:p>
            <a:pPr algn="ctr">
              <a:lnSpc>
                <a:spcPts val="3360"/>
              </a:lnSpc>
            </a:pPr>
            <a:r>
              <a:rPr lang="en-US" sz="2400">
                <a:solidFill>
                  <a:srgbClr val="000000"/>
                </a:solidFill>
                <a:latin typeface="Times New Roman"/>
              </a:rPr>
              <a:t>By:</a:t>
            </a:r>
          </a:p>
        </p:txBody>
      </p:sp>
      <p:sp>
        <p:nvSpPr>
          <p:cNvPr id="10" name="TextBox 10"/>
          <p:cNvSpPr txBox="1"/>
          <p:nvPr/>
        </p:nvSpPr>
        <p:spPr>
          <a:xfrm>
            <a:off x="5180559" y="4209039"/>
            <a:ext cx="7926881" cy="1591944"/>
          </a:xfrm>
          <a:prstGeom prst="rect">
            <a:avLst/>
          </a:prstGeom>
        </p:spPr>
        <p:txBody>
          <a:bodyPr lIns="0" tIns="0" rIns="0" bIns="0" rtlCol="0" anchor="t">
            <a:spAutoFit/>
          </a:bodyPr>
          <a:lstStyle/>
          <a:p>
            <a:pPr algn="ctr">
              <a:lnSpc>
                <a:spcPts val="3080"/>
              </a:lnSpc>
            </a:pPr>
            <a:r>
              <a:rPr lang="en-GB" sz="2200" dirty="0" err="1">
                <a:solidFill>
                  <a:srgbClr val="000000"/>
                </a:solidFill>
                <a:latin typeface="Times New Roman Bold"/>
              </a:rPr>
              <a:t>Binal</a:t>
            </a:r>
            <a:r>
              <a:rPr lang="en-US" sz="2200" dirty="0">
                <a:solidFill>
                  <a:srgbClr val="000000"/>
                </a:solidFill>
                <a:latin typeface="Times New Roman Bold"/>
              </a:rPr>
              <a:t> Singh(</a:t>
            </a:r>
            <a:r>
              <a:rPr lang="en-GB" sz="2200" dirty="0">
                <a:solidFill>
                  <a:srgbClr val="000000"/>
                </a:solidFill>
                <a:latin typeface="Times New Roman Bold"/>
              </a:rPr>
              <a:t>26</a:t>
            </a:r>
            <a:r>
              <a:rPr lang="en-US" sz="2200" dirty="0">
                <a:solidFill>
                  <a:srgbClr val="000000"/>
                </a:solidFill>
                <a:latin typeface="Times New Roman Bold"/>
              </a:rPr>
              <a:t>/CSE</a:t>
            </a:r>
            <a:r>
              <a:rPr lang="en-GB" sz="2200" dirty="0">
                <a:solidFill>
                  <a:srgbClr val="000000"/>
                </a:solidFill>
                <a:latin typeface="Times New Roman Bold"/>
              </a:rPr>
              <a:t>1</a:t>
            </a:r>
            <a:r>
              <a:rPr lang="en-US" sz="2200" dirty="0">
                <a:solidFill>
                  <a:srgbClr val="000000"/>
                </a:solidFill>
                <a:latin typeface="Times New Roman Bold"/>
              </a:rPr>
              <a:t>/2020)</a:t>
            </a:r>
          </a:p>
          <a:p>
            <a:pPr algn="ctr">
              <a:lnSpc>
                <a:spcPts val="3080"/>
              </a:lnSpc>
            </a:pPr>
            <a:r>
              <a:rPr lang="en-GB" sz="2200" dirty="0" err="1">
                <a:solidFill>
                  <a:srgbClr val="000000"/>
                </a:solidFill>
                <a:latin typeface="Times New Roman Bold"/>
              </a:rPr>
              <a:t>Bismanpal</a:t>
            </a:r>
            <a:r>
              <a:rPr lang="en-US" sz="2200" dirty="0">
                <a:solidFill>
                  <a:srgbClr val="000000"/>
                </a:solidFill>
                <a:latin typeface="Times New Roman Bold"/>
              </a:rPr>
              <a:t> Singh</a:t>
            </a:r>
            <a:r>
              <a:rPr lang="en-GB" sz="2200" dirty="0">
                <a:solidFill>
                  <a:srgbClr val="000000"/>
                </a:solidFill>
                <a:latin typeface="Times New Roman Bold"/>
              </a:rPr>
              <a:t> Anand</a:t>
            </a:r>
            <a:r>
              <a:rPr lang="en-US" sz="2200" dirty="0">
                <a:solidFill>
                  <a:srgbClr val="000000"/>
                </a:solidFill>
                <a:latin typeface="Times New Roman Bold"/>
              </a:rPr>
              <a:t>(</a:t>
            </a:r>
            <a:r>
              <a:rPr lang="en-GB" sz="2200" dirty="0">
                <a:solidFill>
                  <a:srgbClr val="000000"/>
                </a:solidFill>
                <a:latin typeface="Times New Roman Bold"/>
              </a:rPr>
              <a:t>27</a:t>
            </a:r>
            <a:r>
              <a:rPr lang="en-US" sz="2200" dirty="0">
                <a:solidFill>
                  <a:srgbClr val="000000"/>
                </a:solidFill>
                <a:latin typeface="Times New Roman Bold"/>
              </a:rPr>
              <a:t>/CSE</a:t>
            </a:r>
            <a:r>
              <a:rPr lang="en-GB" sz="2200" dirty="0">
                <a:solidFill>
                  <a:srgbClr val="000000"/>
                </a:solidFill>
                <a:latin typeface="Times New Roman Bold"/>
              </a:rPr>
              <a:t>1</a:t>
            </a:r>
            <a:r>
              <a:rPr lang="en-US" sz="2200" dirty="0">
                <a:solidFill>
                  <a:srgbClr val="000000"/>
                </a:solidFill>
                <a:latin typeface="Times New Roman Bold"/>
              </a:rPr>
              <a:t>/2020)</a:t>
            </a:r>
          </a:p>
          <a:p>
            <a:pPr algn="ctr">
              <a:lnSpc>
                <a:spcPts val="3080"/>
              </a:lnSpc>
            </a:pPr>
            <a:r>
              <a:rPr lang="en-GB" sz="2200" dirty="0" err="1">
                <a:solidFill>
                  <a:srgbClr val="000000"/>
                </a:solidFill>
                <a:latin typeface="Times New Roman Bold"/>
              </a:rPr>
              <a:t>Chanpreet</a:t>
            </a:r>
            <a:r>
              <a:rPr lang="en-US" sz="2200" dirty="0">
                <a:solidFill>
                  <a:srgbClr val="000000"/>
                </a:solidFill>
                <a:latin typeface="Times New Roman Bold"/>
              </a:rPr>
              <a:t> Singh(2</a:t>
            </a:r>
            <a:r>
              <a:rPr lang="en-GB" sz="2200" dirty="0">
                <a:solidFill>
                  <a:srgbClr val="000000"/>
                </a:solidFill>
                <a:latin typeface="Times New Roman Bold"/>
              </a:rPr>
              <a:t>9</a:t>
            </a:r>
            <a:r>
              <a:rPr lang="en-US" sz="2200" dirty="0">
                <a:solidFill>
                  <a:srgbClr val="000000"/>
                </a:solidFill>
                <a:latin typeface="Times New Roman Bold"/>
              </a:rPr>
              <a:t>/CSE</a:t>
            </a:r>
            <a:r>
              <a:rPr lang="en-GB" sz="2200" dirty="0">
                <a:solidFill>
                  <a:srgbClr val="000000"/>
                </a:solidFill>
                <a:latin typeface="Times New Roman Bold"/>
              </a:rPr>
              <a:t>1/</a:t>
            </a:r>
            <a:r>
              <a:rPr lang="en-US" sz="2200" dirty="0">
                <a:solidFill>
                  <a:srgbClr val="000000"/>
                </a:solidFill>
                <a:latin typeface="Times New Roman Bold"/>
              </a:rPr>
              <a:t>2020)</a:t>
            </a:r>
          </a:p>
          <a:p>
            <a:pPr algn="ctr">
              <a:lnSpc>
                <a:spcPts val="3080"/>
              </a:lnSpc>
            </a:pPr>
            <a:r>
              <a:rPr lang="en-US" sz="2200" dirty="0">
                <a:solidFill>
                  <a:srgbClr val="000000"/>
                </a:solidFill>
                <a:latin typeface="Times New Roman Bold"/>
              </a:rPr>
              <a:t>   </a:t>
            </a:r>
            <a:r>
              <a:rPr lang="en-GB" sz="2200" dirty="0" err="1">
                <a:solidFill>
                  <a:srgbClr val="000000"/>
                </a:solidFill>
                <a:latin typeface="Times New Roman Bold"/>
              </a:rPr>
              <a:t>Jagjot</a:t>
            </a:r>
            <a:r>
              <a:rPr lang="en-GB" sz="2200" dirty="0">
                <a:solidFill>
                  <a:srgbClr val="000000"/>
                </a:solidFill>
                <a:latin typeface="Times New Roman Bold"/>
              </a:rPr>
              <a:t> </a:t>
            </a:r>
            <a:r>
              <a:rPr lang="en-US" sz="2200" dirty="0">
                <a:solidFill>
                  <a:srgbClr val="000000"/>
                </a:solidFill>
                <a:latin typeface="Times New Roman Bold"/>
              </a:rPr>
              <a:t>Singh</a:t>
            </a:r>
            <a:r>
              <a:rPr lang="en-GB" sz="2200" dirty="0">
                <a:solidFill>
                  <a:srgbClr val="000000"/>
                </a:solidFill>
                <a:latin typeface="Times New Roman Bold"/>
              </a:rPr>
              <a:t> Chandel</a:t>
            </a:r>
            <a:r>
              <a:rPr lang="en-US" sz="2200" dirty="0">
                <a:solidFill>
                  <a:srgbClr val="000000"/>
                </a:solidFill>
                <a:latin typeface="Times New Roman Bold"/>
              </a:rPr>
              <a:t>(5</a:t>
            </a:r>
            <a:r>
              <a:rPr lang="en-GB" sz="2200" dirty="0">
                <a:solidFill>
                  <a:srgbClr val="000000"/>
                </a:solidFill>
                <a:latin typeface="Times New Roman Bold"/>
              </a:rPr>
              <a:t>7</a:t>
            </a:r>
            <a:r>
              <a:rPr lang="en-US" sz="2200" dirty="0">
                <a:solidFill>
                  <a:srgbClr val="000000"/>
                </a:solidFill>
                <a:latin typeface="Times New Roman Bold"/>
              </a:rPr>
              <a:t>/CSE</a:t>
            </a:r>
            <a:r>
              <a:rPr lang="en-GB" sz="2200" dirty="0">
                <a:solidFill>
                  <a:srgbClr val="000000"/>
                </a:solidFill>
                <a:latin typeface="Times New Roman Bold"/>
              </a:rPr>
              <a:t>1</a:t>
            </a:r>
            <a:r>
              <a:rPr lang="en-US" sz="2200" dirty="0">
                <a:solidFill>
                  <a:srgbClr val="000000"/>
                </a:solidFill>
                <a:latin typeface="Times New Roman Bold"/>
              </a:rPr>
              <a:t>/2020)</a:t>
            </a:r>
          </a:p>
        </p:txBody>
      </p:sp>
      <p:sp>
        <p:nvSpPr>
          <p:cNvPr id="11" name="TextBox 11"/>
          <p:cNvSpPr txBox="1"/>
          <p:nvPr/>
        </p:nvSpPr>
        <p:spPr>
          <a:xfrm>
            <a:off x="7653189" y="5861127"/>
            <a:ext cx="2981623" cy="453390"/>
          </a:xfrm>
          <a:prstGeom prst="rect">
            <a:avLst/>
          </a:prstGeom>
        </p:spPr>
        <p:txBody>
          <a:bodyPr lIns="0" tIns="0" rIns="0" bIns="0" rtlCol="0" anchor="t">
            <a:spAutoFit/>
          </a:bodyPr>
          <a:lstStyle/>
          <a:p>
            <a:pPr algn="ctr">
              <a:lnSpc>
                <a:spcPts val="3359"/>
              </a:lnSpc>
            </a:pPr>
            <a:r>
              <a:rPr lang="en-US" sz="2400">
                <a:solidFill>
                  <a:srgbClr val="000000"/>
                </a:solidFill>
                <a:latin typeface="Times New Roman"/>
              </a:rPr>
              <a:t>Under the guidance of:</a:t>
            </a:r>
          </a:p>
        </p:txBody>
      </p:sp>
      <p:sp>
        <p:nvSpPr>
          <p:cNvPr id="12" name="TextBox 12"/>
          <p:cNvSpPr txBox="1"/>
          <p:nvPr/>
        </p:nvSpPr>
        <p:spPr>
          <a:xfrm>
            <a:off x="7745388" y="6321909"/>
            <a:ext cx="2797225" cy="419346"/>
          </a:xfrm>
          <a:prstGeom prst="rect">
            <a:avLst/>
          </a:prstGeom>
        </p:spPr>
        <p:txBody>
          <a:bodyPr lIns="0" tIns="0" rIns="0" bIns="0" rtlCol="0" anchor="t">
            <a:spAutoFit/>
          </a:bodyPr>
          <a:lstStyle/>
          <a:p>
            <a:pPr algn="ctr">
              <a:lnSpc>
                <a:spcPts val="3359"/>
              </a:lnSpc>
            </a:pPr>
            <a:r>
              <a:rPr lang="en-GB" sz="2400" dirty="0">
                <a:solidFill>
                  <a:srgbClr val="000000"/>
                </a:solidFill>
                <a:latin typeface="Times New Roman Bold"/>
              </a:rPr>
              <a:t>Mrs. </a:t>
            </a:r>
            <a:r>
              <a:rPr lang="en-GB" sz="2400" dirty="0" err="1">
                <a:solidFill>
                  <a:srgbClr val="000000"/>
                </a:solidFill>
                <a:latin typeface="Times New Roman Bold"/>
              </a:rPr>
              <a:t>Jasleen</a:t>
            </a:r>
            <a:r>
              <a:rPr lang="en-GB" sz="2400" dirty="0">
                <a:solidFill>
                  <a:srgbClr val="000000"/>
                </a:solidFill>
                <a:latin typeface="Times New Roman Bold"/>
              </a:rPr>
              <a:t> Kaur</a:t>
            </a:r>
            <a:endParaRPr lang="en-US" sz="2400" dirty="0">
              <a:solidFill>
                <a:srgbClr val="000000"/>
              </a:solidFill>
              <a:latin typeface="Times New Roman Bold"/>
            </a:endParaRPr>
          </a:p>
        </p:txBody>
      </p:sp>
      <p:sp>
        <p:nvSpPr>
          <p:cNvPr id="13" name="TextBox 13"/>
          <p:cNvSpPr txBox="1"/>
          <p:nvPr/>
        </p:nvSpPr>
        <p:spPr>
          <a:xfrm>
            <a:off x="6085880" y="8129858"/>
            <a:ext cx="6116241" cy="2129789"/>
          </a:xfrm>
          <a:prstGeom prst="rect">
            <a:avLst/>
          </a:prstGeom>
        </p:spPr>
        <p:txBody>
          <a:bodyPr lIns="0" tIns="0" rIns="0" bIns="0" rtlCol="0" anchor="t">
            <a:spAutoFit/>
          </a:bodyPr>
          <a:lstStyle/>
          <a:p>
            <a:pPr algn="ctr">
              <a:lnSpc>
                <a:spcPts val="3360"/>
              </a:lnSpc>
            </a:pPr>
            <a:r>
              <a:rPr lang="en-US" sz="2000" dirty="0">
                <a:solidFill>
                  <a:srgbClr val="000000"/>
                </a:solidFill>
                <a:latin typeface="Times New Roman Bold"/>
              </a:rPr>
              <a:t>Department of Computer Science &amp; Engineering</a:t>
            </a:r>
          </a:p>
          <a:p>
            <a:pPr algn="ctr">
              <a:lnSpc>
                <a:spcPts val="3360"/>
              </a:lnSpc>
            </a:pPr>
            <a:r>
              <a:rPr lang="en-US" sz="2000" dirty="0">
                <a:solidFill>
                  <a:srgbClr val="000000"/>
                </a:solidFill>
                <a:latin typeface="Times New Roman Bold"/>
              </a:rPr>
              <a:t>Guru </a:t>
            </a:r>
            <a:r>
              <a:rPr lang="en-US" sz="2000" dirty="0" err="1">
                <a:solidFill>
                  <a:srgbClr val="000000"/>
                </a:solidFill>
                <a:latin typeface="Times New Roman Bold"/>
              </a:rPr>
              <a:t>Tegh</a:t>
            </a:r>
            <a:r>
              <a:rPr lang="en-US" sz="2000" dirty="0">
                <a:solidFill>
                  <a:srgbClr val="000000"/>
                </a:solidFill>
                <a:latin typeface="Times New Roman Bold"/>
              </a:rPr>
              <a:t> Bahadur Institute of Technology</a:t>
            </a:r>
          </a:p>
          <a:p>
            <a:pPr algn="ctr">
              <a:lnSpc>
                <a:spcPts val="3360"/>
              </a:lnSpc>
            </a:pPr>
            <a:r>
              <a:rPr lang="en-US" sz="2000" dirty="0">
                <a:solidFill>
                  <a:srgbClr val="000000"/>
                </a:solidFill>
                <a:latin typeface="Times New Roman Bold"/>
              </a:rPr>
              <a:t>Guru Gobind Singh Indraprastha University</a:t>
            </a:r>
          </a:p>
          <a:p>
            <a:pPr algn="ctr">
              <a:lnSpc>
                <a:spcPts val="3360"/>
              </a:lnSpc>
            </a:pPr>
            <a:r>
              <a:rPr lang="en-US" sz="2000" dirty="0">
                <a:solidFill>
                  <a:srgbClr val="000000"/>
                </a:solidFill>
                <a:latin typeface="Times New Roman Bold"/>
              </a:rPr>
              <a:t>Dwarka, New Delhi</a:t>
            </a:r>
          </a:p>
          <a:p>
            <a:pPr algn="ctr">
              <a:lnSpc>
                <a:spcPts val="3360"/>
              </a:lnSpc>
            </a:pPr>
            <a:r>
              <a:rPr lang="en-US" sz="2000" dirty="0">
                <a:solidFill>
                  <a:srgbClr val="000000"/>
                </a:solidFill>
                <a:latin typeface="Times New Roman Bold"/>
              </a:rPr>
              <a:t>Year 2020-2024</a:t>
            </a:r>
          </a:p>
        </p:txBody>
      </p:sp>
      <p:sp>
        <p:nvSpPr>
          <p:cNvPr id="14" name="TextBox 14"/>
          <p:cNvSpPr txBox="1"/>
          <p:nvPr/>
        </p:nvSpPr>
        <p:spPr>
          <a:xfrm>
            <a:off x="17705987" y="9521198"/>
            <a:ext cx="166444"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5" name="TextBox 5"/>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Output</a:t>
            </a:r>
          </a:p>
        </p:txBody>
      </p:sp>
      <p:sp>
        <p:nvSpPr>
          <p:cNvPr id="6" name="TextBox 6"/>
          <p:cNvSpPr txBox="1"/>
          <p:nvPr/>
        </p:nvSpPr>
        <p:spPr>
          <a:xfrm>
            <a:off x="17688750" y="9521198"/>
            <a:ext cx="200917"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9</a:t>
            </a:r>
          </a:p>
        </p:txBody>
      </p:sp>
      <p:pic>
        <p:nvPicPr>
          <p:cNvPr id="7" name="Picture 6">
            <a:extLst>
              <a:ext uri="{FF2B5EF4-FFF2-40B4-BE49-F238E27FC236}">
                <a16:creationId xmlns:a16="http://schemas.microsoft.com/office/drawing/2014/main" id="{8909858C-9CF4-B487-AF56-196CC6EA8286}"/>
              </a:ext>
            </a:extLst>
          </p:cNvPr>
          <p:cNvPicPr>
            <a:picLocks noChangeAspect="1"/>
          </p:cNvPicPr>
          <p:nvPr/>
        </p:nvPicPr>
        <p:blipFill rotWithShape="1">
          <a:blip r:embed="rId3">
            <a:extLst>
              <a:ext uri="{28A0092B-C50C-407E-A947-70E740481C1C}">
                <a14:useLocalDpi xmlns:a14="http://schemas.microsoft.com/office/drawing/2010/main" val="0"/>
              </a:ext>
            </a:extLst>
          </a:blip>
          <a:srcRect l="16521"/>
          <a:stretch/>
        </p:blipFill>
        <p:spPr bwMode="auto">
          <a:xfrm>
            <a:off x="1752600" y="2125188"/>
            <a:ext cx="7940897" cy="556260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D4E7484-4A22-7669-7392-A6B92486ECB6}"/>
              </a:ext>
            </a:extLst>
          </p:cNvPr>
          <p:cNvPicPr>
            <a:picLocks noChangeAspect="1"/>
          </p:cNvPicPr>
          <p:nvPr/>
        </p:nvPicPr>
        <p:blipFill rotWithShape="1">
          <a:blip r:embed="rId4">
            <a:extLst>
              <a:ext uri="{28A0092B-C50C-407E-A947-70E740481C1C}">
                <a14:useLocalDpi xmlns:a14="http://schemas.microsoft.com/office/drawing/2010/main" val="0"/>
              </a:ext>
            </a:extLst>
          </a:blip>
          <a:srcRect l="6570"/>
          <a:stretch/>
        </p:blipFill>
        <p:spPr bwMode="auto">
          <a:xfrm>
            <a:off x="9144000" y="4686300"/>
            <a:ext cx="7946165" cy="46054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413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476500"/>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1752391" y="2128934"/>
            <a:ext cx="14783218" cy="6112571"/>
          </a:xfrm>
          <a:prstGeom prst="rect">
            <a:avLst/>
          </a:prstGeom>
        </p:spPr>
        <p:txBody>
          <a:bodyPr lIns="0" tIns="0" rIns="0" bIns="0" rtlCol="0" anchor="t">
            <a:spAutoFit/>
          </a:bodyPr>
          <a:lstStyle/>
          <a:p>
            <a:pPr>
              <a:lnSpc>
                <a:spcPts val="3171"/>
              </a:lnSpc>
            </a:pPr>
            <a:r>
              <a:rPr lang="en-US" sz="1945" dirty="0">
                <a:solidFill>
                  <a:srgbClr val="000000"/>
                </a:solidFill>
                <a:latin typeface="Raleway"/>
              </a:rPr>
              <a:t>1.Hochreiter, S., &amp; </a:t>
            </a:r>
            <a:r>
              <a:rPr lang="en-US" sz="1945" dirty="0" err="1">
                <a:solidFill>
                  <a:srgbClr val="000000"/>
                </a:solidFill>
                <a:latin typeface="Raleway"/>
              </a:rPr>
              <a:t>Schmidhuber</a:t>
            </a:r>
            <a:r>
              <a:rPr lang="en-US" sz="1945" dirty="0">
                <a:solidFill>
                  <a:srgbClr val="000000"/>
                </a:solidFill>
                <a:latin typeface="Raleway"/>
              </a:rPr>
              <a:t>, J. (1997). Long Short-Term Memory. Neural Computation, 9(8), 1735–1780.</a:t>
            </a:r>
          </a:p>
          <a:p>
            <a:pPr>
              <a:lnSpc>
                <a:spcPts val="3171"/>
              </a:lnSpc>
            </a:pPr>
            <a:r>
              <a:rPr lang="en-US" sz="1945" dirty="0">
                <a:solidFill>
                  <a:srgbClr val="000000"/>
                </a:solidFill>
                <a:latin typeface="Raleway"/>
              </a:rPr>
              <a:t>2.Cho, K., Van </a:t>
            </a:r>
            <a:r>
              <a:rPr lang="en-US" sz="1945" dirty="0" err="1">
                <a:solidFill>
                  <a:srgbClr val="000000"/>
                </a:solidFill>
                <a:latin typeface="Raleway"/>
              </a:rPr>
              <a:t>Merriënboer</a:t>
            </a:r>
            <a:r>
              <a:rPr lang="en-US" sz="1945" dirty="0">
                <a:solidFill>
                  <a:srgbClr val="000000"/>
                </a:solidFill>
                <a:latin typeface="Raleway"/>
              </a:rPr>
              <a:t>, B., </a:t>
            </a:r>
            <a:r>
              <a:rPr lang="en-US" sz="1945" dirty="0" err="1">
                <a:solidFill>
                  <a:srgbClr val="000000"/>
                </a:solidFill>
                <a:latin typeface="Raleway"/>
              </a:rPr>
              <a:t>Bahdanau</a:t>
            </a:r>
            <a:r>
              <a:rPr lang="en-US" sz="1945" dirty="0">
                <a:solidFill>
                  <a:srgbClr val="000000"/>
                </a:solidFill>
                <a:latin typeface="Raleway"/>
              </a:rPr>
              <a:t>, D., &amp; </a:t>
            </a:r>
            <a:r>
              <a:rPr lang="en-US" sz="1945" dirty="0" err="1">
                <a:solidFill>
                  <a:srgbClr val="000000"/>
                </a:solidFill>
                <a:latin typeface="Raleway"/>
              </a:rPr>
              <a:t>Bengio</a:t>
            </a:r>
            <a:r>
              <a:rPr lang="en-US" sz="1945" dirty="0">
                <a:solidFill>
                  <a:srgbClr val="000000"/>
                </a:solidFill>
                <a:latin typeface="Raleway"/>
              </a:rPr>
              <a:t>, Y. (2014). On the Properties of Neural Machine Translation: Encoder–Decoder Approaches. </a:t>
            </a:r>
            <a:r>
              <a:rPr lang="en-US" sz="1945" dirty="0" err="1">
                <a:solidFill>
                  <a:srgbClr val="000000"/>
                </a:solidFill>
                <a:latin typeface="Raleway"/>
              </a:rPr>
              <a:t>arXiv</a:t>
            </a:r>
            <a:r>
              <a:rPr lang="en-US" sz="1945" dirty="0">
                <a:solidFill>
                  <a:srgbClr val="000000"/>
                </a:solidFill>
                <a:latin typeface="Raleway"/>
              </a:rPr>
              <a:t> preprint arXiv:1409.1259.</a:t>
            </a:r>
            <a:endParaRPr lang="en-US" sz="1945" u="sng" dirty="0">
              <a:solidFill>
                <a:srgbClr val="000000"/>
              </a:solidFill>
              <a:latin typeface="Raleway"/>
              <a:hlinkClick r:id="rId3" tooltip="https://reactjs.org/docs/getting-started.html"/>
            </a:endParaRPr>
          </a:p>
          <a:p>
            <a:pPr>
              <a:lnSpc>
                <a:spcPts val="3171"/>
              </a:lnSpc>
            </a:pPr>
            <a:r>
              <a:rPr lang="en-GB" sz="1945" dirty="0">
                <a:solidFill>
                  <a:srgbClr val="000000"/>
                </a:solidFill>
                <a:latin typeface="Raleway"/>
              </a:rPr>
              <a:t>3</a:t>
            </a:r>
            <a:r>
              <a:rPr lang="en-US" sz="1945" dirty="0">
                <a:solidFill>
                  <a:srgbClr val="000000"/>
                </a:solidFill>
                <a:latin typeface="Raleway"/>
              </a:rPr>
              <a:t>.Streamlit Documentation. Retrieved from </a:t>
            </a:r>
            <a:r>
              <a:rPr lang="en-US" sz="1945" u="sng" dirty="0">
                <a:solidFill>
                  <a:srgbClr val="000000"/>
                </a:solidFill>
                <a:latin typeface="Raleway"/>
                <a:hlinkClick r:id="rId4" tooltip="https://docs.streamlit.io/"/>
              </a:rPr>
              <a:t>https://docs.streamlit.io/</a:t>
            </a:r>
          </a:p>
          <a:p>
            <a:pPr>
              <a:lnSpc>
                <a:spcPts val="3171"/>
              </a:lnSpc>
            </a:pPr>
            <a:r>
              <a:rPr lang="en-GB" sz="1945" dirty="0">
                <a:solidFill>
                  <a:srgbClr val="000000"/>
                </a:solidFill>
                <a:latin typeface="Raleway"/>
              </a:rPr>
              <a:t>4</a:t>
            </a:r>
            <a:r>
              <a:rPr lang="en-US" sz="1945" dirty="0">
                <a:solidFill>
                  <a:srgbClr val="000000"/>
                </a:solidFill>
                <a:latin typeface="Raleway"/>
              </a:rPr>
              <a:t>.llama2 Documentation. Retrieved from </a:t>
            </a:r>
            <a:r>
              <a:rPr lang="en-US" sz="1945" u="sng" dirty="0">
                <a:solidFill>
                  <a:srgbClr val="000000"/>
                </a:solidFill>
                <a:latin typeface="Raleway"/>
                <a:hlinkClick r:id="rId5" tooltip="https://llama2.readthedocs.io/en/latest/"/>
              </a:rPr>
              <a:t>https://llama2.readthedocs.io/en/latest/</a:t>
            </a:r>
          </a:p>
          <a:p>
            <a:pPr>
              <a:lnSpc>
                <a:spcPts val="3171"/>
              </a:lnSpc>
            </a:pPr>
            <a:r>
              <a:rPr lang="en-GB" sz="1945" dirty="0">
                <a:solidFill>
                  <a:srgbClr val="000000"/>
                </a:solidFill>
                <a:latin typeface="Raleway"/>
              </a:rPr>
              <a:t>5. B</a:t>
            </a:r>
            <a:r>
              <a:rPr lang="en-US" sz="1945" dirty="0" err="1">
                <a:solidFill>
                  <a:srgbClr val="000000"/>
                </a:solidFill>
                <a:latin typeface="Raleway"/>
              </a:rPr>
              <a:t>rownlee</a:t>
            </a:r>
            <a:r>
              <a:rPr lang="en-US" sz="1945" dirty="0">
                <a:solidFill>
                  <a:srgbClr val="000000"/>
                </a:solidFill>
                <a:latin typeface="Raleway"/>
              </a:rPr>
              <a:t>, J. (2018). Deep Learning for Time Series Forecasting. Machine Learning Mastery.</a:t>
            </a:r>
          </a:p>
          <a:p>
            <a:pPr>
              <a:lnSpc>
                <a:spcPts val="3171"/>
              </a:lnSpc>
            </a:pPr>
            <a:r>
              <a:rPr lang="en-GB" sz="1945" dirty="0">
                <a:solidFill>
                  <a:srgbClr val="000000"/>
                </a:solidFill>
                <a:latin typeface="Raleway"/>
              </a:rPr>
              <a:t>6</a:t>
            </a:r>
            <a:r>
              <a:rPr lang="en-US" sz="1945" dirty="0">
                <a:solidFill>
                  <a:srgbClr val="000000"/>
                </a:solidFill>
                <a:latin typeface="Raleway"/>
              </a:rPr>
              <a:t>.Maknickas, A., &amp; </a:t>
            </a:r>
            <a:r>
              <a:rPr lang="en-US" sz="1945" dirty="0" err="1">
                <a:solidFill>
                  <a:srgbClr val="000000"/>
                </a:solidFill>
                <a:latin typeface="Raleway"/>
              </a:rPr>
              <a:t>Maknickiene</a:t>
            </a:r>
            <a:r>
              <a:rPr lang="en-US" sz="1945" dirty="0">
                <a:solidFill>
                  <a:srgbClr val="000000"/>
                </a:solidFill>
                <a:latin typeface="Raleway"/>
              </a:rPr>
              <a:t>, N. (2020). Cryptocurrency Price Prediction Using Deep Learning Algorithms. Sensors, 20(17), 4917.</a:t>
            </a:r>
          </a:p>
          <a:p>
            <a:pPr>
              <a:lnSpc>
                <a:spcPts val="3171"/>
              </a:lnSpc>
            </a:pPr>
            <a:r>
              <a:rPr lang="en-GB" sz="1945" dirty="0">
                <a:solidFill>
                  <a:srgbClr val="000000"/>
                </a:solidFill>
                <a:latin typeface="Raleway"/>
              </a:rPr>
              <a:t>7</a:t>
            </a:r>
            <a:r>
              <a:rPr lang="en-US" sz="1945" dirty="0">
                <a:solidFill>
                  <a:srgbClr val="000000"/>
                </a:solidFill>
                <a:latin typeface="Raleway"/>
              </a:rPr>
              <a:t>. Alpha Vantage API Documentation. Retrieved from </a:t>
            </a:r>
            <a:r>
              <a:rPr lang="en-US" sz="1945" u="sng" dirty="0">
                <a:solidFill>
                  <a:srgbClr val="000000"/>
                </a:solidFill>
                <a:latin typeface="Raleway"/>
                <a:hlinkClick r:id="rId6" tooltip="https://www.alphavantage.co/documentation/"/>
              </a:rPr>
              <a:t>https://www.alphavantage.co/documentation/</a:t>
            </a:r>
          </a:p>
          <a:p>
            <a:pPr>
              <a:lnSpc>
                <a:spcPts val="3171"/>
              </a:lnSpc>
            </a:pPr>
            <a:r>
              <a:rPr lang="en-GB" sz="1945" dirty="0">
                <a:solidFill>
                  <a:srgbClr val="000000"/>
                </a:solidFill>
                <a:latin typeface="Raleway"/>
              </a:rPr>
              <a:t>8.</a:t>
            </a:r>
            <a:r>
              <a:rPr lang="en-US" sz="1945" dirty="0">
                <a:solidFill>
                  <a:srgbClr val="000000"/>
                </a:solidFill>
                <a:latin typeface="Raleway"/>
              </a:rPr>
              <a:t> Yahoo Finance API Documentation. Retrieved from </a:t>
            </a:r>
            <a:r>
              <a:rPr lang="en-US" sz="1945" u="sng" dirty="0">
                <a:solidFill>
                  <a:srgbClr val="000000"/>
                </a:solidFill>
                <a:latin typeface="Raleway"/>
                <a:hlinkClick r:id="rId7" tooltip="https://finance.yahoo.com/"/>
              </a:rPr>
              <a:t>https://finance.yahoo.com/</a:t>
            </a:r>
          </a:p>
          <a:p>
            <a:pPr>
              <a:lnSpc>
                <a:spcPts val="3171"/>
              </a:lnSpc>
            </a:pPr>
            <a:r>
              <a:rPr lang="en-US" sz="1945" dirty="0">
                <a:solidFill>
                  <a:srgbClr val="000000"/>
                </a:solidFill>
                <a:latin typeface="Raleway"/>
              </a:rPr>
              <a:t>9. </a:t>
            </a:r>
            <a:r>
              <a:rPr lang="en-US" sz="1945" dirty="0" err="1">
                <a:solidFill>
                  <a:srgbClr val="000000"/>
                </a:solidFill>
                <a:latin typeface="Raleway"/>
              </a:rPr>
              <a:t>Zerodha</a:t>
            </a:r>
            <a:r>
              <a:rPr lang="en-US" sz="1945" dirty="0">
                <a:solidFill>
                  <a:srgbClr val="000000"/>
                </a:solidFill>
                <a:latin typeface="Raleway"/>
              </a:rPr>
              <a:t> API Documentation. Retrieved from </a:t>
            </a:r>
            <a:r>
              <a:rPr lang="en-US" sz="1945" u="sng" dirty="0">
                <a:solidFill>
                  <a:srgbClr val="000000"/>
                </a:solidFill>
                <a:latin typeface="Raleway"/>
                <a:hlinkClick r:id="rId8" tooltip="https://kite.trade/docs/connect/v3/"/>
              </a:rPr>
              <a:t>https://kite.trade/docs/connect/v3/</a:t>
            </a:r>
          </a:p>
          <a:p>
            <a:pPr>
              <a:lnSpc>
                <a:spcPts val="3171"/>
              </a:lnSpc>
            </a:pPr>
            <a:r>
              <a:rPr lang="en-US" sz="1945" dirty="0">
                <a:solidFill>
                  <a:srgbClr val="000000"/>
                </a:solidFill>
                <a:latin typeface="Raleway"/>
              </a:rPr>
              <a:t>1</a:t>
            </a:r>
            <a:r>
              <a:rPr lang="en-GB" sz="1945" dirty="0">
                <a:solidFill>
                  <a:srgbClr val="000000"/>
                </a:solidFill>
                <a:latin typeface="Raleway"/>
              </a:rPr>
              <a:t>0. </a:t>
            </a:r>
            <a:r>
              <a:rPr lang="en-US" sz="1945" dirty="0">
                <a:solidFill>
                  <a:srgbClr val="000000"/>
                </a:solidFill>
                <a:latin typeface="Raleway"/>
              </a:rPr>
              <a:t>James, G., Witten, D., Hastie, T., &amp; </a:t>
            </a:r>
            <a:r>
              <a:rPr lang="en-US" sz="1945" dirty="0" err="1">
                <a:solidFill>
                  <a:srgbClr val="000000"/>
                </a:solidFill>
                <a:latin typeface="Raleway"/>
              </a:rPr>
              <a:t>Tibshirani</a:t>
            </a:r>
            <a:r>
              <a:rPr lang="en-US" sz="1945" dirty="0">
                <a:solidFill>
                  <a:srgbClr val="000000"/>
                </a:solidFill>
                <a:latin typeface="Raleway"/>
              </a:rPr>
              <a:t>, R. (2013). An Introduction to Statistical Learning. Springer.</a:t>
            </a:r>
          </a:p>
          <a:p>
            <a:pPr>
              <a:lnSpc>
                <a:spcPts val="3171"/>
              </a:lnSpc>
            </a:pPr>
            <a:r>
              <a:rPr lang="en-US" sz="1945" dirty="0">
                <a:solidFill>
                  <a:srgbClr val="000000"/>
                </a:solidFill>
                <a:latin typeface="Raleway"/>
              </a:rPr>
              <a:t>1</a:t>
            </a:r>
            <a:r>
              <a:rPr lang="en-GB" sz="1945" dirty="0">
                <a:solidFill>
                  <a:srgbClr val="000000"/>
                </a:solidFill>
                <a:latin typeface="Raleway"/>
              </a:rPr>
              <a:t>1. </a:t>
            </a:r>
            <a:r>
              <a:rPr lang="en-US" sz="1945" dirty="0">
                <a:solidFill>
                  <a:srgbClr val="000000"/>
                </a:solidFill>
                <a:latin typeface="Raleway"/>
              </a:rPr>
              <a:t>Shumway, R. H., &amp; </a:t>
            </a:r>
            <a:r>
              <a:rPr lang="en-US" sz="1945" dirty="0" err="1">
                <a:solidFill>
                  <a:srgbClr val="000000"/>
                </a:solidFill>
                <a:latin typeface="Raleway"/>
              </a:rPr>
              <a:t>Stoffer</a:t>
            </a:r>
            <a:r>
              <a:rPr lang="en-US" sz="1945" dirty="0">
                <a:solidFill>
                  <a:srgbClr val="000000"/>
                </a:solidFill>
                <a:latin typeface="Raleway"/>
              </a:rPr>
              <a:t>, D. S. (2017). Time Series Analysis and Its Applications. Springer.</a:t>
            </a:r>
          </a:p>
          <a:p>
            <a:pPr>
              <a:lnSpc>
                <a:spcPts val="3171"/>
              </a:lnSpc>
            </a:pPr>
            <a:r>
              <a:rPr lang="en-US" sz="1945" dirty="0">
                <a:solidFill>
                  <a:srgbClr val="000000"/>
                </a:solidFill>
                <a:latin typeface="Raleway"/>
              </a:rPr>
              <a:t>1</a:t>
            </a:r>
            <a:r>
              <a:rPr lang="en-GB" sz="1945" dirty="0">
                <a:solidFill>
                  <a:srgbClr val="000000"/>
                </a:solidFill>
                <a:latin typeface="Raleway"/>
              </a:rPr>
              <a:t>2</a:t>
            </a:r>
            <a:r>
              <a:rPr lang="en-US" sz="1945" dirty="0">
                <a:solidFill>
                  <a:srgbClr val="000000"/>
                </a:solidFill>
                <a:latin typeface="Raleway"/>
              </a:rPr>
              <a:t>.Manning, C. D., &amp; </a:t>
            </a:r>
            <a:r>
              <a:rPr lang="en-US" sz="1945" dirty="0" err="1">
                <a:solidFill>
                  <a:srgbClr val="000000"/>
                </a:solidFill>
                <a:latin typeface="Raleway"/>
              </a:rPr>
              <a:t>Schütze</a:t>
            </a:r>
            <a:r>
              <a:rPr lang="en-US" sz="1945" dirty="0">
                <a:solidFill>
                  <a:srgbClr val="000000"/>
                </a:solidFill>
                <a:latin typeface="Raleway"/>
              </a:rPr>
              <a:t>, H. (1999). Foundations of Statistical Natural Language Processing. MIT Press.</a:t>
            </a:r>
          </a:p>
          <a:p>
            <a:pPr>
              <a:lnSpc>
                <a:spcPts val="3171"/>
              </a:lnSpc>
            </a:pPr>
            <a:r>
              <a:rPr lang="en-US" sz="1945" dirty="0">
                <a:solidFill>
                  <a:srgbClr val="000000"/>
                </a:solidFill>
                <a:latin typeface="Raleway"/>
              </a:rPr>
              <a:t>1</a:t>
            </a:r>
            <a:r>
              <a:rPr lang="en-GB" sz="1945" dirty="0">
                <a:solidFill>
                  <a:srgbClr val="000000"/>
                </a:solidFill>
                <a:latin typeface="Raleway"/>
              </a:rPr>
              <a:t>3. </a:t>
            </a:r>
            <a:r>
              <a:rPr lang="en-US" sz="1945" dirty="0" err="1">
                <a:solidFill>
                  <a:srgbClr val="000000"/>
                </a:solidFill>
                <a:latin typeface="Raleway"/>
              </a:rPr>
              <a:t>Malkiel</a:t>
            </a:r>
            <a:r>
              <a:rPr lang="en-US" sz="1945" dirty="0">
                <a:solidFill>
                  <a:srgbClr val="000000"/>
                </a:solidFill>
                <a:latin typeface="Raleway"/>
              </a:rPr>
              <a:t>, B. G. (2015). A Random Walk Down Wall Street. W.W. Norton &amp; Company.</a:t>
            </a:r>
          </a:p>
          <a:p>
            <a:pPr algn="ctr">
              <a:lnSpc>
                <a:spcPts val="3171"/>
              </a:lnSpc>
            </a:pPr>
            <a:endParaRPr lang="en-US" sz="1945" dirty="0">
              <a:solidFill>
                <a:srgbClr val="000000"/>
              </a:solidFill>
              <a:latin typeface="Raleway"/>
            </a:endParaRPr>
          </a:p>
        </p:txBody>
      </p:sp>
      <p:sp>
        <p:nvSpPr>
          <p:cNvPr id="4" name="TextBox 4"/>
          <p:cNvSpPr txBox="1"/>
          <p:nvPr/>
        </p:nvSpPr>
        <p:spPr>
          <a:xfrm>
            <a:off x="5198919" y="95156"/>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References</a:t>
            </a:r>
          </a:p>
        </p:txBody>
      </p:sp>
      <p:sp>
        <p:nvSpPr>
          <p:cNvPr id="5" name="TextBox 5"/>
          <p:cNvSpPr txBox="1"/>
          <p:nvPr/>
        </p:nvSpPr>
        <p:spPr>
          <a:xfrm>
            <a:off x="17620233" y="9521198"/>
            <a:ext cx="337951"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3299542" y="3314700"/>
            <a:ext cx="11688915" cy="4123758"/>
          </a:xfrm>
          <a:prstGeom prst="rect">
            <a:avLst/>
          </a:prstGeom>
        </p:spPr>
        <p:txBody>
          <a:bodyPr lIns="0" tIns="0" rIns="0" bIns="0" rtlCol="0" anchor="t">
            <a:spAutoFit/>
          </a:bodyPr>
          <a:lstStyle/>
          <a:p>
            <a:pPr marL="180340" indent="-180340" algn="ctr">
              <a:lnSpc>
                <a:spcPct val="107000"/>
              </a:lnSpc>
              <a:spcAft>
                <a:spcPts val="800"/>
              </a:spcAft>
            </a:pPr>
            <a:r>
              <a:rPr lang="en-US" sz="3000" dirty="0">
                <a:solidFill>
                  <a:srgbClr val="000000"/>
                </a:solidFill>
                <a:latin typeface="Raleway"/>
              </a:rPr>
              <a:t>The conclusion of the minor project on “</a:t>
            </a:r>
            <a:r>
              <a:rPr lang="en-US" sz="3000" dirty="0">
                <a:effectLst/>
                <a:latin typeface="Raleway" pitchFamily="2" charset="0"/>
                <a:ea typeface="Calibri" panose="020F0502020204030204" pitchFamily="34" charset="0"/>
                <a:cs typeface="Times New Roman" panose="02020603050405020304" pitchFamily="18" charset="0"/>
              </a:rPr>
              <a:t>ML- Driven Stock Price Prediction and Market Insights” </a:t>
            </a:r>
            <a:r>
              <a:rPr lang="en-US" sz="3000" dirty="0">
                <a:solidFill>
                  <a:srgbClr val="000000"/>
                </a:solidFill>
                <a:latin typeface="Raleway"/>
              </a:rPr>
              <a:t>marks a pivotal milestone in the journey of developing a comprehensive and user-centric financial application. The meticulous development and testing of individual components, namely the LSTM-based ML model, and the integration of the llama2 chatbot, have collectively laid a robust foundation for future advancements.</a:t>
            </a:r>
          </a:p>
          <a:p>
            <a:pPr algn="ctr">
              <a:lnSpc>
                <a:spcPts val="4890"/>
              </a:lnSpc>
            </a:pPr>
            <a:endParaRPr lang="en-US" sz="3000" dirty="0">
              <a:solidFill>
                <a:srgbClr val="000000"/>
              </a:solidFill>
              <a:latin typeface="Raleway"/>
            </a:endParaRPr>
          </a:p>
        </p:txBody>
      </p:sp>
      <p:sp>
        <p:nvSpPr>
          <p:cNvPr id="4" name="TextBox 4"/>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dirty="0">
                <a:solidFill>
                  <a:srgbClr val="000000"/>
                </a:solidFill>
                <a:latin typeface="Eczar Bold"/>
              </a:rPr>
              <a:t>Conclusion</a:t>
            </a:r>
          </a:p>
        </p:txBody>
      </p:sp>
      <p:sp>
        <p:nvSpPr>
          <p:cNvPr id="5" name="TextBox 5"/>
          <p:cNvSpPr txBox="1"/>
          <p:nvPr/>
        </p:nvSpPr>
        <p:spPr>
          <a:xfrm>
            <a:off x="17615385" y="9521198"/>
            <a:ext cx="347646"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Box 2"/>
          <p:cNvSpPr txBox="1"/>
          <p:nvPr/>
        </p:nvSpPr>
        <p:spPr>
          <a:xfrm>
            <a:off x="2725007" y="4022852"/>
            <a:ext cx="12837986" cy="2155571"/>
          </a:xfrm>
          <a:prstGeom prst="rect">
            <a:avLst/>
          </a:prstGeom>
        </p:spPr>
        <p:txBody>
          <a:bodyPr lIns="0" tIns="0" rIns="0" bIns="0" rtlCol="0" anchor="t">
            <a:spAutoFit/>
          </a:bodyPr>
          <a:lstStyle/>
          <a:p>
            <a:pPr algn="ctr">
              <a:lnSpc>
                <a:spcPts val="17271"/>
              </a:lnSpc>
            </a:pPr>
            <a:r>
              <a:rPr lang="en-US" sz="13599">
                <a:solidFill>
                  <a:srgbClr val="000000"/>
                </a:solidFill>
                <a:latin typeface="Eczar Bold"/>
                <a:ea typeface="Eczar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grpSp>
        <p:nvGrpSpPr>
          <p:cNvPr id="2" name="Group 2"/>
          <p:cNvGrpSpPr/>
          <p:nvPr/>
        </p:nvGrpSpPr>
        <p:grpSpPr>
          <a:xfrm>
            <a:off x="8775146" y="1317737"/>
            <a:ext cx="771999" cy="77199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4" name="Group 4"/>
          <p:cNvGrpSpPr/>
          <p:nvPr/>
        </p:nvGrpSpPr>
        <p:grpSpPr>
          <a:xfrm>
            <a:off x="8775146" y="2597578"/>
            <a:ext cx="771999" cy="77199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6" name="Group 6"/>
          <p:cNvGrpSpPr/>
          <p:nvPr/>
        </p:nvGrpSpPr>
        <p:grpSpPr>
          <a:xfrm>
            <a:off x="8775146" y="5157259"/>
            <a:ext cx="771999" cy="77199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8" name="Group 8"/>
          <p:cNvGrpSpPr/>
          <p:nvPr/>
        </p:nvGrpSpPr>
        <p:grpSpPr>
          <a:xfrm>
            <a:off x="8775146" y="3877418"/>
            <a:ext cx="771999" cy="77199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10" name="Group 10"/>
          <p:cNvGrpSpPr/>
          <p:nvPr/>
        </p:nvGrpSpPr>
        <p:grpSpPr>
          <a:xfrm>
            <a:off x="8775146" y="6437099"/>
            <a:ext cx="771999" cy="77199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sp>
        <p:nvSpPr>
          <p:cNvPr id="12" name="TextBox 12"/>
          <p:cNvSpPr txBox="1"/>
          <p:nvPr/>
        </p:nvSpPr>
        <p:spPr>
          <a:xfrm>
            <a:off x="10190964" y="1134903"/>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Objective</a:t>
            </a:r>
          </a:p>
        </p:txBody>
      </p:sp>
      <p:sp>
        <p:nvSpPr>
          <p:cNvPr id="13" name="TextBox 13"/>
          <p:cNvSpPr txBox="1"/>
          <p:nvPr/>
        </p:nvSpPr>
        <p:spPr>
          <a:xfrm>
            <a:off x="8888540" y="1288256"/>
            <a:ext cx="545211" cy="688086"/>
          </a:xfrm>
          <a:prstGeom prst="rect">
            <a:avLst/>
          </a:prstGeom>
        </p:spPr>
        <p:txBody>
          <a:bodyPr lIns="0" tIns="0" rIns="0" bIns="0" rtlCol="0" anchor="t">
            <a:spAutoFit/>
          </a:bodyPr>
          <a:lstStyle/>
          <a:p>
            <a:pPr algn="ctr">
              <a:lnSpc>
                <a:spcPts val="5652"/>
              </a:lnSpc>
            </a:pPr>
            <a:r>
              <a:rPr lang="en-US" sz="3600">
                <a:solidFill>
                  <a:srgbClr val="000000"/>
                </a:solidFill>
                <a:latin typeface="Raleway Bold"/>
              </a:rPr>
              <a:t>1</a:t>
            </a:r>
          </a:p>
        </p:txBody>
      </p:sp>
      <p:sp>
        <p:nvSpPr>
          <p:cNvPr id="14" name="TextBox 14"/>
          <p:cNvSpPr txBox="1"/>
          <p:nvPr/>
        </p:nvSpPr>
        <p:spPr>
          <a:xfrm>
            <a:off x="8888540" y="2568097"/>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Raleway Bold"/>
              </a:rPr>
              <a:t>2</a:t>
            </a:r>
          </a:p>
        </p:txBody>
      </p:sp>
      <p:sp>
        <p:nvSpPr>
          <p:cNvPr id="15" name="TextBox 15"/>
          <p:cNvSpPr txBox="1"/>
          <p:nvPr/>
        </p:nvSpPr>
        <p:spPr>
          <a:xfrm>
            <a:off x="8888540" y="5087567"/>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Raleway Bold"/>
              </a:rPr>
              <a:t>4</a:t>
            </a:r>
          </a:p>
        </p:txBody>
      </p:sp>
      <p:sp>
        <p:nvSpPr>
          <p:cNvPr id="16" name="TextBox 16"/>
          <p:cNvSpPr txBox="1"/>
          <p:nvPr/>
        </p:nvSpPr>
        <p:spPr>
          <a:xfrm>
            <a:off x="8888540" y="3813340"/>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Raleway Bold"/>
              </a:rPr>
              <a:t>3</a:t>
            </a:r>
          </a:p>
        </p:txBody>
      </p:sp>
      <p:sp>
        <p:nvSpPr>
          <p:cNvPr id="17" name="TextBox 17"/>
          <p:cNvSpPr txBox="1"/>
          <p:nvPr/>
        </p:nvSpPr>
        <p:spPr>
          <a:xfrm>
            <a:off x="8888540" y="6367408"/>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Raleway Bold"/>
              </a:rPr>
              <a:t>5</a:t>
            </a:r>
          </a:p>
        </p:txBody>
      </p:sp>
      <p:sp>
        <p:nvSpPr>
          <p:cNvPr id="18" name="TextBox 18"/>
          <p:cNvSpPr txBox="1"/>
          <p:nvPr/>
        </p:nvSpPr>
        <p:spPr>
          <a:xfrm>
            <a:off x="1730661" y="2543368"/>
            <a:ext cx="6456699" cy="2667000"/>
          </a:xfrm>
          <a:prstGeom prst="rect">
            <a:avLst/>
          </a:prstGeom>
        </p:spPr>
        <p:txBody>
          <a:bodyPr lIns="0" tIns="0" rIns="0" bIns="0" rtlCol="0" anchor="t">
            <a:spAutoFit/>
          </a:bodyPr>
          <a:lstStyle/>
          <a:p>
            <a:pPr marL="0" lvl="0" indent="0" algn="l">
              <a:lnSpc>
                <a:spcPts val="10559"/>
              </a:lnSpc>
              <a:spcBef>
                <a:spcPct val="0"/>
              </a:spcBef>
            </a:pPr>
            <a:r>
              <a:rPr lang="en-US" sz="8799">
                <a:solidFill>
                  <a:srgbClr val="000000"/>
                </a:solidFill>
                <a:latin typeface="Eczar Bold"/>
                <a:ea typeface="Eczar Bold"/>
              </a:rPr>
              <a:t>﻿Table Of Contents</a:t>
            </a:r>
          </a:p>
        </p:txBody>
      </p:sp>
      <p:sp>
        <p:nvSpPr>
          <p:cNvPr id="19" name="TextBox 19"/>
          <p:cNvSpPr txBox="1"/>
          <p:nvPr/>
        </p:nvSpPr>
        <p:spPr>
          <a:xfrm>
            <a:off x="10190964" y="2468147"/>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Introduction</a:t>
            </a:r>
          </a:p>
        </p:txBody>
      </p:sp>
      <p:sp>
        <p:nvSpPr>
          <p:cNvPr id="20" name="TextBox 20"/>
          <p:cNvSpPr txBox="1"/>
          <p:nvPr/>
        </p:nvSpPr>
        <p:spPr>
          <a:xfrm>
            <a:off x="10190964" y="3791866"/>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Methodology</a:t>
            </a:r>
          </a:p>
        </p:txBody>
      </p:sp>
      <p:sp>
        <p:nvSpPr>
          <p:cNvPr id="21" name="TextBox 21"/>
          <p:cNvSpPr txBox="1"/>
          <p:nvPr/>
        </p:nvSpPr>
        <p:spPr>
          <a:xfrm>
            <a:off x="10190964" y="5067960"/>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LSTM Algorithm</a:t>
            </a:r>
          </a:p>
        </p:txBody>
      </p:sp>
      <p:sp>
        <p:nvSpPr>
          <p:cNvPr id="22" name="TextBox 22"/>
          <p:cNvSpPr txBox="1"/>
          <p:nvPr/>
        </p:nvSpPr>
        <p:spPr>
          <a:xfrm>
            <a:off x="10190964" y="6332245"/>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Output</a:t>
            </a:r>
          </a:p>
        </p:txBody>
      </p:sp>
      <p:grpSp>
        <p:nvGrpSpPr>
          <p:cNvPr id="23" name="Group 23"/>
          <p:cNvGrpSpPr/>
          <p:nvPr/>
        </p:nvGrpSpPr>
        <p:grpSpPr>
          <a:xfrm>
            <a:off x="8775146" y="7713923"/>
            <a:ext cx="771999" cy="771999"/>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sp>
        <p:nvSpPr>
          <p:cNvPr id="25" name="TextBox 25"/>
          <p:cNvSpPr txBox="1"/>
          <p:nvPr/>
        </p:nvSpPr>
        <p:spPr>
          <a:xfrm>
            <a:off x="8888540" y="7644231"/>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a:solidFill>
                  <a:srgbClr val="000000"/>
                </a:solidFill>
                <a:latin typeface="Raleway Bold"/>
              </a:rPr>
              <a:t>6</a:t>
            </a:r>
          </a:p>
        </p:txBody>
      </p:sp>
      <p:sp>
        <p:nvSpPr>
          <p:cNvPr id="26" name="TextBox 26"/>
          <p:cNvSpPr txBox="1"/>
          <p:nvPr/>
        </p:nvSpPr>
        <p:spPr>
          <a:xfrm>
            <a:off x="10190964" y="7609069"/>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References</a:t>
            </a:r>
          </a:p>
        </p:txBody>
      </p:sp>
      <p:grpSp>
        <p:nvGrpSpPr>
          <p:cNvPr id="27" name="Group 27"/>
          <p:cNvGrpSpPr/>
          <p:nvPr/>
        </p:nvGrpSpPr>
        <p:grpSpPr>
          <a:xfrm>
            <a:off x="8775146" y="8990747"/>
            <a:ext cx="771999" cy="771999"/>
            <a:chOff x="0" y="0"/>
            <a:chExt cx="6350000" cy="6350000"/>
          </a:xfrm>
        </p:grpSpPr>
        <p:sp>
          <p:nvSpPr>
            <p:cNvPr id="28" name="Freeform 2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sp>
        <p:nvSpPr>
          <p:cNvPr id="29" name="TextBox 29"/>
          <p:cNvSpPr txBox="1"/>
          <p:nvPr/>
        </p:nvSpPr>
        <p:spPr>
          <a:xfrm>
            <a:off x="8888540" y="8921055"/>
            <a:ext cx="545211" cy="688086"/>
          </a:xfrm>
          <a:prstGeom prst="rect">
            <a:avLst/>
          </a:prstGeom>
        </p:spPr>
        <p:txBody>
          <a:bodyPr lIns="0" tIns="0" rIns="0" bIns="0" rtlCol="0" anchor="t">
            <a:spAutoFit/>
          </a:bodyPr>
          <a:lstStyle/>
          <a:p>
            <a:pPr marL="0" lvl="1" indent="0" algn="ctr">
              <a:lnSpc>
                <a:spcPts val="5652"/>
              </a:lnSpc>
              <a:spcBef>
                <a:spcPct val="0"/>
              </a:spcBef>
            </a:pPr>
            <a:r>
              <a:rPr lang="en-US" sz="3600">
                <a:solidFill>
                  <a:srgbClr val="000000"/>
                </a:solidFill>
                <a:latin typeface="Raleway Bold"/>
              </a:rPr>
              <a:t>7</a:t>
            </a:r>
          </a:p>
        </p:txBody>
      </p:sp>
      <p:sp>
        <p:nvSpPr>
          <p:cNvPr id="30" name="TextBox 30"/>
          <p:cNvSpPr txBox="1"/>
          <p:nvPr/>
        </p:nvSpPr>
        <p:spPr>
          <a:xfrm>
            <a:off x="10190964" y="8885893"/>
            <a:ext cx="7322748" cy="788035"/>
          </a:xfrm>
          <a:prstGeom prst="rect">
            <a:avLst/>
          </a:prstGeom>
        </p:spPr>
        <p:txBody>
          <a:bodyPr lIns="0" tIns="0" rIns="0" bIns="0" rtlCol="0" anchor="t">
            <a:spAutoFit/>
          </a:bodyPr>
          <a:lstStyle/>
          <a:p>
            <a:pPr algn="l">
              <a:lnSpc>
                <a:spcPts val="6799"/>
              </a:lnSpc>
            </a:pPr>
            <a:r>
              <a:rPr lang="en-US" sz="3399">
                <a:solidFill>
                  <a:srgbClr val="000000"/>
                </a:solidFill>
                <a:latin typeface="Raleway"/>
              </a:rPr>
              <a:t>Conclusion</a:t>
            </a:r>
          </a:p>
        </p:txBody>
      </p:sp>
      <p:sp>
        <p:nvSpPr>
          <p:cNvPr id="31" name="TextBox 31"/>
          <p:cNvSpPr txBox="1"/>
          <p:nvPr/>
        </p:nvSpPr>
        <p:spPr>
          <a:xfrm>
            <a:off x="17703401" y="9521198"/>
            <a:ext cx="171615"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1028700" y="2315527"/>
            <a:ext cx="16435607" cy="2448427"/>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Project Objectives: Developing a Stock Prediction Model with Enhanced User Experience</a:t>
            </a:r>
          </a:p>
          <a:p>
            <a:pPr algn="ctr">
              <a:lnSpc>
                <a:spcPts val="4890"/>
              </a:lnSpc>
            </a:pPr>
            <a:r>
              <a:rPr lang="en-US" sz="3000" dirty="0">
                <a:solidFill>
                  <a:srgbClr val="000000"/>
                </a:solidFill>
                <a:latin typeface="Raleway"/>
              </a:rPr>
              <a:t>This project has multiple objectives. First, we aim to create a reliable and effective stock prediction model through the LSTM algorithm. This requires preprocessing historical stock data, training the LSTM model, and deploying it to offer real-time </a:t>
            </a:r>
            <a:r>
              <a:rPr lang="en-US" sz="3000" dirty="0" err="1">
                <a:solidFill>
                  <a:srgbClr val="000000"/>
                </a:solidFill>
                <a:latin typeface="Raleway"/>
              </a:rPr>
              <a:t>predictio</a:t>
            </a:r>
            <a:r>
              <a:rPr lang="en-GB" sz="3000" dirty="0">
                <a:solidFill>
                  <a:srgbClr val="000000"/>
                </a:solidFill>
                <a:latin typeface="Raleway"/>
              </a:rPr>
              <a:t>n.</a:t>
            </a:r>
            <a:endParaRPr lang="en-US" sz="3000" dirty="0">
              <a:solidFill>
                <a:srgbClr val="000000"/>
              </a:solidFill>
              <a:latin typeface="Raleway"/>
            </a:endParaRPr>
          </a:p>
        </p:txBody>
      </p:sp>
      <p:sp>
        <p:nvSpPr>
          <p:cNvPr id="4" name="TextBox 4"/>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Objective</a:t>
            </a:r>
          </a:p>
        </p:txBody>
      </p:sp>
      <p:sp>
        <p:nvSpPr>
          <p:cNvPr id="5" name="TextBox 5"/>
          <p:cNvSpPr txBox="1"/>
          <p:nvPr/>
        </p:nvSpPr>
        <p:spPr>
          <a:xfrm>
            <a:off x="17698553" y="9521198"/>
            <a:ext cx="181311"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3299542" y="1868805"/>
            <a:ext cx="11688915" cy="5590313"/>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This project combines machine learning (ML) and web development technologies to create a platform for end-to-end stock prediction. The Long Short-Term Memory (LSTM) algorithm is used to train the ML model on historical stock data, providing real-time and reliable stock forecasts. A </a:t>
            </a:r>
            <a:r>
              <a:rPr lang="en-US" sz="3000" dirty="0" err="1">
                <a:solidFill>
                  <a:srgbClr val="000000"/>
                </a:solidFill>
                <a:latin typeface="Raleway"/>
              </a:rPr>
              <a:t>chatbot</a:t>
            </a:r>
            <a:r>
              <a:rPr lang="en-US" sz="3000" dirty="0">
                <a:solidFill>
                  <a:srgbClr val="000000"/>
                </a:solidFill>
                <a:latin typeface="Raleway"/>
              </a:rPr>
              <a:t> is also integrated into the application, acting as a virtual assistant to provide real-time insights and facilitate user engagement. This project aims to showcase the synergy of advanced ML techniques in the realm of stock prediction.</a:t>
            </a:r>
          </a:p>
        </p:txBody>
      </p:sp>
      <p:sp>
        <p:nvSpPr>
          <p:cNvPr id="4" name="TextBox 4"/>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Introduction</a:t>
            </a:r>
          </a:p>
        </p:txBody>
      </p:sp>
      <p:sp>
        <p:nvSpPr>
          <p:cNvPr id="5" name="TextBox 5"/>
          <p:cNvSpPr txBox="1"/>
          <p:nvPr/>
        </p:nvSpPr>
        <p:spPr>
          <a:xfrm>
            <a:off x="17694621" y="9521198"/>
            <a:ext cx="189175"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3237126" y="4345305"/>
            <a:ext cx="11813748" cy="4912995"/>
          </a:xfrm>
          <a:prstGeom prst="rect">
            <a:avLst/>
          </a:prstGeom>
        </p:spPr>
        <p:txBody>
          <a:bodyPr lIns="0" tIns="0" rIns="0" bIns="0" rtlCol="0" anchor="t">
            <a:spAutoFit/>
          </a:bodyPr>
          <a:lstStyle/>
          <a:p>
            <a:pPr algn="ctr">
              <a:lnSpc>
                <a:spcPts val="4890"/>
              </a:lnSpc>
            </a:pPr>
            <a:r>
              <a:rPr lang="en-US" sz="3000">
                <a:solidFill>
                  <a:srgbClr val="000000"/>
                </a:solidFill>
                <a:latin typeface="Raleway"/>
              </a:rPr>
              <a:t>To train the LSTM model for stock price prediction, pre-processed historical stock data is used. The model's ability to learn and remember patterns over extended sequences of data is crucial. The training process involves exposing the model to historical stock prices, optimizing its internal parameters over time through backpropagation and gradient descent algorithms. Careful attention is given to hyperparameter tuning and validation strategies to refine the model's predictions.</a:t>
            </a:r>
          </a:p>
        </p:txBody>
      </p:sp>
      <p:sp>
        <p:nvSpPr>
          <p:cNvPr id="4" name="TextBox 4"/>
          <p:cNvSpPr txBox="1"/>
          <p:nvPr/>
        </p:nvSpPr>
        <p:spPr>
          <a:xfrm>
            <a:off x="5084489" y="301053"/>
            <a:ext cx="811902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Methodology-1</a:t>
            </a:r>
          </a:p>
        </p:txBody>
      </p:sp>
      <p:sp>
        <p:nvSpPr>
          <p:cNvPr id="5" name="TextBox 5"/>
          <p:cNvSpPr txBox="1"/>
          <p:nvPr/>
        </p:nvSpPr>
        <p:spPr>
          <a:xfrm>
            <a:off x="4585158" y="1919361"/>
            <a:ext cx="9117684" cy="1217420"/>
          </a:xfrm>
          <a:prstGeom prst="rect">
            <a:avLst/>
          </a:prstGeom>
        </p:spPr>
        <p:txBody>
          <a:bodyPr lIns="0" tIns="0" rIns="0" bIns="0" rtlCol="0" anchor="t">
            <a:spAutoFit/>
          </a:bodyPr>
          <a:lstStyle/>
          <a:p>
            <a:pPr algn="ctr">
              <a:lnSpc>
                <a:spcPts val="9779"/>
              </a:lnSpc>
            </a:pPr>
            <a:r>
              <a:rPr lang="en-US" sz="7700">
                <a:solidFill>
                  <a:srgbClr val="000000"/>
                </a:solidFill>
                <a:latin typeface="Eczar Bold"/>
              </a:rPr>
              <a:t>LSTM Alogrithm</a:t>
            </a:r>
          </a:p>
        </p:txBody>
      </p:sp>
      <p:sp>
        <p:nvSpPr>
          <p:cNvPr id="6" name="TextBox 6"/>
          <p:cNvSpPr txBox="1"/>
          <p:nvPr/>
        </p:nvSpPr>
        <p:spPr>
          <a:xfrm>
            <a:off x="17696830" y="9521198"/>
            <a:ext cx="184758"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2987460" y="3762752"/>
            <a:ext cx="12313079" cy="2448427"/>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The interface is designed for clarity, responsiveness, and interactivity. </a:t>
            </a:r>
            <a:r>
              <a:rPr lang="en-US" sz="3000" dirty="0" err="1">
                <a:solidFill>
                  <a:srgbClr val="000000"/>
                </a:solidFill>
                <a:latin typeface="Raleway"/>
              </a:rPr>
              <a:t>Streamlit</a:t>
            </a:r>
            <a:r>
              <a:rPr lang="en-US" sz="3000" dirty="0">
                <a:solidFill>
                  <a:srgbClr val="000000"/>
                </a:solidFill>
                <a:latin typeface="Raleway"/>
              </a:rPr>
              <a:t>, a Python library, adds an interactive layer to the application, allowing users to explore historical trends, manipulate parameters, and visualize model outputs in real-time.</a:t>
            </a:r>
          </a:p>
        </p:txBody>
      </p:sp>
      <p:sp>
        <p:nvSpPr>
          <p:cNvPr id="4" name="TextBox 4"/>
          <p:cNvSpPr txBox="1"/>
          <p:nvPr/>
        </p:nvSpPr>
        <p:spPr>
          <a:xfrm>
            <a:off x="5084489" y="301053"/>
            <a:ext cx="811902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Methodology-2</a:t>
            </a:r>
          </a:p>
        </p:txBody>
      </p:sp>
      <p:sp>
        <p:nvSpPr>
          <p:cNvPr id="5" name="TextBox 5"/>
          <p:cNvSpPr txBox="1"/>
          <p:nvPr/>
        </p:nvSpPr>
        <p:spPr>
          <a:xfrm>
            <a:off x="3430455" y="1836139"/>
            <a:ext cx="11427090" cy="1217420"/>
          </a:xfrm>
          <a:prstGeom prst="rect">
            <a:avLst/>
          </a:prstGeom>
        </p:spPr>
        <p:txBody>
          <a:bodyPr lIns="0" tIns="0" rIns="0" bIns="0" rtlCol="0" anchor="t">
            <a:spAutoFit/>
          </a:bodyPr>
          <a:lstStyle/>
          <a:p>
            <a:pPr algn="ctr">
              <a:lnSpc>
                <a:spcPts val="9779"/>
              </a:lnSpc>
            </a:pPr>
            <a:r>
              <a:rPr lang="en-US" sz="7700">
                <a:solidFill>
                  <a:srgbClr val="000000"/>
                </a:solidFill>
                <a:latin typeface="Eczar Bold"/>
              </a:rPr>
              <a:t>User Interface</a:t>
            </a:r>
          </a:p>
        </p:txBody>
      </p:sp>
      <p:sp>
        <p:nvSpPr>
          <p:cNvPr id="6" name="TextBox 6"/>
          <p:cNvSpPr txBox="1"/>
          <p:nvPr/>
        </p:nvSpPr>
        <p:spPr>
          <a:xfrm>
            <a:off x="17688696" y="9521198"/>
            <a:ext cx="201025"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TextBox 3"/>
          <p:cNvSpPr txBox="1"/>
          <p:nvPr/>
        </p:nvSpPr>
        <p:spPr>
          <a:xfrm>
            <a:off x="3299542" y="1796542"/>
            <a:ext cx="11688915" cy="8811578"/>
          </a:xfrm>
          <a:prstGeom prst="rect">
            <a:avLst/>
          </a:prstGeom>
        </p:spPr>
        <p:txBody>
          <a:bodyPr lIns="0" tIns="0" rIns="0" bIns="0" rtlCol="0" anchor="t">
            <a:spAutoFit/>
          </a:bodyPr>
          <a:lstStyle/>
          <a:p>
            <a:pPr algn="ctr">
              <a:lnSpc>
                <a:spcPts val="3748"/>
              </a:lnSpc>
            </a:pPr>
            <a:r>
              <a:rPr lang="en-US" sz="2299">
                <a:solidFill>
                  <a:srgbClr val="000000"/>
                </a:solidFill>
                <a:latin typeface="Raleway"/>
              </a:rPr>
              <a:t>LSTM, or Long Short-Term Memory, is a specialized type of recurrent neural network (RNN) designed for processing sequential data like stock prices. Its key advantage lies in addressing the challenge of learning long-term dependencies.</a:t>
            </a:r>
          </a:p>
          <a:p>
            <a:pPr algn="ctr">
              <a:lnSpc>
                <a:spcPts val="3748"/>
              </a:lnSpc>
            </a:pPr>
            <a:endParaRPr lang="en-US" sz="2299">
              <a:solidFill>
                <a:srgbClr val="000000"/>
              </a:solidFill>
              <a:latin typeface="Raleway"/>
            </a:endParaRPr>
          </a:p>
          <a:p>
            <a:pPr>
              <a:lnSpc>
                <a:spcPts val="3748"/>
              </a:lnSpc>
            </a:pPr>
            <a:r>
              <a:rPr lang="en-US" sz="2299">
                <a:solidFill>
                  <a:srgbClr val="000000"/>
                </a:solidFill>
                <a:latin typeface="Raleway"/>
              </a:rPr>
              <a:t>       </a:t>
            </a:r>
            <a:r>
              <a:rPr lang="en-US" sz="2299">
                <a:solidFill>
                  <a:srgbClr val="000000"/>
                </a:solidFill>
                <a:latin typeface="Raleway Bold"/>
              </a:rPr>
              <a:t> Key Features:</a:t>
            </a:r>
          </a:p>
          <a:p>
            <a:pPr marL="496569" lvl="1" indent="-248284">
              <a:lnSpc>
                <a:spcPts val="3748"/>
              </a:lnSpc>
              <a:buFont typeface="Arial"/>
              <a:buChar char="•"/>
            </a:pPr>
            <a:r>
              <a:rPr lang="en-US" sz="2299">
                <a:solidFill>
                  <a:srgbClr val="000000"/>
                </a:solidFill>
                <a:latin typeface="Raleway"/>
              </a:rPr>
              <a:t>Forget Gate: Discards irrelevant past information.</a:t>
            </a:r>
          </a:p>
          <a:p>
            <a:pPr marL="496569" lvl="1" indent="-248284">
              <a:lnSpc>
                <a:spcPts val="3748"/>
              </a:lnSpc>
              <a:buFont typeface="Arial"/>
              <a:buChar char="•"/>
            </a:pPr>
            <a:r>
              <a:rPr lang="en-US" sz="2299">
                <a:solidFill>
                  <a:srgbClr val="000000"/>
                </a:solidFill>
                <a:latin typeface="Raleway"/>
              </a:rPr>
              <a:t>Input Gate: Updates the cell state with new relevant information.</a:t>
            </a:r>
          </a:p>
          <a:p>
            <a:pPr marL="496569" lvl="1" indent="-248284">
              <a:lnSpc>
                <a:spcPts val="3748"/>
              </a:lnSpc>
              <a:buFont typeface="Arial"/>
              <a:buChar char="•"/>
            </a:pPr>
            <a:r>
              <a:rPr lang="en-US" sz="2299">
                <a:solidFill>
                  <a:srgbClr val="000000"/>
                </a:solidFill>
                <a:latin typeface="Raleway"/>
              </a:rPr>
              <a:t>Cell State: Stores long-term dependencies.</a:t>
            </a:r>
          </a:p>
          <a:p>
            <a:pPr marL="496569" lvl="1" indent="-248284">
              <a:lnSpc>
                <a:spcPts val="3748"/>
              </a:lnSpc>
              <a:buFont typeface="Arial"/>
              <a:buChar char="•"/>
            </a:pPr>
            <a:r>
              <a:rPr lang="en-US" sz="2299">
                <a:solidFill>
                  <a:srgbClr val="000000"/>
                </a:solidFill>
                <a:latin typeface="Raleway"/>
              </a:rPr>
              <a:t>Output Gate: Produces the final output based on the relevant information.</a:t>
            </a:r>
          </a:p>
          <a:p>
            <a:pPr>
              <a:lnSpc>
                <a:spcPts val="3748"/>
              </a:lnSpc>
            </a:pPr>
            <a:endParaRPr lang="en-US" sz="2299">
              <a:solidFill>
                <a:srgbClr val="000000"/>
              </a:solidFill>
              <a:latin typeface="Raleway"/>
            </a:endParaRPr>
          </a:p>
          <a:p>
            <a:pPr>
              <a:lnSpc>
                <a:spcPts val="3748"/>
              </a:lnSpc>
            </a:pPr>
            <a:r>
              <a:rPr lang="en-US" sz="2299">
                <a:solidFill>
                  <a:srgbClr val="000000"/>
                </a:solidFill>
                <a:latin typeface="Raleway"/>
              </a:rPr>
              <a:t>        </a:t>
            </a:r>
            <a:r>
              <a:rPr lang="en-US" sz="2299">
                <a:solidFill>
                  <a:srgbClr val="000000"/>
                </a:solidFill>
                <a:latin typeface="Raleway Bold"/>
              </a:rPr>
              <a:t>Benefits:</a:t>
            </a:r>
          </a:p>
          <a:p>
            <a:pPr marL="496569" lvl="1" indent="-248284">
              <a:lnSpc>
                <a:spcPts val="3748"/>
              </a:lnSpc>
              <a:buFont typeface="Arial"/>
              <a:buChar char="•"/>
            </a:pPr>
            <a:r>
              <a:rPr lang="en-US" sz="2299">
                <a:solidFill>
                  <a:srgbClr val="000000"/>
                </a:solidFill>
                <a:latin typeface="Raleway"/>
              </a:rPr>
              <a:t>Long-Term Dependencies: Effectively captures relationships in data over extended sequences.</a:t>
            </a:r>
          </a:p>
          <a:p>
            <a:pPr marL="496569" lvl="1" indent="-248284">
              <a:lnSpc>
                <a:spcPts val="3748"/>
              </a:lnSpc>
              <a:buFont typeface="Arial"/>
              <a:buChar char="•"/>
            </a:pPr>
            <a:r>
              <a:rPr lang="en-US" sz="2299">
                <a:solidFill>
                  <a:srgbClr val="000000"/>
                </a:solidFill>
                <a:latin typeface="Raleway"/>
              </a:rPr>
              <a:t>Context Preservation: Maintains memory of past information crucial for accurate predictions.</a:t>
            </a:r>
          </a:p>
          <a:p>
            <a:pPr marL="496569" lvl="1" indent="-248284">
              <a:lnSpc>
                <a:spcPts val="3748"/>
              </a:lnSpc>
              <a:buFont typeface="Arial"/>
              <a:buChar char="•"/>
            </a:pPr>
            <a:r>
              <a:rPr lang="en-US" sz="2299">
                <a:solidFill>
                  <a:srgbClr val="000000"/>
                </a:solidFill>
                <a:latin typeface="Raleway"/>
              </a:rPr>
              <a:t>Suitability for Time Series: Particularly effective for time-dependent tasks like stock price prediction.</a:t>
            </a:r>
          </a:p>
          <a:p>
            <a:pPr algn="ctr">
              <a:lnSpc>
                <a:spcPts val="3585"/>
              </a:lnSpc>
            </a:pPr>
            <a:endParaRPr lang="en-US" sz="2299">
              <a:solidFill>
                <a:srgbClr val="000000"/>
              </a:solidFill>
              <a:latin typeface="Raleway"/>
            </a:endParaRPr>
          </a:p>
          <a:p>
            <a:pPr algn="ctr">
              <a:lnSpc>
                <a:spcPts val="3585"/>
              </a:lnSpc>
            </a:pPr>
            <a:endParaRPr lang="en-US" sz="2299">
              <a:solidFill>
                <a:srgbClr val="000000"/>
              </a:solidFill>
              <a:latin typeface="Raleway"/>
            </a:endParaRPr>
          </a:p>
        </p:txBody>
      </p:sp>
      <p:sp>
        <p:nvSpPr>
          <p:cNvPr id="4" name="TextBox 4"/>
          <p:cNvSpPr txBox="1"/>
          <p:nvPr/>
        </p:nvSpPr>
        <p:spPr>
          <a:xfrm>
            <a:off x="4356298" y="425886"/>
            <a:ext cx="9575404"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LSTM Algorithm</a:t>
            </a:r>
          </a:p>
        </p:txBody>
      </p:sp>
      <p:sp>
        <p:nvSpPr>
          <p:cNvPr id="5" name="TextBox 5"/>
          <p:cNvSpPr txBox="1"/>
          <p:nvPr/>
        </p:nvSpPr>
        <p:spPr>
          <a:xfrm>
            <a:off x="17712127" y="9521198"/>
            <a:ext cx="154162"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5" name="TextBox 5"/>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Output</a:t>
            </a:r>
          </a:p>
        </p:txBody>
      </p:sp>
      <p:sp>
        <p:nvSpPr>
          <p:cNvPr id="6" name="TextBox 6"/>
          <p:cNvSpPr txBox="1"/>
          <p:nvPr/>
        </p:nvSpPr>
        <p:spPr>
          <a:xfrm>
            <a:off x="17694783" y="9521198"/>
            <a:ext cx="188852"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8</a:t>
            </a:r>
          </a:p>
        </p:txBody>
      </p:sp>
      <p:pic>
        <p:nvPicPr>
          <p:cNvPr id="7" name="Picture 6">
            <a:extLst>
              <a:ext uri="{FF2B5EF4-FFF2-40B4-BE49-F238E27FC236}">
                <a16:creationId xmlns:a16="http://schemas.microsoft.com/office/drawing/2014/main" id="{1AEC0E91-FAF4-900E-475D-BC0C0966D0F7}"/>
              </a:ext>
            </a:extLst>
          </p:cNvPr>
          <p:cNvPicPr>
            <a:picLocks noChangeAspect="1"/>
          </p:cNvPicPr>
          <p:nvPr/>
        </p:nvPicPr>
        <p:blipFill>
          <a:blip r:embed="rId3"/>
          <a:stretch>
            <a:fillRect/>
          </a:stretch>
        </p:blipFill>
        <p:spPr>
          <a:xfrm>
            <a:off x="418103" y="1627371"/>
            <a:ext cx="9561632" cy="4957539"/>
          </a:xfrm>
          <a:prstGeom prst="rect">
            <a:avLst/>
          </a:prstGeom>
        </p:spPr>
      </p:pic>
      <p:sp>
        <p:nvSpPr>
          <p:cNvPr id="4" name="Freeform 4"/>
          <p:cNvSpPr/>
          <p:nvPr/>
        </p:nvSpPr>
        <p:spPr>
          <a:xfrm>
            <a:off x="8911075" y="4975767"/>
            <a:ext cx="9376925" cy="4957540"/>
          </a:xfrm>
          <a:custGeom>
            <a:avLst/>
            <a:gdLst/>
            <a:ahLst/>
            <a:cxnLst/>
            <a:rect l="l" t="t" r="r" b="b"/>
            <a:pathLst>
              <a:path w="9376925" h="4957540">
                <a:moveTo>
                  <a:pt x="0" y="0"/>
                </a:moveTo>
                <a:lnTo>
                  <a:pt x="9376925" y="0"/>
                </a:lnTo>
                <a:lnTo>
                  <a:pt x="9376925" y="4957540"/>
                </a:lnTo>
                <a:lnTo>
                  <a:pt x="0" y="4957540"/>
                </a:lnTo>
                <a:lnTo>
                  <a:pt x="0" y="0"/>
                </a:lnTo>
                <a:close/>
              </a:path>
            </a:pathLst>
          </a:custGeom>
          <a:blipFill>
            <a:blip r:embed="rId4"/>
            <a:stretch>
              <a:fillRect l="-6415"/>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rot="-10800000">
            <a:off x="-203203" y="-2978063"/>
            <a:ext cx="18694406" cy="4605433"/>
          </a:xfrm>
          <a:custGeom>
            <a:avLst/>
            <a:gdLst/>
            <a:ahLst/>
            <a:cxnLst/>
            <a:rect l="l" t="t" r="r" b="b"/>
            <a:pathLst>
              <a:path w="18694406" h="4605433">
                <a:moveTo>
                  <a:pt x="0" y="0"/>
                </a:moveTo>
                <a:lnTo>
                  <a:pt x="18694406" y="0"/>
                </a:lnTo>
                <a:lnTo>
                  <a:pt x="18694406" y="4605433"/>
                </a:lnTo>
                <a:lnTo>
                  <a:pt x="0" y="4605433"/>
                </a:lnTo>
                <a:lnTo>
                  <a:pt x="0" y="0"/>
                </a:lnTo>
                <a:close/>
              </a:path>
            </a:pathLst>
          </a:custGeom>
          <a:blipFill>
            <a:blip r:embed="rId2"/>
            <a:stretch>
              <a:fillRect t="-7590" b="-7590"/>
            </a:stretch>
          </a:blipFill>
        </p:spPr>
      </p:sp>
      <p:sp>
        <p:nvSpPr>
          <p:cNvPr id="3" name="Freeform 3"/>
          <p:cNvSpPr/>
          <p:nvPr/>
        </p:nvSpPr>
        <p:spPr>
          <a:xfrm>
            <a:off x="228600" y="1769115"/>
            <a:ext cx="8915400" cy="4811530"/>
          </a:xfrm>
          <a:custGeom>
            <a:avLst/>
            <a:gdLst/>
            <a:ahLst/>
            <a:cxnLst/>
            <a:rect l="l" t="t" r="r" b="b"/>
            <a:pathLst>
              <a:path w="9610695" h="5418891">
                <a:moveTo>
                  <a:pt x="0" y="0"/>
                </a:moveTo>
                <a:lnTo>
                  <a:pt x="9610695" y="0"/>
                </a:lnTo>
                <a:lnTo>
                  <a:pt x="9610695" y="5418891"/>
                </a:lnTo>
                <a:lnTo>
                  <a:pt x="0" y="5418891"/>
                </a:lnTo>
                <a:lnTo>
                  <a:pt x="0" y="0"/>
                </a:lnTo>
                <a:close/>
              </a:path>
            </a:pathLst>
          </a:custGeom>
          <a:blipFill>
            <a:blip r:embed="rId3"/>
            <a:stretch>
              <a:fillRect/>
            </a:stretch>
          </a:blipFill>
        </p:spPr>
      </p:sp>
      <p:sp>
        <p:nvSpPr>
          <p:cNvPr id="4" name="Freeform 4"/>
          <p:cNvSpPr/>
          <p:nvPr/>
        </p:nvSpPr>
        <p:spPr>
          <a:xfrm>
            <a:off x="9478115" y="3649979"/>
            <a:ext cx="8457561" cy="5818262"/>
          </a:xfrm>
          <a:custGeom>
            <a:avLst/>
            <a:gdLst/>
            <a:ahLst/>
            <a:cxnLst/>
            <a:rect l="l" t="t" r="r" b="b"/>
            <a:pathLst>
              <a:path w="8457561" h="5818262">
                <a:moveTo>
                  <a:pt x="0" y="0"/>
                </a:moveTo>
                <a:lnTo>
                  <a:pt x="8457561" y="0"/>
                </a:lnTo>
                <a:lnTo>
                  <a:pt x="8457561" y="5818263"/>
                </a:lnTo>
                <a:lnTo>
                  <a:pt x="0" y="5818263"/>
                </a:lnTo>
                <a:lnTo>
                  <a:pt x="0" y="0"/>
                </a:lnTo>
                <a:close/>
              </a:path>
            </a:pathLst>
          </a:custGeom>
          <a:blipFill>
            <a:blip r:embed="rId4"/>
            <a:stretch>
              <a:fillRect/>
            </a:stretch>
          </a:blipFill>
        </p:spPr>
      </p:sp>
      <p:sp>
        <p:nvSpPr>
          <p:cNvPr id="5" name="TextBox 5"/>
          <p:cNvSpPr txBox="1"/>
          <p:nvPr/>
        </p:nvSpPr>
        <p:spPr>
          <a:xfrm>
            <a:off x="5198919" y="301053"/>
            <a:ext cx="7890162" cy="1398143"/>
          </a:xfrm>
          <a:prstGeom prst="rect">
            <a:avLst/>
          </a:prstGeom>
        </p:spPr>
        <p:txBody>
          <a:bodyPr lIns="0" tIns="0" rIns="0" bIns="0" rtlCol="0" anchor="t">
            <a:spAutoFit/>
          </a:bodyPr>
          <a:lstStyle/>
          <a:p>
            <a:pPr algn="ctr">
              <a:lnSpc>
                <a:spcPts val="11175"/>
              </a:lnSpc>
            </a:pPr>
            <a:r>
              <a:rPr lang="en-US" sz="8799">
                <a:solidFill>
                  <a:srgbClr val="000000"/>
                </a:solidFill>
                <a:latin typeface="Eczar Bold"/>
              </a:rPr>
              <a:t>Output</a:t>
            </a:r>
          </a:p>
        </p:txBody>
      </p:sp>
      <p:sp>
        <p:nvSpPr>
          <p:cNvPr id="6" name="TextBox 6"/>
          <p:cNvSpPr txBox="1"/>
          <p:nvPr/>
        </p:nvSpPr>
        <p:spPr>
          <a:xfrm>
            <a:off x="17688750" y="9521198"/>
            <a:ext cx="200917" cy="409957"/>
          </a:xfrm>
          <a:prstGeom prst="rect">
            <a:avLst/>
          </a:prstGeom>
        </p:spPr>
        <p:txBody>
          <a:bodyPr lIns="0" tIns="0" rIns="0" bIns="0" rtlCol="0" anchor="t">
            <a:spAutoFit/>
          </a:bodyPr>
          <a:lstStyle/>
          <a:p>
            <a:pPr algn="ctr">
              <a:lnSpc>
                <a:spcPts val="3445"/>
              </a:lnSpc>
            </a:pPr>
            <a:r>
              <a:rPr lang="en-US" sz="2461">
                <a:solidFill>
                  <a:srgbClr val="000000"/>
                </a:solidFill>
                <a:latin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925</Words>
  <Application>Microsoft Office PowerPoint</Application>
  <PresentationFormat>Custom</PresentationFormat>
  <Paragraphs>90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Eczar Bold</vt:lpstr>
      <vt:lpstr>Times New Roman Bold</vt:lpstr>
      <vt:lpstr>Times New Roman</vt:lpstr>
      <vt:lpstr>Raleway</vt:lpstr>
      <vt:lpstr>Raleway Bold</vt:lpstr>
      <vt:lpstr>Calibri</vt:lpstr>
      <vt:lpstr>Arial</vt:lpstr>
      <vt:lpstr>Canva Sans</vt:lpstr>
      <vt:lpstr>Times New Roman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STOCKS PRICE PREDICTION USING ML &amp; REACT</dc:title>
  <cp:lastModifiedBy>Bisman Anand</cp:lastModifiedBy>
  <cp:revision>7</cp:revision>
  <dcterms:created xsi:type="dcterms:W3CDTF">2006-08-16T00:00:00Z</dcterms:created>
  <dcterms:modified xsi:type="dcterms:W3CDTF">2023-12-12T16:32:22Z</dcterms:modified>
  <dc:identifier>DAF2qKIccRw</dc:identifier>
</cp:coreProperties>
</file>