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8" r:id="rId3"/>
    <p:sldId id="269" r:id="rId4"/>
    <p:sldId id="260" r:id="rId5"/>
    <p:sldId id="261" r:id="rId6"/>
    <p:sldId id="270" r:id="rId7"/>
    <p:sldId id="271" r:id="rId8"/>
    <p:sldId id="263" r:id="rId9"/>
    <p:sldId id="264" r:id="rId10"/>
    <p:sldId id="272" r:id="rId11"/>
    <p:sldId id="265" r:id="rId12"/>
    <p:sldId id="267"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scadia Code" panose="020B0609020000020004" pitchFamily="49" charset="0"/>
      <p:regular r:id="rId19"/>
      <p:bold r:id="rId20"/>
      <p:italic r:id="rId21"/>
      <p:boldItalic r:id="rId22"/>
    </p:embeddedFont>
    <p:embeddedFont>
      <p:font typeface="Cascadia Code SemiBold" panose="020B0609020000020004" pitchFamily="49" charset="0"/>
      <p:bold r:id="rId23"/>
      <p:boldItalic r:id="rId24"/>
    </p:embeddedFont>
    <p:embeddedFont>
      <p:font typeface="Courier Prime" panose="020B0604020202020204" charset="0"/>
      <p:regular r:id="rId25"/>
    </p:embeddedFont>
    <p:embeddedFont>
      <p:font typeface="Courier Prime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0A3AF-BCDB-432A-A964-543984856A93}" v="22" dt="2023-06-20T06:03:11.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F8BC-738D-44E4-89C1-02459007B85F}" type="datetimeFigureOut">
              <a:rPr lang="es-NI" smtClean="0"/>
              <a:t>20/6/2023</a:t>
            </a:fld>
            <a:endParaRPr lang="es-NI"/>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NI"/>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6CE83-1CF0-467F-8FA3-C98B69765944}" type="slidenum">
              <a:rPr lang="es-NI" smtClean="0"/>
              <a:t>‹Nº›</a:t>
            </a:fld>
            <a:endParaRPr lang="es-NI"/>
          </a:p>
        </p:txBody>
      </p:sp>
    </p:spTree>
    <p:extLst>
      <p:ext uri="{BB962C8B-B14F-4D97-AF65-F5344CB8AC3E}">
        <p14:creationId xmlns:p14="http://schemas.microsoft.com/office/powerpoint/2010/main" val="157325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NI" dirty="0"/>
          </a:p>
        </p:txBody>
      </p:sp>
      <p:sp>
        <p:nvSpPr>
          <p:cNvPr id="4" name="Marcador de número de diapositiva 3"/>
          <p:cNvSpPr>
            <a:spLocks noGrp="1"/>
          </p:cNvSpPr>
          <p:nvPr>
            <p:ph type="sldNum" sz="quarter" idx="5"/>
          </p:nvPr>
        </p:nvSpPr>
        <p:spPr/>
        <p:txBody>
          <a:bodyPr/>
          <a:lstStyle/>
          <a:p>
            <a:fld id="{30E6CE83-1CF0-467F-8FA3-C98B69765944}" type="slidenum">
              <a:rPr lang="es-NI" smtClean="0"/>
              <a:t>1</a:t>
            </a:fld>
            <a:endParaRPr lang="es-NI"/>
          </a:p>
        </p:txBody>
      </p:sp>
    </p:spTree>
    <p:extLst>
      <p:ext uri="{BB962C8B-B14F-4D97-AF65-F5344CB8AC3E}">
        <p14:creationId xmlns:p14="http://schemas.microsoft.com/office/powerpoint/2010/main" val="13454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7" name="Group 7"/>
          <p:cNvGrpSpPr/>
          <p:nvPr/>
        </p:nvGrpSpPr>
        <p:grpSpPr>
          <a:xfrm rot="5400000">
            <a:off x="5890610" y="-1728782"/>
            <a:ext cx="6796986" cy="15254598"/>
            <a:chOff x="0" y="0"/>
            <a:chExt cx="1543416" cy="3790253"/>
          </a:xfrm>
        </p:grpSpPr>
        <p:sp>
          <p:nvSpPr>
            <p:cNvPr id="8" name="Freeform 8"/>
            <p:cNvSpPr/>
            <p:nvPr/>
          </p:nvSpPr>
          <p:spPr>
            <a:xfrm>
              <a:off x="0" y="0"/>
              <a:ext cx="1543416" cy="3790253"/>
            </a:xfrm>
            <a:custGeom>
              <a:avLst/>
              <a:gdLst/>
              <a:ahLst/>
              <a:cxnLst/>
              <a:rect l="l" t="t" r="r" b="b"/>
              <a:pathLst>
                <a:path w="1543416" h="3790253">
                  <a:moveTo>
                    <a:pt x="0" y="0"/>
                  </a:moveTo>
                  <a:lnTo>
                    <a:pt x="1543416" y="0"/>
                  </a:lnTo>
                  <a:lnTo>
                    <a:pt x="1543416" y="3790253"/>
                  </a:lnTo>
                  <a:lnTo>
                    <a:pt x="0" y="3790253"/>
                  </a:lnTo>
                  <a:close/>
                </a:path>
              </a:pathLst>
            </a:custGeom>
            <a:solidFill>
              <a:srgbClr val="2D2D35"/>
            </a:solidFill>
          </p:spPr>
        </p:sp>
      </p:grpSp>
      <p:sp>
        <p:nvSpPr>
          <p:cNvPr id="2" name="AutoShape 2"/>
          <p:cNvSpPr/>
          <p:nvPr/>
        </p:nvSpPr>
        <p:spPr>
          <a:xfrm rot="5400000">
            <a:off x="-3771900" y="5143500"/>
            <a:ext cx="10287000" cy="0"/>
          </a:xfrm>
          <a:prstGeom prst="line">
            <a:avLst/>
          </a:prstGeom>
          <a:ln w="95250" cap="flat">
            <a:solidFill>
              <a:srgbClr val="2D2D35"/>
            </a:solidFill>
            <a:prstDash val="solid"/>
            <a:headEnd type="none" w="sm" len="sm"/>
            <a:tailEnd type="none" w="sm" len="sm"/>
          </a:ln>
        </p:spPr>
      </p:sp>
      <p:sp>
        <p:nvSpPr>
          <p:cNvPr id="3" name="TextBox 3"/>
          <p:cNvSpPr txBox="1"/>
          <p:nvPr/>
        </p:nvSpPr>
        <p:spPr>
          <a:xfrm>
            <a:off x="1752600" y="2500021"/>
            <a:ext cx="15581525" cy="4001095"/>
          </a:xfrm>
          <a:prstGeom prst="rect">
            <a:avLst/>
          </a:prstGeom>
        </p:spPr>
        <p:txBody>
          <a:bodyPr wrap="square" lIns="0" tIns="0" rIns="0" bIns="0" rtlCol="0" anchor="t">
            <a:spAutoFit/>
          </a:bodyPr>
          <a:lstStyle/>
          <a:p>
            <a:pPr>
              <a:lnSpc>
                <a:spcPts val="10397"/>
              </a:lnSpc>
            </a:pPr>
            <a:r>
              <a:rPr lang="en-US" sz="7200" b="1" dirty="0">
                <a:solidFill>
                  <a:srgbClr val="FFFFFF"/>
                </a:solidFill>
                <a:latin typeface="Courier Prime"/>
              </a:rPr>
              <a:t>Proyecto de Balance General y Estado de Resultados </a:t>
            </a:r>
          </a:p>
          <a:p>
            <a:pPr>
              <a:lnSpc>
                <a:spcPts val="10397"/>
              </a:lnSpc>
            </a:pPr>
            <a:r>
              <a:rPr lang="en-US" sz="7200" b="1" dirty="0">
                <a:solidFill>
                  <a:srgbClr val="FFFFFF"/>
                </a:solidFill>
                <a:latin typeface="Courier Prime"/>
              </a:rPr>
              <a:t>{</a:t>
            </a:r>
          </a:p>
        </p:txBody>
      </p:sp>
      <p:sp>
        <p:nvSpPr>
          <p:cNvPr id="4" name="TextBox 4"/>
          <p:cNvSpPr txBox="1"/>
          <p:nvPr/>
        </p:nvSpPr>
        <p:spPr>
          <a:xfrm>
            <a:off x="14844568" y="7786979"/>
            <a:ext cx="2471972" cy="1510029"/>
          </a:xfrm>
          <a:prstGeom prst="rect">
            <a:avLst/>
          </a:prstGeom>
        </p:spPr>
        <p:txBody>
          <a:bodyPr lIns="0" tIns="0" rIns="0" bIns="0" rtlCol="0" anchor="t">
            <a:spAutoFit/>
          </a:bodyPr>
          <a:lstStyle/>
          <a:p>
            <a:pPr>
              <a:lnSpc>
                <a:spcPts val="12477"/>
              </a:lnSpc>
            </a:pPr>
            <a:r>
              <a:rPr lang="en-US" sz="8000" dirty="0">
                <a:solidFill>
                  <a:srgbClr val="FFFFFF"/>
                </a:solidFill>
                <a:latin typeface="Courier Prime"/>
              </a:rPr>
              <a:t>}</a:t>
            </a:r>
          </a:p>
        </p:txBody>
      </p:sp>
      <p:sp>
        <p:nvSpPr>
          <p:cNvPr id="5" name="TextBox 5"/>
          <p:cNvSpPr txBox="1"/>
          <p:nvPr/>
        </p:nvSpPr>
        <p:spPr>
          <a:xfrm>
            <a:off x="1776046" y="6693317"/>
            <a:ext cx="12016154" cy="2462213"/>
          </a:xfrm>
          <a:prstGeom prst="rect">
            <a:avLst/>
          </a:prstGeom>
        </p:spPr>
        <p:txBody>
          <a:bodyPr wrap="square" lIns="0" tIns="0" rIns="0" bIns="0" rtlCol="0" anchor="t">
            <a:spAutoFit/>
          </a:bodyPr>
          <a:lstStyle/>
          <a:p>
            <a:pPr>
              <a:lnSpc>
                <a:spcPts val="6384"/>
              </a:lnSpc>
            </a:pPr>
            <a:r>
              <a:rPr lang="en-US" sz="4560" dirty="0">
                <a:solidFill>
                  <a:srgbClr val="92D050"/>
                </a:solidFill>
                <a:latin typeface="Courier Prime"/>
              </a:rPr>
              <a:t>Integrantes</a:t>
            </a:r>
            <a:r>
              <a:rPr lang="en-US" sz="4560" dirty="0">
                <a:solidFill>
                  <a:srgbClr val="FF914D"/>
                </a:solidFill>
                <a:latin typeface="Courier Prime"/>
              </a:rPr>
              <a:t> </a:t>
            </a:r>
            <a:r>
              <a:rPr lang="en-US" sz="4560" dirty="0">
                <a:solidFill>
                  <a:srgbClr val="92D050"/>
                </a:solidFill>
                <a:latin typeface="Courier Prime"/>
              </a:rPr>
              <a:t>(</a:t>
            </a:r>
            <a:r>
              <a:rPr lang="en-US" sz="4560" dirty="0">
                <a:solidFill>
                  <a:srgbClr val="FF914D"/>
                </a:solidFill>
                <a:latin typeface="Courier Prime"/>
              </a:rPr>
              <a:t>“ Brandyn Espinoza</a:t>
            </a:r>
          </a:p>
          <a:p>
            <a:pPr>
              <a:lnSpc>
                <a:spcPts val="6384"/>
              </a:lnSpc>
            </a:pPr>
            <a:r>
              <a:rPr lang="en-US" sz="4560" dirty="0">
                <a:solidFill>
                  <a:srgbClr val="FF914D"/>
                </a:solidFill>
                <a:latin typeface="Courier Prime"/>
              </a:rPr>
              <a:t>             + Bismarck Conde</a:t>
            </a:r>
          </a:p>
          <a:p>
            <a:pPr>
              <a:lnSpc>
                <a:spcPts val="6384"/>
              </a:lnSpc>
            </a:pPr>
            <a:r>
              <a:rPr lang="en-US" sz="4560" dirty="0">
                <a:solidFill>
                  <a:srgbClr val="FF914D"/>
                </a:solidFill>
                <a:latin typeface="Courier Prime"/>
              </a:rPr>
              <a:t>             + Gustavo Estrada “</a:t>
            </a:r>
            <a:r>
              <a:rPr lang="en-US" sz="4560" dirty="0">
                <a:solidFill>
                  <a:srgbClr val="92D050"/>
                </a:solidFill>
                <a:latin typeface="Courier Prime"/>
              </a:rPr>
              <a:t>);</a:t>
            </a:r>
          </a:p>
        </p:txBody>
      </p:sp>
      <p:sp>
        <p:nvSpPr>
          <p:cNvPr id="6" name="TextBox 6"/>
          <p:cNvSpPr txBox="1"/>
          <p:nvPr/>
        </p:nvSpPr>
        <p:spPr>
          <a:xfrm>
            <a:off x="2194890" y="1561864"/>
            <a:ext cx="8015907" cy="487313"/>
          </a:xfrm>
          <a:prstGeom prst="rect">
            <a:avLst/>
          </a:prstGeom>
        </p:spPr>
        <p:txBody>
          <a:bodyPr wrap="square" lIns="0" tIns="0" rIns="0" bIns="0" rtlCol="0" anchor="t">
            <a:spAutoFit/>
          </a:bodyPr>
          <a:lstStyle/>
          <a:p>
            <a:pPr>
              <a:lnSpc>
                <a:spcPts val="3830"/>
              </a:lnSpc>
            </a:pPr>
            <a:r>
              <a:rPr lang="en-US" sz="2736" dirty="0">
                <a:solidFill>
                  <a:schemeClr val="tx2">
                    <a:lumMod val="40000"/>
                    <a:lumOff val="60000"/>
                  </a:schemeClr>
                </a:solidFill>
                <a:latin typeface="Courier Prime"/>
              </a:rPr>
              <a:t>!—UNIVERSIDAD NACIONAL DE INGENIERÍA-!</a:t>
            </a:r>
          </a:p>
        </p:txBody>
      </p:sp>
      <p:sp>
        <p:nvSpPr>
          <p:cNvPr id="9" name="AutoShape 9"/>
          <p:cNvSpPr/>
          <p:nvPr/>
        </p:nvSpPr>
        <p:spPr>
          <a:xfrm>
            <a:off x="2194890" y="2019300"/>
            <a:ext cx="8015909" cy="0"/>
          </a:xfrm>
          <a:prstGeom prst="line">
            <a:avLst/>
          </a:prstGeom>
          <a:ln w="25400" cap="flat">
            <a:solidFill>
              <a:srgbClr val="FFFFFF">
                <a:alpha val="98000"/>
              </a:srgbClr>
            </a:solidFill>
            <a:prstDash val="solid"/>
            <a:headEnd type="diamond" w="lg" len="lg"/>
            <a:tailEnd type="arrow" w="med"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TextBox 2"/>
          <p:cNvSpPr txBox="1"/>
          <p:nvPr/>
        </p:nvSpPr>
        <p:spPr>
          <a:xfrm>
            <a:off x="1028700" y="1047750"/>
            <a:ext cx="8343900" cy="780983"/>
          </a:xfrm>
          <a:prstGeom prst="rect">
            <a:avLst/>
          </a:prstGeom>
        </p:spPr>
        <p:txBody>
          <a:bodyPr wrap="square" lIns="0" tIns="0" rIns="0" bIns="0" rtlCol="0" anchor="t">
            <a:spAutoFit/>
          </a:bodyPr>
          <a:lstStyle/>
          <a:p>
            <a:pPr>
              <a:lnSpc>
                <a:spcPts val="4559"/>
              </a:lnSpc>
            </a:pPr>
            <a:r>
              <a:rPr lang="en-US" sz="3999" dirty="0">
                <a:solidFill>
                  <a:schemeClr val="tx2">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Estado_de_Resultados </a:t>
            </a:r>
            <a:r>
              <a:rPr lang="en-US" sz="5400" b="1" dirty="0">
                <a:solidFill>
                  <a:srgbClr val="92D050"/>
                </a:solidFill>
                <a:ea typeface="Cascadia Code SemiBold" panose="020B0609020000020004" pitchFamily="49" charset="0"/>
                <a:cs typeface="Cascadia Code SemiBold" panose="020B0609020000020004" pitchFamily="49" charset="0"/>
              </a:rPr>
              <a:t>( )</a:t>
            </a:r>
            <a:r>
              <a:rPr lang="en-US" sz="3999" dirty="0">
                <a:solidFill>
                  <a:schemeClr val="tx2">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US" sz="8800" dirty="0">
                <a:solidFill>
                  <a:srgbClr val="FFFFFF"/>
                </a:solidFill>
                <a:latin typeface="Courier Prime"/>
              </a:rPr>
              <a:t>{</a:t>
            </a:r>
            <a:endParaRPr lang="en-US" sz="3999" dirty="0">
              <a:solidFill>
                <a:srgbClr val="FFFFFF"/>
              </a:solidFill>
              <a:latin typeface="Courier Prime"/>
            </a:endParaRPr>
          </a:p>
        </p:txBody>
      </p:sp>
      <p:sp>
        <p:nvSpPr>
          <p:cNvPr id="3" name="TextBox 3"/>
          <p:cNvSpPr txBox="1"/>
          <p:nvPr/>
        </p:nvSpPr>
        <p:spPr>
          <a:xfrm>
            <a:off x="16557135" y="8675370"/>
            <a:ext cx="702165" cy="780983"/>
          </a:xfrm>
          <a:prstGeom prst="rect">
            <a:avLst/>
          </a:prstGeom>
        </p:spPr>
        <p:txBody>
          <a:bodyPr wrap="square" lIns="0" tIns="0" rIns="0" bIns="0" rtlCol="0" anchor="t">
            <a:spAutoFit/>
          </a:bodyPr>
          <a:lstStyle/>
          <a:p>
            <a:pPr algn="r">
              <a:lnSpc>
                <a:spcPts val="4559"/>
              </a:lnSpc>
            </a:pPr>
            <a:r>
              <a:rPr lang="en-US" sz="8800" dirty="0">
                <a:solidFill>
                  <a:srgbClr val="FFFFFF"/>
                </a:solidFill>
                <a:latin typeface="Courier Prime"/>
              </a:rPr>
              <a:t>}</a:t>
            </a:r>
          </a:p>
        </p:txBody>
      </p:sp>
      <p:sp>
        <p:nvSpPr>
          <p:cNvPr id="15" name="TextBox 15"/>
          <p:cNvSpPr txBox="1"/>
          <p:nvPr/>
        </p:nvSpPr>
        <p:spPr>
          <a:xfrm>
            <a:off x="1600200" y="2681287"/>
            <a:ext cx="15087600" cy="4924425"/>
          </a:xfrm>
          <a:prstGeom prst="rect">
            <a:avLst/>
          </a:prstGeom>
        </p:spPr>
        <p:txBody>
          <a:bodyPr wrap="square" lIns="0" tIns="0" rIns="0" bIns="0" rtlCol="0" anchor="t">
            <a:spAutoFit/>
          </a:bodyPr>
          <a:lstStyle/>
          <a:p>
            <a:pPr algn="l"/>
            <a:r>
              <a:rPr lang="es-ES" sz="3200" b="0" i="0" dirty="0">
                <a:solidFill>
                  <a:schemeClr val="accent4">
                    <a:lumMod val="60000"/>
                    <a:lumOff val="4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El estado de resultados, también conocido como estado de pérdidas y ganancias, muestra el rendimiento financiero de una empresa durante un período de tiempo determinado. Presenta los ingresos, los gastos y el resultado neto (ganancias o pérdidas) obtenido por la empresa.</a:t>
            </a:r>
            <a:endParaRPr lang="es-ES" sz="3200" dirty="0">
              <a:solidFill>
                <a:schemeClr val="accent4">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endParaRPr lang="es-ES" sz="3200" dirty="0">
              <a:solidFill>
                <a:schemeClr val="accent4">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r>
              <a:rPr lang="es-ES" sz="3200" b="0" i="0" dirty="0">
                <a:solidFill>
                  <a:schemeClr val="accent4">
                    <a:lumMod val="60000"/>
                    <a:lumOff val="4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El estado de resultados muestra si una empresa ha obtenido ganancias o pérdidas durante un período determinado. Es útil para evaluar la eficiencia operativa y la rentabilidad de la empresa. </a:t>
            </a:r>
            <a:endParaRPr lang="en-US" sz="3200" dirty="0">
              <a:solidFill>
                <a:schemeClr val="accent4">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409316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5" name="TextBox 5"/>
          <p:cNvSpPr txBox="1"/>
          <p:nvPr/>
        </p:nvSpPr>
        <p:spPr>
          <a:xfrm>
            <a:off x="1028700" y="1047750"/>
            <a:ext cx="7581900" cy="719428"/>
          </a:xfrm>
          <a:prstGeom prst="rect">
            <a:avLst/>
          </a:prstGeom>
        </p:spPr>
        <p:txBody>
          <a:bodyPr wrap="square" lIns="0" tIns="0" rIns="0" bIns="0" rtlCol="0" anchor="t">
            <a:spAutoFit/>
          </a:bodyPr>
          <a:lstStyle/>
          <a:p>
            <a:pPr>
              <a:lnSpc>
                <a:spcPts val="4559"/>
              </a:lnSpc>
            </a:pPr>
            <a:r>
              <a:rPr lang="en-US" sz="3999" b="1" dirty="0">
                <a:solidFill>
                  <a:schemeClr val="tx2">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Venjas_del_Programa </a:t>
            </a:r>
            <a:r>
              <a:rPr lang="en-US" sz="4800" b="1" dirty="0">
                <a:solidFill>
                  <a:srgbClr val="92D050"/>
                </a:solidFill>
              </a:rPr>
              <a:t>( )</a:t>
            </a:r>
            <a:r>
              <a:rPr lang="en-US" sz="3999" dirty="0">
                <a:solidFill>
                  <a:srgbClr val="FFFFFF"/>
                </a:solidFill>
                <a:latin typeface="Courier Prime"/>
              </a:rPr>
              <a:t> </a:t>
            </a:r>
            <a:r>
              <a:rPr lang="en-US" sz="6600" dirty="0">
                <a:solidFill>
                  <a:srgbClr val="FFFFFF"/>
                </a:solidFill>
                <a:latin typeface="Courier Prime"/>
              </a:rPr>
              <a:t>{</a:t>
            </a:r>
            <a:endParaRPr lang="en-US" sz="3999" dirty="0">
              <a:solidFill>
                <a:srgbClr val="FFFFFF"/>
              </a:solidFill>
              <a:latin typeface="Courier Prime"/>
            </a:endParaRPr>
          </a:p>
        </p:txBody>
      </p:sp>
      <p:sp>
        <p:nvSpPr>
          <p:cNvPr id="6" name="TextBox 6"/>
          <p:cNvSpPr txBox="1"/>
          <p:nvPr/>
        </p:nvSpPr>
        <p:spPr>
          <a:xfrm>
            <a:off x="1162526" y="1938910"/>
            <a:ext cx="15377024" cy="7432804"/>
          </a:xfrm>
          <a:prstGeom prst="rect">
            <a:avLst/>
          </a:prstGeom>
        </p:spPr>
        <p:txBody>
          <a:bodyPr wrap="square" lIns="0" tIns="0" rIns="0" bIns="0" rtlCol="0" anchor="t">
            <a:spAutoFit/>
          </a:bodyPr>
          <a:lstStyle/>
          <a:p>
            <a:pPr algn="l"/>
            <a:r>
              <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1. </a:t>
            </a:r>
            <a:r>
              <a:rPr lang="es-ES" sz="2300" u="sng" dirty="0">
                <a:solidFill>
                  <a:schemeClr val="accent2">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Presentación</a:t>
            </a:r>
            <a:r>
              <a:rPr lang="es-ES" sz="2300" b="0" i="0" u="sng"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amigable</a:t>
            </a:r>
            <a:r>
              <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Utiliza JOptionPane para mostrar los menús y capturar la entrada del usuario de una manera intuitiva y fácil de entender.</a:t>
            </a:r>
          </a:p>
          <a:p>
            <a:pPr algn="l"/>
            <a:endPar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r>
              <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2. </a:t>
            </a:r>
            <a:r>
              <a:rPr lang="es-ES" sz="2300" b="0" i="0" u="sng"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Menús y submenús estructurados</a:t>
            </a:r>
            <a:r>
              <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El programa utiliza un sistema de menús y submenús que guía al usuario a través del proceso de ingreso de datos para el balance general y estado de resultados. Esto facilita la interacción y evita posibles confusiones.</a:t>
            </a:r>
          </a:p>
          <a:p>
            <a:pPr algn="l"/>
            <a:endPar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r>
              <a:rPr lang="es-ES" sz="2300" dirty="0">
                <a:solidFill>
                  <a:schemeClr val="accent2">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3</a:t>
            </a:r>
            <a:r>
              <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s-ES" sz="2300" b="0" i="0" u="sng"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Cálculo automático de totales</a:t>
            </a:r>
            <a:r>
              <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El programa realiza automáticamente el cálculo de los totales de cada categoría (activos circulantes, activos fijos, activos diferidos, pasivos circulantes, pasivos no circulantes y capital) a medida que el usuario ingresa los valores. Esto evita errores de cálculo y facilita la obtención del balance general completo.</a:t>
            </a:r>
          </a:p>
          <a:p>
            <a:pPr algn="l"/>
            <a:endPar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r>
              <a:rPr lang="es-ES" sz="2300" dirty="0">
                <a:solidFill>
                  <a:schemeClr val="accent2">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4</a:t>
            </a:r>
            <a:r>
              <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s-ES" sz="2300" b="0" i="0" u="sng"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Volver automáticamente a los menús anteriores</a:t>
            </a:r>
            <a:r>
              <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Después de que el usuario completa el ingreso de datos en un submenú, el programa vuelve automáticamente al menú anterior. Esto mejora la experiencia del usuario al evitar la necesidad de realizar múltiples pasos manuales para volver al lugar correcto.</a:t>
            </a:r>
          </a:p>
          <a:p>
            <a:pPr algn="l"/>
            <a:endPar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r>
              <a:rPr lang="es-ES"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En general, estas ventajas hacen que el programa sea fácil de usar, estructurado y confiable, lo que facilita el ingreso de datos y el cálculo del balance general y del estado de resultados.</a:t>
            </a:r>
            <a:endParaRPr lang="es-MX" sz="2300" b="0" i="0" dirty="0">
              <a:solidFill>
                <a:schemeClr val="accent2">
                  <a:lumMod val="40000"/>
                  <a:lumOff val="6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7" name="TextBox 7"/>
          <p:cNvSpPr txBox="1"/>
          <p:nvPr/>
        </p:nvSpPr>
        <p:spPr>
          <a:xfrm>
            <a:off x="16418437" y="9195274"/>
            <a:ext cx="740265" cy="696344"/>
          </a:xfrm>
          <a:prstGeom prst="rect">
            <a:avLst/>
          </a:prstGeom>
        </p:spPr>
        <p:txBody>
          <a:bodyPr wrap="square" lIns="0" tIns="0" rIns="0" bIns="0" rtlCol="0" anchor="t">
            <a:spAutoFit/>
          </a:bodyPr>
          <a:lstStyle/>
          <a:p>
            <a:pPr algn="r">
              <a:lnSpc>
                <a:spcPts val="4559"/>
              </a:lnSpc>
            </a:pPr>
            <a:r>
              <a:rPr lang="en-US" sz="6600" dirty="0">
                <a:solidFill>
                  <a:srgbClr val="FFFFFF"/>
                </a:solidFill>
                <a:latin typeface="Courier Prime"/>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sp>
      <p:sp>
        <p:nvSpPr>
          <p:cNvPr id="3" name="TextBox 3"/>
          <p:cNvSpPr txBox="1"/>
          <p:nvPr/>
        </p:nvSpPr>
        <p:spPr>
          <a:xfrm>
            <a:off x="2537186" y="3245316"/>
            <a:ext cx="10718760" cy="1351139"/>
          </a:xfrm>
          <a:prstGeom prst="rect">
            <a:avLst/>
          </a:prstGeom>
        </p:spPr>
        <p:txBody>
          <a:bodyPr lIns="0" tIns="0" rIns="0" bIns="0" rtlCol="0" anchor="t">
            <a:spAutoFit/>
          </a:bodyPr>
          <a:lstStyle/>
          <a:p>
            <a:pPr>
              <a:lnSpc>
                <a:spcPts val="10397"/>
              </a:lnSpc>
            </a:pPr>
            <a:r>
              <a:rPr lang="en-US" sz="9120" dirty="0">
                <a:solidFill>
                  <a:srgbClr val="FFFFFF"/>
                </a:solidFill>
                <a:latin typeface="Courier Prime"/>
              </a:rPr>
              <a:t>Fin {</a:t>
            </a:r>
          </a:p>
        </p:txBody>
      </p:sp>
      <p:sp>
        <p:nvSpPr>
          <p:cNvPr id="4" name="TextBox 4"/>
          <p:cNvSpPr txBox="1"/>
          <p:nvPr/>
        </p:nvSpPr>
        <p:spPr>
          <a:xfrm>
            <a:off x="2415791" y="6536903"/>
            <a:ext cx="2471972" cy="1607392"/>
          </a:xfrm>
          <a:prstGeom prst="rect">
            <a:avLst/>
          </a:prstGeom>
        </p:spPr>
        <p:txBody>
          <a:bodyPr lIns="0" tIns="0" rIns="0" bIns="0" rtlCol="0" anchor="t">
            <a:spAutoFit/>
          </a:bodyPr>
          <a:lstStyle/>
          <a:p>
            <a:pPr>
              <a:lnSpc>
                <a:spcPts val="12477"/>
              </a:lnSpc>
            </a:pPr>
            <a:r>
              <a:rPr lang="en-US" sz="10944">
                <a:solidFill>
                  <a:srgbClr val="FFFFFF"/>
                </a:solidFill>
                <a:latin typeface="Courier Prime"/>
              </a:rPr>
              <a:t>}</a:t>
            </a:r>
          </a:p>
        </p:txBody>
      </p:sp>
      <p:sp>
        <p:nvSpPr>
          <p:cNvPr id="8" name="CuadroTexto 7">
            <a:extLst>
              <a:ext uri="{FF2B5EF4-FFF2-40B4-BE49-F238E27FC236}">
                <a16:creationId xmlns:a16="http://schemas.microsoft.com/office/drawing/2014/main" id="{FF05443E-3C28-4AEC-D69A-6E5A0286827E}"/>
              </a:ext>
            </a:extLst>
          </p:cNvPr>
          <p:cNvSpPr txBox="1"/>
          <p:nvPr/>
        </p:nvSpPr>
        <p:spPr>
          <a:xfrm>
            <a:off x="3040962" y="5243513"/>
            <a:ext cx="13715995" cy="646331"/>
          </a:xfrm>
          <a:prstGeom prst="rect">
            <a:avLst/>
          </a:prstGeom>
          <a:noFill/>
        </p:spPr>
        <p:txBody>
          <a:bodyPr wrap="square">
            <a:spAutoFit/>
          </a:bodyPr>
          <a:lstStyle/>
          <a:p>
            <a:r>
              <a:rPr lang="es-MX" sz="3600" dirty="0" err="1">
                <a:solidFill>
                  <a:schemeClr val="bg1"/>
                </a:solidFill>
                <a:latin typeface="Courier Prime Bold" panose="020B0604020202020204" charset="0"/>
              </a:rPr>
              <a:t>System.</a:t>
            </a:r>
            <a:r>
              <a:rPr lang="es-MX" sz="3600" dirty="0" err="1">
                <a:solidFill>
                  <a:schemeClr val="accent4">
                    <a:lumMod val="60000"/>
                    <a:lumOff val="40000"/>
                  </a:schemeClr>
                </a:solidFill>
                <a:latin typeface="Courier Prime Bold" panose="020B0604020202020204" charset="0"/>
              </a:rPr>
              <a:t>out</a:t>
            </a:r>
            <a:r>
              <a:rPr lang="es-MX" sz="3600" dirty="0" err="1">
                <a:solidFill>
                  <a:schemeClr val="bg1"/>
                </a:solidFill>
                <a:latin typeface="Courier Prime Bold" panose="020B0604020202020204" charset="0"/>
              </a:rPr>
              <a:t>.println</a:t>
            </a:r>
            <a:r>
              <a:rPr lang="es-MX" sz="3600" dirty="0">
                <a:solidFill>
                  <a:schemeClr val="bg1"/>
                </a:solidFill>
                <a:latin typeface="Courier Prime Bold" panose="020B0604020202020204" charset="0"/>
              </a:rPr>
              <a:t>(</a:t>
            </a:r>
            <a:r>
              <a:rPr lang="es-MX" sz="3600" dirty="0">
                <a:solidFill>
                  <a:srgbClr val="00B050"/>
                </a:solidFill>
                <a:latin typeface="Courier Prime Bold" panose="020B0604020202020204" charset="0"/>
              </a:rPr>
              <a:t>“GRACIAS POR SU ATENCIÓN”</a:t>
            </a:r>
            <a:r>
              <a:rPr lang="es-MX" sz="3600" dirty="0">
                <a:solidFill>
                  <a:schemeClr val="bg1"/>
                </a:solidFill>
                <a:latin typeface="Courier Prime Bold" panose="020B0604020202020204" charset="0"/>
              </a:rPr>
              <a:t>);</a:t>
            </a:r>
            <a:endParaRPr lang="es-NI"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7" name="Group 2">
            <a:extLst>
              <a:ext uri="{FF2B5EF4-FFF2-40B4-BE49-F238E27FC236}">
                <a16:creationId xmlns:a16="http://schemas.microsoft.com/office/drawing/2014/main" id="{8A77115D-C7FE-3E16-FDA0-0FD500DECD89}"/>
              </a:ext>
            </a:extLst>
          </p:cNvPr>
          <p:cNvGrpSpPr/>
          <p:nvPr/>
        </p:nvGrpSpPr>
        <p:grpSpPr>
          <a:xfrm>
            <a:off x="1866901" y="1562100"/>
            <a:ext cx="9563100" cy="1013854"/>
            <a:chOff x="0" y="0"/>
            <a:chExt cx="3397983" cy="3790253"/>
          </a:xfrm>
        </p:grpSpPr>
        <p:sp>
          <p:nvSpPr>
            <p:cNvPr id="8" name="Freeform 3">
              <a:extLst>
                <a:ext uri="{FF2B5EF4-FFF2-40B4-BE49-F238E27FC236}">
                  <a16:creationId xmlns:a16="http://schemas.microsoft.com/office/drawing/2014/main" id="{E5C2D97F-16E8-D202-C23C-6D53947750B3}"/>
                </a:ext>
              </a:extLst>
            </p:cNvPr>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sp>
      </p:grpSp>
      <p:sp>
        <p:nvSpPr>
          <p:cNvPr id="4" name="TextBox 4"/>
          <p:cNvSpPr txBox="1"/>
          <p:nvPr/>
        </p:nvSpPr>
        <p:spPr>
          <a:xfrm>
            <a:off x="2057400" y="1879610"/>
            <a:ext cx="10591800" cy="696344"/>
          </a:xfrm>
          <a:prstGeom prst="rect">
            <a:avLst/>
          </a:prstGeom>
        </p:spPr>
        <p:txBody>
          <a:bodyPr wrap="square" lIns="0" tIns="0" rIns="0" bIns="0" rtlCol="0" anchor="t">
            <a:spAutoFit/>
          </a:bodyPr>
          <a:lstStyle/>
          <a:p>
            <a:pPr>
              <a:lnSpc>
                <a:spcPts val="4559"/>
              </a:lnSpc>
            </a:pPr>
            <a:r>
              <a:rPr lang="es-ES" sz="4800" dirty="0">
                <a:solidFill>
                  <a:schemeClr val="tx2">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Características_de_Java </a:t>
            </a:r>
            <a:r>
              <a:rPr lang="es-ES" sz="6000" b="1" dirty="0">
                <a:solidFill>
                  <a:srgbClr val="92D050"/>
                </a:solidFill>
                <a:ea typeface="Cascadia Code SemiBold" panose="020B0609020000020004" pitchFamily="49" charset="0"/>
                <a:cs typeface="Cascadia Code SemiBold" panose="020B0609020000020004" pitchFamily="49" charset="0"/>
              </a:rPr>
              <a:t>( )</a:t>
            </a:r>
            <a:r>
              <a:rPr lang="es-ES" sz="6000" b="1" dirty="0">
                <a:solidFill>
                  <a:srgbClr val="FFC000"/>
                </a:solidFill>
                <a:ea typeface="Cascadia Code SemiBold" panose="020B0609020000020004" pitchFamily="49" charset="0"/>
                <a:cs typeface="Cascadia Code SemiBold" panose="020B0609020000020004" pitchFamily="49" charset="0"/>
              </a:rPr>
              <a:t> </a:t>
            </a:r>
            <a:r>
              <a:rPr lang="en-US" sz="6600" dirty="0">
                <a:solidFill>
                  <a:srgbClr val="FFFFFF"/>
                </a:solidFill>
                <a:latin typeface="Courier Prime"/>
              </a:rPr>
              <a:t>{</a:t>
            </a:r>
            <a:endParaRPr lang="en-US" sz="4800" dirty="0">
              <a:solidFill>
                <a:srgbClr val="FFFFFF"/>
              </a:solidFill>
              <a:latin typeface="Courier Prime"/>
            </a:endParaRPr>
          </a:p>
        </p:txBody>
      </p:sp>
      <p:sp>
        <p:nvSpPr>
          <p:cNvPr id="5" name="TextBox 5"/>
          <p:cNvSpPr txBox="1"/>
          <p:nvPr/>
        </p:nvSpPr>
        <p:spPr>
          <a:xfrm>
            <a:off x="15622779" y="8674647"/>
            <a:ext cx="798322" cy="750205"/>
          </a:xfrm>
          <a:prstGeom prst="rect">
            <a:avLst/>
          </a:prstGeom>
        </p:spPr>
        <p:txBody>
          <a:bodyPr wrap="square" lIns="0" tIns="0" rIns="0" bIns="0" rtlCol="0" anchor="t">
            <a:spAutoFit/>
          </a:bodyPr>
          <a:lstStyle/>
          <a:p>
            <a:pPr algn="r">
              <a:lnSpc>
                <a:spcPts val="4559"/>
              </a:lnSpc>
            </a:pPr>
            <a:r>
              <a:rPr lang="en-US" sz="8000" dirty="0">
                <a:solidFill>
                  <a:srgbClr val="FFFFFF"/>
                </a:solidFill>
                <a:latin typeface="Courier Prime"/>
              </a:rPr>
              <a:t>}</a:t>
            </a:r>
          </a:p>
        </p:txBody>
      </p:sp>
      <p:sp>
        <p:nvSpPr>
          <p:cNvPr id="6" name="TextBox 6"/>
          <p:cNvSpPr txBox="1"/>
          <p:nvPr/>
        </p:nvSpPr>
        <p:spPr>
          <a:xfrm>
            <a:off x="1866900" y="3398203"/>
            <a:ext cx="14554200" cy="5276444"/>
          </a:xfrm>
          <a:prstGeom prst="rect">
            <a:avLst/>
          </a:prstGeom>
        </p:spPr>
        <p:txBody>
          <a:bodyPr wrap="square" lIns="0" tIns="0" rIns="0" bIns="0" rtlCol="0" anchor="t">
            <a:spAutoFit/>
          </a:bodyPr>
          <a:lstStyle/>
          <a:p>
            <a:r>
              <a:rPr lang="es-NI" sz="2800" dirty="0">
                <a:solidFill>
                  <a:schemeClr val="accent6">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1. </a:t>
            </a:r>
            <a:r>
              <a:rPr lang="es-NI" sz="2800" u="sng" dirty="0">
                <a:solidFill>
                  <a:schemeClr val="accent6">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Sintaxis clara y legible</a:t>
            </a:r>
            <a:r>
              <a:rPr lang="es-NI" sz="2800" dirty="0">
                <a:solidFill>
                  <a:schemeClr val="accent6">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s-NI" sz="2800" dirty="0">
                <a:solidFill>
                  <a:schemeClr val="bg2">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La sintaxis de Java es fácil de entender y leer, lo que facilita el aprendizaje de los conceptos de programación.</a:t>
            </a:r>
          </a:p>
          <a:p>
            <a:endParaRPr lang="es-NI" sz="2800" dirty="0">
              <a:solidFill>
                <a:schemeClr val="bg2">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s-NI" sz="2800" dirty="0">
                <a:solidFill>
                  <a:schemeClr val="accent6">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2. </a:t>
            </a:r>
            <a:r>
              <a:rPr lang="es-NI" sz="2800" u="sng" dirty="0">
                <a:solidFill>
                  <a:schemeClr val="accent6">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Orientado a objetos</a:t>
            </a:r>
            <a:r>
              <a:rPr lang="es-NI" sz="2800" dirty="0">
                <a:solidFill>
                  <a:schemeClr val="accent6">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s-NI" sz="2800" dirty="0">
                <a:solidFill>
                  <a:schemeClr val="bg2">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Java es un lenguaje orientado a objetos, lo que fomenta un enfoque estructurado y conceptual para resolver problemas.</a:t>
            </a:r>
          </a:p>
          <a:p>
            <a:endParaRPr lang="es-NI" sz="2800" dirty="0">
              <a:solidFill>
                <a:schemeClr val="bg2">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s-NI" sz="2800" dirty="0">
                <a:solidFill>
                  <a:schemeClr val="accent6">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3. </a:t>
            </a:r>
            <a:r>
              <a:rPr lang="es-NI" sz="2800" u="sng" dirty="0">
                <a:solidFill>
                  <a:schemeClr val="accent6">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Amplio campo de aplicación y abundancia de recursos</a:t>
            </a:r>
            <a:r>
              <a:rPr lang="es-NI" sz="2800" dirty="0">
                <a:solidFill>
                  <a:schemeClr val="accent6">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s-NI" sz="2800" dirty="0">
                <a:solidFill>
                  <a:schemeClr val="bg2">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Java se utiliza en diversas áreas y cuenta con una amplia documentación y recursos de aprendizaje disponibles en línea. Esto proporciona oportunidades de carrera y facilita el proceso de aprendizaje.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588378"/>
            <a:ext cx="15644740" cy="4734719"/>
            <a:chOff x="0" y="0"/>
            <a:chExt cx="3518720" cy="947770"/>
          </a:xfrm>
        </p:grpSpPr>
        <p:sp>
          <p:nvSpPr>
            <p:cNvPr id="3" name="Freeform 3"/>
            <p:cNvSpPr/>
            <p:nvPr/>
          </p:nvSpPr>
          <p:spPr>
            <a:xfrm>
              <a:off x="0" y="0"/>
              <a:ext cx="3518720" cy="947770"/>
            </a:xfrm>
            <a:custGeom>
              <a:avLst/>
              <a:gdLst/>
              <a:ahLst/>
              <a:cxnLst/>
              <a:rect l="l" t="t" r="r" b="b"/>
              <a:pathLst>
                <a:path w="3518720" h="947770">
                  <a:moveTo>
                    <a:pt x="0" y="0"/>
                  </a:moveTo>
                  <a:lnTo>
                    <a:pt x="3518720" y="0"/>
                  </a:lnTo>
                  <a:lnTo>
                    <a:pt x="3518720" y="947770"/>
                  </a:lnTo>
                  <a:lnTo>
                    <a:pt x="0" y="947770"/>
                  </a:lnTo>
                  <a:close/>
                </a:path>
              </a:pathLst>
            </a:custGeom>
            <a:solidFill>
              <a:srgbClr val="2D2D35"/>
            </a:solidFill>
          </p:spPr>
        </p:sp>
      </p:grpSp>
      <p:sp>
        <p:nvSpPr>
          <p:cNvPr id="6" name="AutoShape 6"/>
          <p:cNvSpPr/>
          <p:nvPr/>
        </p:nvSpPr>
        <p:spPr>
          <a:xfrm rot="5400000">
            <a:off x="-1338663" y="5955737"/>
            <a:ext cx="4734718" cy="1"/>
          </a:xfrm>
          <a:prstGeom prst="line">
            <a:avLst/>
          </a:prstGeom>
          <a:ln w="76200" cap="flat">
            <a:solidFill>
              <a:srgbClr val="737373"/>
            </a:solidFill>
            <a:prstDash val="solid"/>
            <a:headEnd type="none" w="sm" len="sm"/>
            <a:tailEnd type="none" w="sm" len="sm"/>
          </a:ln>
        </p:spPr>
      </p:sp>
      <p:grpSp>
        <p:nvGrpSpPr>
          <p:cNvPr id="15" name="Group 2">
            <a:extLst>
              <a:ext uri="{FF2B5EF4-FFF2-40B4-BE49-F238E27FC236}">
                <a16:creationId xmlns:a16="http://schemas.microsoft.com/office/drawing/2014/main" id="{7EFA73EF-EAE9-D7FD-33CE-275ABC403CFE}"/>
              </a:ext>
            </a:extLst>
          </p:cNvPr>
          <p:cNvGrpSpPr/>
          <p:nvPr/>
        </p:nvGrpSpPr>
        <p:grpSpPr>
          <a:xfrm>
            <a:off x="1028697" y="1468710"/>
            <a:ext cx="13525504" cy="1007789"/>
            <a:chOff x="0" y="0"/>
            <a:chExt cx="3397983" cy="3790253"/>
          </a:xfrm>
        </p:grpSpPr>
        <p:sp>
          <p:nvSpPr>
            <p:cNvPr id="16" name="Freeform 3">
              <a:extLst>
                <a:ext uri="{FF2B5EF4-FFF2-40B4-BE49-F238E27FC236}">
                  <a16:creationId xmlns:a16="http://schemas.microsoft.com/office/drawing/2014/main" id="{4BA28613-7532-2484-A246-170DA407D8B4}"/>
                </a:ext>
              </a:extLst>
            </p:cNvPr>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sp>
      </p:grpSp>
      <p:sp>
        <p:nvSpPr>
          <p:cNvPr id="8" name="TextBox 8"/>
          <p:cNvSpPr txBox="1"/>
          <p:nvPr/>
        </p:nvSpPr>
        <p:spPr>
          <a:xfrm>
            <a:off x="1219195" y="1780155"/>
            <a:ext cx="14516099" cy="696344"/>
          </a:xfrm>
          <a:prstGeom prst="rect">
            <a:avLst/>
          </a:prstGeom>
        </p:spPr>
        <p:txBody>
          <a:bodyPr wrap="square" lIns="0" tIns="0" rIns="0" bIns="0" rtlCol="0" anchor="t">
            <a:spAutoFit/>
          </a:bodyPr>
          <a:lstStyle/>
          <a:p>
            <a:pPr>
              <a:lnSpc>
                <a:spcPts val="4559"/>
              </a:lnSpc>
            </a:pPr>
            <a:r>
              <a:rPr lang="es-ES" sz="4800" dirty="0">
                <a:solidFill>
                  <a:schemeClr val="tx2">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Ecl</a:t>
            </a:r>
            <a:r>
              <a:rPr lang="es-ES" sz="4800" b="1" dirty="0">
                <a:solidFill>
                  <a:schemeClr val="tx2">
                    <a:lumMod val="60000"/>
                    <a:lumOff val="40000"/>
                  </a:schemeClr>
                </a:solidFill>
                <a:latin typeface="+mj-lt"/>
                <a:ea typeface="Cascadia Code SemiBold" panose="020B0609020000020004" pitchFamily="49" charset="0"/>
                <a:cs typeface="Cascadia Code SemiBold" panose="020B0609020000020004" pitchFamily="49" charset="0"/>
              </a:rPr>
              <a:t>ip</a:t>
            </a:r>
            <a:r>
              <a:rPr lang="es-ES" sz="4800" dirty="0">
                <a:solidFill>
                  <a:schemeClr val="tx2">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se_como_entorno_de_desarrollo </a:t>
            </a:r>
            <a:r>
              <a:rPr lang="es-ES" sz="6600" b="1" dirty="0">
                <a:solidFill>
                  <a:srgbClr val="92D050"/>
                </a:solidFill>
                <a:ea typeface="Calibri Light" panose="020F0302020204030204" pitchFamily="34" charset="0"/>
                <a:cs typeface="Calibri Light" panose="020F0302020204030204" pitchFamily="34" charset="0"/>
              </a:rPr>
              <a:t>( )</a:t>
            </a:r>
            <a:r>
              <a:rPr lang="en-US" sz="4800" dirty="0">
                <a:solidFill>
                  <a:schemeClr val="tx2">
                    <a:lumMod val="60000"/>
                    <a:lumOff val="40000"/>
                  </a:schemeClr>
                </a:solidFill>
                <a:latin typeface="Courier Prime"/>
              </a:rPr>
              <a:t> </a:t>
            </a:r>
            <a:r>
              <a:rPr lang="en-US" sz="6600" dirty="0">
                <a:solidFill>
                  <a:srgbClr val="FFFFFF"/>
                </a:solidFill>
                <a:latin typeface="Courier Prime"/>
              </a:rPr>
              <a:t>{</a:t>
            </a:r>
            <a:endParaRPr lang="en-US" sz="4800" dirty="0">
              <a:solidFill>
                <a:srgbClr val="FFFFFF"/>
              </a:solidFill>
              <a:latin typeface="Courier Prime"/>
            </a:endParaRPr>
          </a:p>
        </p:txBody>
      </p:sp>
      <p:sp>
        <p:nvSpPr>
          <p:cNvPr id="11" name="TextBox 11"/>
          <p:cNvSpPr txBox="1"/>
          <p:nvPr/>
        </p:nvSpPr>
        <p:spPr>
          <a:xfrm>
            <a:off x="1614557" y="3942742"/>
            <a:ext cx="15058882" cy="3939540"/>
          </a:xfrm>
          <a:prstGeom prst="rect">
            <a:avLst/>
          </a:prstGeom>
        </p:spPr>
        <p:txBody>
          <a:bodyPr wrap="square" lIns="0" tIns="0" rIns="0" bIns="0" rtlCol="0" anchor="t">
            <a:spAutoFit/>
          </a:bodyPr>
          <a:lstStyle/>
          <a:p>
            <a:r>
              <a:rPr lang="es-NI" sz="3200" dirty="0">
                <a:solidFill>
                  <a:schemeClr val="tx2">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Eclipse es un entorno de desarrollo integrado popular y ampliamente utilizado para programar en Java, fue desarrollado inicialmente por IBM, pero actualmente es mantenido por la Fundación Eclipse, una comunidad de código abierto. </a:t>
            </a:r>
          </a:p>
          <a:p>
            <a:endParaRPr lang="es-NI" sz="3200" dirty="0">
              <a:solidFill>
                <a:schemeClr val="tx2">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endParaRPr>
          </a:p>
          <a:p>
            <a:r>
              <a:rPr lang="es-NI" sz="3200" dirty="0">
                <a:solidFill>
                  <a:schemeClr val="tx2">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Eclipse ofrece una amplia gama de características y herramientas diseñadas para mejorar la productividad de los desarrolladores de Java.</a:t>
            </a:r>
          </a:p>
        </p:txBody>
      </p:sp>
      <p:sp>
        <p:nvSpPr>
          <p:cNvPr id="14" name="TextBox 14"/>
          <p:cNvSpPr txBox="1"/>
          <p:nvPr/>
        </p:nvSpPr>
        <p:spPr>
          <a:xfrm>
            <a:off x="16227106" y="9059873"/>
            <a:ext cx="747910" cy="750205"/>
          </a:xfrm>
          <a:prstGeom prst="rect">
            <a:avLst/>
          </a:prstGeom>
        </p:spPr>
        <p:txBody>
          <a:bodyPr wrap="square" lIns="0" tIns="0" rIns="0" bIns="0" rtlCol="0" anchor="t">
            <a:spAutoFit/>
          </a:bodyPr>
          <a:lstStyle/>
          <a:p>
            <a:pPr algn="r">
              <a:lnSpc>
                <a:spcPts val="4559"/>
              </a:lnSpc>
            </a:pPr>
            <a:r>
              <a:rPr lang="en-US" sz="8000" dirty="0">
                <a:solidFill>
                  <a:srgbClr val="FFFFFF"/>
                </a:solidFill>
                <a:latin typeface="Courier Prime"/>
              </a:rPr>
              <a:t>}</a:t>
            </a:r>
          </a:p>
        </p:txBody>
      </p:sp>
    </p:spTree>
    <p:extLst>
      <p:ext uri="{BB962C8B-B14F-4D97-AF65-F5344CB8AC3E}">
        <p14:creationId xmlns:p14="http://schemas.microsoft.com/office/powerpoint/2010/main" val="219604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699" y="2836284"/>
            <a:ext cx="16230599" cy="6041015"/>
            <a:chOff x="0" y="0"/>
            <a:chExt cx="3518720" cy="947770"/>
          </a:xfrm>
        </p:grpSpPr>
        <p:sp>
          <p:nvSpPr>
            <p:cNvPr id="3" name="Freeform 3"/>
            <p:cNvSpPr/>
            <p:nvPr/>
          </p:nvSpPr>
          <p:spPr>
            <a:xfrm>
              <a:off x="0" y="0"/>
              <a:ext cx="3518720" cy="947770"/>
            </a:xfrm>
            <a:custGeom>
              <a:avLst/>
              <a:gdLst/>
              <a:ahLst/>
              <a:cxnLst/>
              <a:rect l="l" t="t" r="r" b="b"/>
              <a:pathLst>
                <a:path w="3518720" h="947770">
                  <a:moveTo>
                    <a:pt x="0" y="0"/>
                  </a:moveTo>
                  <a:lnTo>
                    <a:pt x="3518720" y="0"/>
                  </a:lnTo>
                  <a:lnTo>
                    <a:pt x="3518720" y="947770"/>
                  </a:lnTo>
                  <a:lnTo>
                    <a:pt x="0" y="947770"/>
                  </a:lnTo>
                  <a:close/>
                </a:path>
              </a:pathLst>
            </a:custGeom>
            <a:solidFill>
              <a:srgbClr val="2D2D35"/>
            </a:solidFill>
          </p:spPr>
        </p:sp>
      </p:grpSp>
      <p:sp>
        <p:nvSpPr>
          <p:cNvPr id="6" name="AutoShape 6"/>
          <p:cNvSpPr/>
          <p:nvPr/>
        </p:nvSpPr>
        <p:spPr>
          <a:xfrm rot="5400000">
            <a:off x="-1972757" y="5837741"/>
            <a:ext cx="6041014" cy="38101"/>
          </a:xfrm>
          <a:prstGeom prst="line">
            <a:avLst/>
          </a:prstGeom>
          <a:ln w="76200" cap="flat">
            <a:solidFill>
              <a:srgbClr val="737373"/>
            </a:solidFill>
            <a:prstDash val="solid"/>
            <a:headEnd type="none" w="sm" len="sm"/>
            <a:tailEnd type="none" w="sm" len="sm"/>
          </a:ln>
        </p:spPr>
      </p:sp>
      <p:sp>
        <p:nvSpPr>
          <p:cNvPr id="8" name="TextBox 8"/>
          <p:cNvSpPr txBox="1"/>
          <p:nvPr/>
        </p:nvSpPr>
        <p:spPr>
          <a:xfrm>
            <a:off x="1066801" y="713357"/>
            <a:ext cx="952501" cy="696344"/>
          </a:xfrm>
          <a:prstGeom prst="rect">
            <a:avLst/>
          </a:prstGeom>
        </p:spPr>
        <p:txBody>
          <a:bodyPr wrap="square" lIns="0" tIns="0" rIns="0" bIns="0" rtlCol="0" anchor="t">
            <a:spAutoFit/>
          </a:bodyPr>
          <a:lstStyle/>
          <a:p>
            <a:pPr>
              <a:lnSpc>
                <a:spcPts val="4559"/>
              </a:lnSpc>
            </a:pPr>
            <a:r>
              <a:rPr lang="en-US" sz="6600" dirty="0">
                <a:solidFill>
                  <a:srgbClr val="FFFFFF"/>
                </a:solidFill>
                <a:latin typeface="Courier Prime"/>
              </a:rPr>
              <a:t>{</a:t>
            </a:r>
            <a:endParaRPr lang="en-US" sz="4800" dirty="0">
              <a:solidFill>
                <a:srgbClr val="FFFFFF"/>
              </a:solidFill>
              <a:latin typeface="Courier Prime"/>
            </a:endParaRPr>
          </a:p>
        </p:txBody>
      </p:sp>
      <p:sp>
        <p:nvSpPr>
          <p:cNvPr id="14" name="TextBox 14"/>
          <p:cNvSpPr txBox="1"/>
          <p:nvPr/>
        </p:nvSpPr>
        <p:spPr>
          <a:xfrm>
            <a:off x="16557133" y="9209350"/>
            <a:ext cx="702165" cy="696344"/>
          </a:xfrm>
          <a:prstGeom prst="rect">
            <a:avLst/>
          </a:prstGeom>
        </p:spPr>
        <p:txBody>
          <a:bodyPr lIns="0" tIns="0" rIns="0" bIns="0" rtlCol="0" anchor="t">
            <a:spAutoFit/>
          </a:bodyPr>
          <a:lstStyle/>
          <a:p>
            <a:pPr algn="r">
              <a:lnSpc>
                <a:spcPts val="4559"/>
              </a:lnSpc>
            </a:pPr>
            <a:r>
              <a:rPr lang="en-US" sz="6600" dirty="0">
                <a:solidFill>
                  <a:srgbClr val="FFFFFF"/>
                </a:solidFill>
                <a:latin typeface="Courier Prime"/>
              </a:rPr>
              <a:t>}</a:t>
            </a:r>
          </a:p>
        </p:txBody>
      </p:sp>
      <p:sp>
        <p:nvSpPr>
          <p:cNvPr id="17" name="CuadroTexto 16">
            <a:extLst>
              <a:ext uri="{FF2B5EF4-FFF2-40B4-BE49-F238E27FC236}">
                <a16:creationId xmlns:a16="http://schemas.microsoft.com/office/drawing/2014/main" id="{D07386D7-74F5-EF87-D30D-B5BF8551ADE9}"/>
              </a:ext>
            </a:extLst>
          </p:cNvPr>
          <p:cNvSpPr txBox="1"/>
          <p:nvPr/>
        </p:nvSpPr>
        <p:spPr>
          <a:xfrm>
            <a:off x="1803965" y="1409701"/>
            <a:ext cx="14680063" cy="954107"/>
          </a:xfrm>
          <a:prstGeom prst="rect">
            <a:avLst/>
          </a:prstGeom>
          <a:noFill/>
        </p:spPr>
        <p:txBody>
          <a:bodyPr wrap="square">
            <a:spAutoFit/>
          </a:bodyPr>
          <a:lstStyle/>
          <a:p>
            <a:r>
              <a:rPr lang="es-NI" sz="2800" dirty="0">
                <a:solidFill>
                  <a:schemeClr val="accent6">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A </a:t>
            </a:r>
            <a:r>
              <a:rPr lang="es-NI" sz="2800">
                <a:solidFill>
                  <a:schemeClr val="accent6">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continuación, algunas </a:t>
            </a:r>
            <a:r>
              <a:rPr lang="es-NI" sz="2800" dirty="0">
                <a:solidFill>
                  <a:schemeClr val="accent6">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características clave de Eclipse como entorno de desarrollo para Java:</a:t>
            </a:r>
          </a:p>
        </p:txBody>
      </p:sp>
      <p:sp>
        <p:nvSpPr>
          <p:cNvPr id="18" name="CuadroTexto 17">
            <a:extLst>
              <a:ext uri="{FF2B5EF4-FFF2-40B4-BE49-F238E27FC236}">
                <a16:creationId xmlns:a16="http://schemas.microsoft.com/office/drawing/2014/main" id="{46528893-1A4B-3351-E68F-C34F4105D4CB}"/>
              </a:ext>
            </a:extLst>
          </p:cNvPr>
          <p:cNvSpPr txBox="1"/>
          <p:nvPr/>
        </p:nvSpPr>
        <p:spPr>
          <a:xfrm>
            <a:off x="1773275" y="3225301"/>
            <a:ext cx="14741444" cy="5262979"/>
          </a:xfrm>
          <a:prstGeom prst="rect">
            <a:avLst/>
          </a:prstGeom>
          <a:noFill/>
        </p:spPr>
        <p:txBody>
          <a:bodyPr wrap="square">
            <a:spAutoFit/>
          </a:bodyPr>
          <a:lstStyle/>
          <a:p>
            <a:r>
              <a:rPr lang="es-ES"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1.</a:t>
            </a:r>
            <a:r>
              <a:rPr lang="es-ES" sz="24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s-ES" sz="2400" b="1" u="sng"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Resaltado de sintaxis y autocompletado</a:t>
            </a:r>
            <a:r>
              <a:rPr lang="es-ES" sz="24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rPr>
              <a:t>Eclipse destaca la sintaxis del código Java y proporciona sugerencias automáticas mientras escribes.</a:t>
            </a:r>
          </a:p>
          <a:p>
            <a:endPar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endParaRPr>
          </a:p>
          <a:p>
            <a:endPar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endParaRPr>
          </a:p>
          <a:p>
            <a:r>
              <a:rPr lang="es-ES"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2. </a:t>
            </a:r>
            <a:r>
              <a:rPr lang="es-ES" sz="2400" b="1" u="sng"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Depuración integrada</a:t>
            </a:r>
            <a:r>
              <a:rPr lang="es-ES" sz="24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es-ES" sz="2400" b="1"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rPr>
              <a:t> </a:t>
            </a:r>
            <a:r>
              <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rPr>
              <a:t>Eclipse ofrece un depurador que permite rastrear y corregir errores en el código.</a:t>
            </a:r>
          </a:p>
          <a:p>
            <a:endPar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endParaRPr>
          </a:p>
          <a:p>
            <a:endPar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endParaRPr>
          </a:p>
          <a:p>
            <a:r>
              <a:rPr lang="es-ES"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3. </a:t>
            </a:r>
            <a:r>
              <a:rPr lang="es-ES" sz="2400" b="1" u="sng"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Administración eficiente de proyectos</a:t>
            </a:r>
            <a:r>
              <a:rPr lang="es-ES" sz="24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rPr>
              <a:t>Eclipse facilita la creación, organización y gestión de proyectos.</a:t>
            </a:r>
          </a:p>
          <a:p>
            <a:endPar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endParaRPr>
          </a:p>
          <a:p>
            <a:endPar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endParaRPr>
          </a:p>
          <a:p>
            <a:r>
              <a:rPr lang="es-ES"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4. </a:t>
            </a:r>
            <a:r>
              <a:rPr lang="es-ES" sz="2400" b="1" u="sng"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Gran comunidad y soporte activo</a:t>
            </a:r>
            <a:r>
              <a:rPr lang="es-ES" sz="24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s-ES"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rPr>
              <a:t>Eclipse cuenta con una comunidad activa y soporte de la Fundación Eclipse.</a:t>
            </a:r>
            <a:endParaRPr lang="es-NI" sz="2400" dirty="0">
              <a:solidFill>
                <a:schemeClr val="accent1">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D2BABEC7-0BE7-51FF-8356-EAEEE9F00346}"/>
              </a:ext>
            </a:extLst>
          </p:cNvPr>
          <p:cNvGrpSpPr/>
          <p:nvPr/>
        </p:nvGrpSpPr>
        <p:grpSpPr>
          <a:xfrm>
            <a:off x="1028699" y="647701"/>
            <a:ext cx="8953503" cy="990600"/>
            <a:chOff x="2945" y="-149521"/>
            <a:chExt cx="2249369" cy="3725606"/>
          </a:xfrm>
        </p:grpSpPr>
        <p:sp>
          <p:nvSpPr>
            <p:cNvPr id="6" name="Freeform 3">
              <a:extLst>
                <a:ext uri="{FF2B5EF4-FFF2-40B4-BE49-F238E27FC236}">
                  <a16:creationId xmlns:a16="http://schemas.microsoft.com/office/drawing/2014/main" id="{634EFA7F-3008-84F1-C676-083458E86FCC}"/>
                </a:ext>
              </a:extLst>
            </p:cNvPr>
            <p:cNvSpPr/>
            <p:nvPr/>
          </p:nvSpPr>
          <p:spPr>
            <a:xfrm>
              <a:off x="2945" y="-149521"/>
              <a:ext cx="2249369" cy="3725606"/>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NI" dirty="0"/>
            </a:p>
          </p:txBody>
        </p:sp>
      </p:grpSp>
      <p:sp>
        <p:nvSpPr>
          <p:cNvPr id="2" name="TextBox 2"/>
          <p:cNvSpPr txBox="1"/>
          <p:nvPr/>
        </p:nvSpPr>
        <p:spPr>
          <a:xfrm>
            <a:off x="1028700" y="1031563"/>
            <a:ext cx="10248900" cy="780983"/>
          </a:xfrm>
          <a:prstGeom prst="rect">
            <a:avLst/>
          </a:prstGeom>
        </p:spPr>
        <p:txBody>
          <a:bodyPr wrap="square" lIns="0" tIns="0" rIns="0" bIns="0" rtlCol="0" anchor="t">
            <a:spAutoFit/>
          </a:bodyPr>
          <a:lstStyle/>
          <a:p>
            <a:pPr>
              <a:lnSpc>
                <a:spcPts val="4559"/>
              </a:lnSpc>
            </a:pPr>
            <a:r>
              <a:rPr lang="en-US" sz="6000" dirty="0">
                <a:solidFill>
                  <a:schemeClr val="tx2">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Clases_utilizadas </a:t>
            </a:r>
            <a:r>
              <a:rPr lang="en-US" sz="7200" b="1" dirty="0">
                <a:solidFill>
                  <a:srgbClr val="92D050"/>
                </a:solidFill>
              </a:rPr>
              <a:t>( ) </a:t>
            </a:r>
            <a:r>
              <a:rPr lang="en-US" sz="8800" dirty="0">
                <a:solidFill>
                  <a:srgbClr val="FFFFFF"/>
                </a:solidFill>
                <a:latin typeface="Courier Prime"/>
              </a:rPr>
              <a:t>{</a:t>
            </a:r>
            <a:endParaRPr lang="en-US" sz="6000" dirty="0">
              <a:solidFill>
                <a:srgbClr val="FFFFFF"/>
              </a:solidFill>
              <a:latin typeface="Courier Prime"/>
            </a:endParaRPr>
          </a:p>
        </p:txBody>
      </p:sp>
      <p:sp>
        <p:nvSpPr>
          <p:cNvPr id="10" name="TextBox 10"/>
          <p:cNvSpPr txBox="1"/>
          <p:nvPr/>
        </p:nvSpPr>
        <p:spPr>
          <a:xfrm>
            <a:off x="16557135" y="8659183"/>
            <a:ext cx="786629" cy="780983"/>
          </a:xfrm>
          <a:prstGeom prst="rect">
            <a:avLst/>
          </a:prstGeom>
        </p:spPr>
        <p:txBody>
          <a:bodyPr wrap="square" lIns="0" tIns="0" rIns="0" bIns="0" rtlCol="0" anchor="t">
            <a:spAutoFit/>
          </a:bodyPr>
          <a:lstStyle/>
          <a:p>
            <a:pPr algn="r">
              <a:lnSpc>
                <a:spcPts val="4559"/>
              </a:lnSpc>
            </a:pPr>
            <a:r>
              <a:rPr lang="en-US" sz="8800" dirty="0">
                <a:solidFill>
                  <a:srgbClr val="FFFFFF"/>
                </a:solidFill>
                <a:latin typeface="Courier Prime"/>
              </a:rPr>
              <a:t>}</a:t>
            </a:r>
          </a:p>
        </p:txBody>
      </p:sp>
      <p:sp>
        <p:nvSpPr>
          <p:cNvPr id="4" name="CuadroTexto 3">
            <a:extLst>
              <a:ext uri="{FF2B5EF4-FFF2-40B4-BE49-F238E27FC236}">
                <a16:creationId xmlns:a16="http://schemas.microsoft.com/office/drawing/2014/main" id="{5B23D26F-D1F8-76A1-1656-B0D5E45AB701}"/>
              </a:ext>
            </a:extLst>
          </p:cNvPr>
          <p:cNvSpPr txBox="1"/>
          <p:nvPr/>
        </p:nvSpPr>
        <p:spPr>
          <a:xfrm>
            <a:off x="1885950" y="2699796"/>
            <a:ext cx="14516100" cy="6555641"/>
          </a:xfrm>
          <a:prstGeom prst="rect">
            <a:avLst/>
          </a:prstGeom>
          <a:noFill/>
        </p:spPr>
        <p:txBody>
          <a:bodyPr wrap="square">
            <a:spAutoFit/>
          </a:bodyPr>
          <a:lstStyle/>
          <a:p>
            <a:r>
              <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La clase ArrayList, que se encuentra en el paquete java.util, proporciona una implementación dinámica de una lista en Java. Permite almacenar y manipular una colección de elementos de manera flexible. </a:t>
            </a:r>
          </a:p>
          <a:p>
            <a:endPar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En el contexto de este programa, el uso de ArrayList resulta útil para almacenar los datos financieros necesarios, como los activos, pasivos y capital de la empresa.</a:t>
            </a:r>
          </a:p>
          <a:p>
            <a:endPar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La principal ventaja de utilizar ArrayList es que no se necesita especificar un tamaño inicial para la lista, ya que esta puede crecer o reducirse automáticamente según las necesidades del programa. Además, esta clase ofrece métodos convenientes para agregar, eliminar, buscar y acceder a elementos de la lista de manera eficiente.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TextBox 2"/>
          <p:cNvSpPr txBox="1"/>
          <p:nvPr/>
        </p:nvSpPr>
        <p:spPr>
          <a:xfrm>
            <a:off x="757949" y="1228354"/>
            <a:ext cx="1638300" cy="811761"/>
          </a:xfrm>
          <a:prstGeom prst="rect">
            <a:avLst/>
          </a:prstGeom>
        </p:spPr>
        <p:txBody>
          <a:bodyPr wrap="square" lIns="0" tIns="0" rIns="0" bIns="0" rtlCol="0" anchor="t">
            <a:spAutoFit/>
          </a:bodyPr>
          <a:lstStyle/>
          <a:p>
            <a:pPr>
              <a:lnSpc>
                <a:spcPts val="4559"/>
              </a:lnSpc>
            </a:pPr>
            <a:r>
              <a:rPr lang="en-US" sz="9600" dirty="0">
                <a:solidFill>
                  <a:srgbClr val="FFFFFF"/>
                </a:solidFill>
                <a:latin typeface="Courier Prime"/>
              </a:rPr>
              <a:t>{</a:t>
            </a:r>
          </a:p>
        </p:txBody>
      </p:sp>
      <p:sp>
        <p:nvSpPr>
          <p:cNvPr id="10" name="TextBox 10"/>
          <p:cNvSpPr txBox="1"/>
          <p:nvPr/>
        </p:nvSpPr>
        <p:spPr>
          <a:xfrm>
            <a:off x="16950449" y="9167640"/>
            <a:ext cx="786629" cy="811761"/>
          </a:xfrm>
          <a:prstGeom prst="rect">
            <a:avLst/>
          </a:prstGeom>
        </p:spPr>
        <p:txBody>
          <a:bodyPr wrap="square" lIns="0" tIns="0" rIns="0" bIns="0" rtlCol="0" anchor="t">
            <a:spAutoFit/>
          </a:bodyPr>
          <a:lstStyle/>
          <a:p>
            <a:pPr algn="r">
              <a:lnSpc>
                <a:spcPts val="4559"/>
              </a:lnSpc>
            </a:pPr>
            <a:r>
              <a:rPr lang="en-US" sz="9600" dirty="0">
                <a:solidFill>
                  <a:srgbClr val="FFFFFF"/>
                </a:solidFill>
                <a:latin typeface="Courier Prime"/>
              </a:rPr>
              <a:t>}</a:t>
            </a:r>
          </a:p>
        </p:txBody>
      </p:sp>
      <p:sp>
        <p:nvSpPr>
          <p:cNvPr id="4" name="CuadroTexto 3">
            <a:extLst>
              <a:ext uri="{FF2B5EF4-FFF2-40B4-BE49-F238E27FC236}">
                <a16:creationId xmlns:a16="http://schemas.microsoft.com/office/drawing/2014/main" id="{5B23D26F-D1F8-76A1-1656-B0D5E45AB701}"/>
              </a:ext>
            </a:extLst>
          </p:cNvPr>
          <p:cNvSpPr txBox="1"/>
          <p:nvPr/>
        </p:nvSpPr>
        <p:spPr>
          <a:xfrm>
            <a:off x="1577099" y="1750225"/>
            <a:ext cx="15304132" cy="7417415"/>
          </a:xfrm>
          <a:prstGeom prst="rect">
            <a:avLst/>
          </a:prstGeom>
          <a:noFill/>
        </p:spPr>
        <p:txBody>
          <a:bodyPr wrap="square">
            <a:spAutoFit/>
          </a:bodyPr>
          <a:lstStyle/>
          <a:p>
            <a:r>
              <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Por otro lado, la clase JOptionPane, que se encuentra en el paquete javax.swing, proporciona una interfaz para mostrar cuadros de diálogo en una aplicación de Java.</a:t>
            </a:r>
          </a:p>
          <a:p>
            <a:endPar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Estos cuadros de diálogo pueden contener mensajes, solicitar al usuario que ingrese información o presentar opciones para interactuar con el programa. </a:t>
            </a:r>
          </a:p>
          <a:p>
            <a:endPar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En el programa de balance general y estado de resultados, JOptionPane resulta útil para solicitar al usuario que ingrese los datos financieros necesarios, como los valores de activos, pasivos y activos. </a:t>
            </a:r>
          </a:p>
          <a:p>
            <a:endPar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s-NI" sz="2800" dirty="0">
                <a:solidFill>
                  <a:schemeClr val="accent6">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Esta clase simplifica la interacción con el usuario al proporcionar métodos fáciles de usar para mostrar cuadros de diálogo y obtener los datos ingresados por el usuario. De esta manera, facilita la captura de información necesaria para realizar los cálculos financieros y generar el balance general y el estado de resultados.</a:t>
            </a:r>
          </a:p>
        </p:txBody>
      </p:sp>
    </p:spTree>
    <p:extLst>
      <p:ext uri="{BB962C8B-B14F-4D97-AF65-F5344CB8AC3E}">
        <p14:creationId xmlns:p14="http://schemas.microsoft.com/office/powerpoint/2010/main" val="86515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12" name="TextBox 12"/>
          <p:cNvSpPr txBox="1"/>
          <p:nvPr/>
        </p:nvSpPr>
        <p:spPr>
          <a:xfrm>
            <a:off x="1975984" y="1333500"/>
            <a:ext cx="729116" cy="780983"/>
          </a:xfrm>
          <a:prstGeom prst="rect">
            <a:avLst/>
          </a:prstGeom>
        </p:spPr>
        <p:txBody>
          <a:bodyPr wrap="square" lIns="0" tIns="0" rIns="0" bIns="0" rtlCol="0" anchor="t">
            <a:spAutoFit/>
          </a:bodyPr>
          <a:lstStyle/>
          <a:p>
            <a:pPr>
              <a:lnSpc>
                <a:spcPts val="4559"/>
              </a:lnSpc>
            </a:pPr>
            <a:r>
              <a:rPr lang="en-US" sz="8800" dirty="0">
                <a:solidFill>
                  <a:srgbClr val="FFFFFF"/>
                </a:solidFill>
                <a:latin typeface="Courier Prime"/>
              </a:rPr>
              <a:t>{</a:t>
            </a:r>
          </a:p>
        </p:txBody>
      </p:sp>
      <p:sp>
        <p:nvSpPr>
          <p:cNvPr id="13" name="TextBox 13"/>
          <p:cNvSpPr txBox="1"/>
          <p:nvPr/>
        </p:nvSpPr>
        <p:spPr>
          <a:xfrm>
            <a:off x="15582900" y="8343900"/>
            <a:ext cx="702165" cy="780983"/>
          </a:xfrm>
          <a:prstGeom prst="rect">
            <a:avLst/>
          </a:prstGeom>
        </p:spPr>
        <p:txBody>
          <a:bodyPr lIns="0" tIns="0" rIns="0" bIns="0" rtlCol="0" anchor="t">
            <a:spAutoFit/>
          </a:bodyPr>
          <a:lstStyle/>
          <a:p>
            <a:pPr algn="r">
              <a:lnSpc>
                <a:spcPts val="4559"/>
              </a:lnSpc>
            </a:pPr>
            <a:r>
              <a:rPr lang="en-US" sz="8800">
                <a:solidFill>
                  <a:srgbClr val="FFFFFF"/>
                </a:solidFill>
                <a:latin typeface="Courier Prime"/>
              </a:rPr>
              <a:t>}</a:t>
            </a:r>
          </a:p>
        </p:txBody>
      </p:sp>
      <p:pic>
        <p:nvPicPr>
          <p:cNvPr id="9" name="Imagen 8" descr="Texto&#10;&#10;Descripción generada automáticamente">
            <a:extLst>
              <a:ext uri="{FF2B5EF4-FFF2-40B4-BE49-F238E27FC236}">
                <a16:creationId xmlns:a16="http://schemas.microsoft.com/office/drawing/2014/main" id="{1129D562-BF5A-F489-A25A-B3C931F6D87D}"/>
              </a:ext>
            </a:extLst>
          </p:cNvPr>
          <p:cNvPicPr>
            <a:picLocks noChangeAspect="1"/>
          </p:cNvPicPr>
          <p:nvPr/>
        </p:nvPicPr>
        <p:blipFill rotWithShape="1">
          <a:blip r:embed="rId2">
            <a:extLst>
              <a:ext uri="{28A0092B-C50C-407E-A947-70E740481C1C}">
                <a14:useLocalDpi xmlns:a14="http://schemas.microsoft.com/office/drawing/2010/main" val="0"/>
              </a:ext>
            </a:extLst>
          </a:blip>
          <a:srcRect t="2016" b="9699"/>
          <a:stretch/>
        </p:blipFill>
        <p:spPr>
          <a:xfrm>
            <a:off x="2705100" y="2667000"/>
            <a:ext cx="12877800" cy="4953000"/>
          </a:xfrm>
          <a:prstGeom prst="rect">
            <a:avLst/>
          </a:prstGeom>
        </p:spPr>
      </p:pic>
    </p:spTree>
    <p:extLst>
      <p:ext uri="{BB962C8B-B14F-4D97-AF65-F5344CB8AC3E}">
        <p14:creationId xmlns:p14="http://schemas.microsoft.com/office/powerpoint/2010/main" val="126043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12" name="TextBox 12"/>
          <p:cNvSpPr txBox="1"/>
          <p:nvPr/>
        </p:nvSpPr>
        <p:spPr>
          <a:xfrm>
            <a:off x="990600" y="1552607"/>
            <a:ext cx="729116" cy="780983"/>
          </a:xfrm>
          <a:prstGeom prst="rect">
            <a:avLst/>
          </a:prstGeom>
        </p:spPr>
        <p:txBody>
          <a:bodyPr wrap="square" lIns="0" tIns="0" rIns="0" bIns="0" rtlCol="0" anchor="t">
            <a:spAutoFit/>
          </a:bodyPr>
          <a:lstStyle/>
          <a:p>
            <a:pPr>
              <a:lnSpc>
                <a:spcPts val="4559"/>
              </a:lnSpc>
            </a:pPr>
            <a:r>
              <a:rPr lang="en-US" sz="8800" dirty="0">
                <a:solidFill>
                  <a:srgbClr val="FFFFFF"/>
                </a:solidFill>
                <a:latin typeface="Courier Prime"/>
              </a:rPr>
              <a:t>{</a:t>
            </a:r>
          </a:p>
        </p:txBody>
      </p:sp>
      <p:sp>
        <p:nvSpPr>
          <p:cNvPr id="13" name="TextBox 13"/>
          <p:cNvSpPr txBox="1"/>
          <p:nvPr/>
        </p:nvSpPr>
        <p:spPr>
          <a:xfrm>
            <a:off x="16687800" y="8343900"/>
            <a:ext cx="702165" cy="780983"/>
          </a:xfrm>
          <a:prstGeom prst="rect">
            <a:avLst/>
          </a:prstGeom>
        </p:spPr>
        <p:txBody>
          <a:bodyPr lIns="0" tIns="0" rIns="0" bIns="0" rtlCol="0" anchor="t">
            <a:spAutoFit/>
          </a:bodyPr>
          <a:lstStyle/>
          <a:p>
            <a:pPr algn="r">
              <a:lnSpc>
                <a:spcPts val="4559"/>
              </a:lnSpc>
            </a:pPr>
            <a:r>
              <a:rPr lang="en-US" sz="8800" dirty="0">
                <a:solidFill>
                  <a:srgbClr val="FFFFFF"/>
                </a:solidFill>
                <a:latin typeface="Courier Prime"/>
              </a:rPr>
              <a:t>}</a:t>
            </a:r>
          </a:p>
        </p:txBody>
      </p:sp>
      <p:pic>
        <p:nvPicPr>
          <p:cNvPr id="15" name="Imagen 14" descr="Texto&#10;&#10;Descripción generada automáticamente">
            <a:extLst>
              <a:ext uri="{FF2B5EF4-FFF2-40B4-BE49-F238E27FC236}">
                <a16:creationId xmlns:a16="http://schemas.microsoft.com/office/drawing/2014/main" id="{AB686B2F-FCF6-81A3-C739-C708FE9D8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63" y="3405137"/>
            <a:ext cx="17026274" cy="3476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TextBox 2"/>
          <p:cNvSpPr txBox="1"/>
          <p:nvPr/>
        </p:nvSpPr>
        <p:spPr>
          <a:xfrm>
            <a:off x="1028700" y="1047750"/>
            <a:ext cx="7031406" cy="780983"/>
          </a:xfrm>
          <a:prstGeom prst="rect">
            <a:avLst/>
          </a:prstGeom>
        </p:spPr>
        <p:txBody>
          <a:bodyPr lIns="0" tIns="0" rIns="0" bIns="0" rtlCol="0" anchor="t">
            <a:spAutoFit/>
          </a:bodyPr>
          <a:lstStyle/>
          <a:p>
            <a:pPr>
              <a:lnSpc>
                <a:spcPts val="4559"/>
              </a:lnSpc>
            </a:pPr>
            <a:r>
              <a:rPr lang="en-US" sz="3999" dirty="0">
                <a:solidFill>
                  <a:schemeClr val="tx2">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Banlance_General </a:t>
            </a:r>
            <a:r>
              <a:rPr lang="en-US" sz="5400" b="1" dirty="0">
                <a:solidFill>
                  <a:srgbClr val="92D050"/>
                </a:solidFill>
                <a:ea typeface="Cascadia Code SemiBold" panose="020B0609020000020004" pitchFamily="49" charset="0"/>
                <a:cs typeface="Cascadia Code SemiBold" panose="020B0609020000020004" pitchFamily="49" charset="0"/>
              </a:rPr>
              <a:t>( )</a:t>
            </a:r>
            <a:r>
              <a:rPr lang="en-US" sz="3999" dirty="0">
                <a:solidFill>
                  <a:schemeClr val="tx2">
                    <a:lumMod val="40000"/>
                    <a:lumOff val="6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US" sz="8800" dirty="0">
                <a:solidFill>
                  <a:srgbClr val="FFFFFF"/>
                </a:solidFill>
                <a:latin typeface="Courier Prime"/>
              </a:rPr>
              <a:t>{</a:t>
            </a:r>
            <a:endParaRPr lang="en-US" sz="3999" dirty="0">
              <a:solidFill>
                <a:srgbClr val="FFFFFF"/>
              </a:solidFill>
              <a:latin typeface="Courier Prime"/>
            </a:endParaRPr>
          </a:p>
        </p:txBody>
      </p:sp>
      <p:sp>
        <p:nvSpPr>
          <p:cNvPr id="3" name="TextBox 3"/>
          <p:cNvSpPr txBox="1"/>
          <p:nvPr/>
        </p:nvSpPr>
        <p:spPr>
          <a:xfrm>
            <a:off x="16557135" y="8675370"/>
            <a:ext cx="702165" cy="780983"/>
          </a:xfrm>
          <a:prstGeom prst="rect">
            <a:avLst/>
          </a:prstGeom>
        </p:spPr>
        <p:txBody>
          <a:bodyPr wrap="square" lIns="0" tIns="0" rIns="0" bIns="0" rtlCol="0" anchor="t">
            <a:spAutoFit/>
          </a:bodyPr>
          <a:lstStyle/>
          <a:p>
            <a:pPr algn="r">
              <a:lnSpc>
                <a:spcPts val="4559"/>
              </a:lnSpc>
            </a:pPr>
            <a:r>
              <a:rPr lang="en-US" sz="8800" dirty="0">
                <a:solidFill>
                  <a:srgbClr val="FFFFFF"/>
                </a:solidFill>
                <a:latin typeface="Courier Prime"/>
              </a:rPr>
              <a:t>}</a:t>
            </a:r>
          </a:p>
        </p:txBody>
      </p:sp>
      <p:sp>
        <p:nvSpPr>
          <p:cNvPr id="4" name="TextBox 15">
            <a:extLst>
              <a:ext uri="{FF2B5EF4-FFF2-40B4-BE49-F238E27FC236}">
                <a16:creationId xmlns:a16="http://schemas.microsoft.com/office/drawing/2014/main" id="{5B97B957-0DCE-B86A-6015-C028C9C7D906}"/>
              </a:ext>
            </a:extLst>
          </p:cNvPr>
          <p:cNvSpPr txBox="1"/>
          <p:nvPr/>
        </p:nvSpPr>
        <p:spPr>
          <a:xfrm>
            <a:off x="1600200" y="2435066"/>
            <a:ext cx="15087600" cy="5909310"/>
          </a:xfrm>
          <a:prstGeom prst="rect">
            <a:avLst/>
          </a:prstGeom>
        </p:spPr>
        <p:txBody>
          <a:bodyPr wrap="square" lIns="0" tIns="0" rIns="0" bIns="0" rtlCol="0" anchor="t">
            <a:spAutoFit/>
          </a:bodyPr>
          <a:lstStyle/>
          <a:p>
            <a:pPr algn="l"/>
            <a:r>
              <a:rPr lang="es-ES" sz="3200" b="0" i="0" dirty="0">
                <a:solidFill>
                  <a:schemeClr val="accent4">
                    <a:lumMod val="60000"/>
                    <a:lumOff val="4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El balance general, también conocido como estado de situación financiera, muestra la situación financiera de una empresa en un momento específico. Presenta los activos, pasivos y el capital de la empresa.</a:t>
            </a:r>
          </a:p>
          <a:p>
            <a:pPr algn="l"/>
            <a:endParaRPr lang="es-ES" sz="3200" dirty="0">
              <a:solidFill>
                <a:schemeClr val="accent4">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endParaRPr lang="es-ES" sz="3200" dirty="0">
              <a:solidFill>
                <a:schemeClr val="accent4">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l"/>
            <a:r>
              <a:rPr lang="es-ES" sz="3200" b="0" i="0" dirty="0">
                <a:solidFill>
                  <a:schemeClr val="accent4">
                    <a:lumMod val="60000"/>
                    <a:lumOff val="4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El balance general proporciona una visión general de los recursos y las obligaciones de la empresa, y permite evaluar su solidez financiera y su capacidad para cumplir con sus obligaciones. También se utiliza para calcular ratios financieros importantes, como la liquidez, solvencia y rentabilidad.</a:t>
            </a:r>
            <a:endParaRPr lang="en-US" sz="3200" dirty="0">
              <a:solidFill>
                <a:schemeClr val="accent4">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1011</Words>
  <Application>Microsoft Office PowerPoint</Application>
  <PresentationFormat>Personalizado</PresentationFormat>
  <Paragraphs>78</Paragraphs>
  <Slides>12</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Courier Prime Bold</vt:lpstr>
      <vt:lpstr>Cascadia Code SemiBold</vt:lpstr>
      <vt:lpstr>Arial</vt:lpstr>
      <vt:lpstr>Courier Prime</vt:lpstr>
      <vt:lpstr>Calibri</vt:lpstr>
      <vt:lpstr>Cascadia Code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propuesta técnica desarrollo código programación fondo oscuro</dc:title>
  <dc:creator>Brandyn Espinoza</dc:creator>
  <cp:lastModifiedBy>ELIAS RENE VEGA BETETA</cp:lastModifiedBy>
  <cp:revision>4</cp:revision>
  <dcterms:created xsi:type="dcterms:W3CDTF">2006-08-16T00:00:00Z</dcterms:created>
  <dcterms:modified xsi:type="dcterms:W3CDTF">2023-06-20T13:38:45Z</dcterms:modified>
  <dc:identifier>DAFik6oRI_Q</dc:identifier>
</cp:coreProperties>
</file>