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" charset="1" panose="00000500000000000000"/>
      <p:regular r:id="rId10"/>
    </p:embeddedFont>
    <p:embeddedFont>
      <p:font typeface="Muli Bold" charset="1" panose="00000800000000000000"/>
      <p:regular r:id="rId11"/>
    </p:embeddedFont>
    <p:embeddedFont>
      <p:font typeface="Muli Italics" charset="1" panose="00000500000000000000"/>
      <p:regular r:id="rId12"/>
    </p:embeddedFont>
    <p:embeddedFont>
      <p:font typeface="Muli Bold Italics" charset="1" panose="00000800000000000000"/>
      <p:regular r:id="rId13"/>
    </p:embeddedFont>
    <p:embeddedFont>
      <p:font typeface="Muli Extra-Light" charset="1" panose="00000300000000000000"/>
      <p:regular r:id="rId14"/>
    </p:embeddedFont>
    <p:embeddedFont>
      <p:font typeface="Muli Extra-Light Italics" charset="1" panose="00000300000000000000"/>
      <p:regular r:id="rId15"/>
    </p:embeddedFont>
    <p:embeddedFont>
      <p:font typeface="Muli Light" charset="1" panose="00000400000000000000"/>
      <p:regular r:id="rId16"/>
    </p:embeddedFont>
    <p:embeddedFont>
      <p:font typeface="Muli Light Italics" charset="1" panose="00000400000000000000"/>
      <p:regular r:id="rId17"/>
    </p:embeddedFont>
    <p:embeddedFont>
      <p:font typeface="Muli Semi-Bold" charset="1" panose="00000700000000000000"/>
      <p:regular r:id="rId18"/>
    </p:embeddedFont>
    <p:embeddedFont>
      <p:font typeface="Muli Semi-Bold Italics" charset="1" panose="00000700000000000000"/>
      <p:regular r:id="rId19"/>
    </p:embeddedFont>
    <p:embeddedFont>
      <p:font typeface="Muli Ultra-Bold" charset="1" panose="00000900000000000000"/>
      <p:regular r:id="rId20"/>
    </p:embeddedFont>
    <p:embeddedFont>
      <p:font typeface="Muli Ultra-Bold Italics" charset="1" panose="00000900000000000000"/>
      <p:regular r:id="rId21"/>
    </p:embeddedFont>
    <p:embeddedFont>
      <p:font typeface="Muli Heavy" charset="1" panose="00000A00000000000000"/>
      <p:regular r:id="rId22"/>
    </p:embeddedFont>
    <p:embeddedFont>
      <p:font typeface="Muli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2431456" cy="2431456"/>
          </a:xfrm>
          <a:custGeom>
            <a:avLst/>
            <a:gdLst/>
            <a:ahLst/>
            <a:cxnLst/>
            <a:rect r="r" b="b" t="t" l="l"/>
            <a:pathLst>
              <a:path h="2431456" w="2431456">
                <a:moveTo>
                  <a:pt x="0" y="0"/>
                </a:moveTo>
                <a:lnTo>
                  <a:pt x="2431456" y="0"/>
                </a:lnTo>
                <a:lnTo>
                  <a:pt x="2431456" y="2431456"/>
                </a:lnTo>
                <a:lnTo>
                  <a:pt x="0" y="2431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334000"/>
            <a:ext cx="16230600" cy="386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5BC084"/>
                </a:solidFill>
                <a:latin typeface="Muli Heavy"/>
              </a:rPr>
              <a:t>END-TO-END MLOPS FOR PREDICTIVE MAINTENANCE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C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81462" y="1028700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25995" y="1028700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0527" y="1028700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3" y="0"/>
                </a:lnTo>
                <a:lnTo>
                  <a:pt x="1288773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25995" y="3267039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81462" y="3267039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70527" y="3267039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3" y="0"/>
                </a:lnTo>
                <a:lnTo>
                  <a:pt x="1288773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81462" y="5505378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25995" y="5505378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70527" y="5505378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3" y="0"/>
                </a:lnTo>
                <a:lnTo>
                  <a:pt x="1288773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25995" y="7743717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81462" y="7743717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2" y="0"/>
                </a:lnTo>
                <a:lnTo>
                  <a:pt x="1288772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970527" y="7743717"/>
            <a:ext cx="1288773" cy="1514583"/>
          </a:xfrm>
          <a:custGeom>
            <a:avLst/>
            <a:gdLst/>
            <a:ahLst/>
            <a:cxnLst/>
            <a:rect r="r" b="b" t="t" l="l"/>
            <a:pathLst>
              <a:path h="1514583" w="1288773">
                <a:moveTo>
                  <a:pt x="0" y="0"/>
                </a:moveTo>
                <a:lnTo>
                  <a:pt x="1288773" y="0"/>
                </a:lnTo>
                <a:lnTo>
                  <a:pt x="1288773" y="1514583"/>
                </a:lnTo>
                <a:lnTo>
                  <a:pt x="0" y="1514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55087" y="2035175"/>
            <a:ext cx="7488913" cy="615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Muli Semi-Bold"/>
              </a:rPr>
              <a:t>We have built an end-to-end MLOps pipeline for predictive maintenance using </a:t>
            </a:r>
            <a:r>
              <a:rPr lang="en-US" sz="3499">
                <a:solidFill>
                  <a:srgbClr val="FFFFFF"/>
                </a:solidFill>
                <a:latin typeface="Muli Semi-Bold"/>
              </a:rPr>
              <a:t>a combination of industry standard tools, version control, and containerization. The project integrates GitHub for code versioning, DVC for data tracking, MLflow for model tracking, and deploys the final model in a Docker container using Flask.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2495" y="3633700"/>
            <a:ext cx="10105956" cy="5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spc="-51">
                <a:solidFill>
                  <a:srgbClr val="FFFFFF"/>
                </a:solidFill>
                <a:latin typeface="Muli Ultra-Bold"/>
              </a:rPr>
              <a:t>Data Aquistion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22495" y="6765004"/>
            <a:ext cx="10105956" cy="5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spc="-51">
                <a:solidFill>
                  <a:srgbClr val="FFFFFF"/>
                </a:solidFill>
                <a:latin typeface="Muli Ultra-Bold"/>
              </a:rPr>
              <a:t>Model Training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3393021"/>
            <a:ext cx="1106685" cy="1106685"/>
          </a:xfrm>
          <a:custGeom>
            <a:avLst/>
            <a:gdLst/>
            <a:ahLst/>
            <a:cxnLst/>
            <a:rect r="r" b="b" t="t" l="l"/>
            <a:pathLst>
              <a:path h="1106685" w="1106685">
                <a:moveTo>
                  <a:pt x="0" y="0"/>
                </a:moveTo>
                <a:lnTo>
                  <a:pt x="1106685" y="0"/>
                </a:lnTo>
                <a:lnTo>
                  <a:pt x="1106685" y="1106685"/>
                </a:lnTo>
                <a:lnTo>
                  <a:pt x="0" y="110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524325"/>
            <a:ext cx="1106685" cy="1106685"/>
          </a:xfrm>
          <a:custGeom>
            <a:avLst/>
            <a:gdLst/>
            <a:ahLst/>
            <a:cxnLst/>
            <a:rect r="r" b="b" t="t" l="l"/>
            <a:pathLst>
              <a:path h="1106685" w="1106685">
                <a:moveTo>
                  <a:pt x="0" y="0"/>
                </a:moveTo>
                <a:lnTo>
                  <a:pt x="1106685" y="0"/>
                </a:lnTo>
                <a:lnTo>
                  <a:pt x="1106685" y="1106684"/>
                </a:lnTo>
                <a:lnTo>
                  <a:pt x="0" y="1106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04875"/>
            <a:ext cx="13385186" cy="121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5BC084"/>
                </a:solidFill>
                <a:latin typeface="Muli Heavy"/>
              </a:rPr>
              <a:t>Pipeline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4958673"/>
            <a:ext cx="1106685" cy="1106685"/>
          </a:xfrm>
          <a:custGeom>
            <a:avLst/>
            <a:gdLst/>
            <a:ahLst/>
            <a:cxnLst/>
            <a:rect r="r" b="b" t="t" l="l"/>
            <a:pathLst>
              <a:path h="1106685" w="1106685">
                <a:moveTo>
                  <a:pt x="0" y="0"/>
                </a:moveTo>
                <a:lnTo>
                  <a:pt x="1106685" y="0"/>
                </a:lnTo>
                <a:lnTo>
                  <a:pt x="1106685" y="1106685"/>
                </a:lnTo>
                <a:lnTo>
                  <a:pt x="0" y="110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22323" y="3393021"/>
            <a:ext cx="1106685" cy="1106685"/>
          </a:xfrm>
          <a:custGeom>
            <a:avLst/>
            <a:gdLst/>
            <a:ahLst/>
            <a:cxnLst/>
            <a:rect r="r" b="b" t="t" l="l"/>
            <a:pathLst>
              <a:path h="1106685" w="1106685">
                <a:moveTo>
                  <a:pt x="0" y="0"/>
                </a:moveTo>
                <a:lnTo>
                  <a:pt x="1106685" y="0"/>
                </a:lnTo>
                <a:lnTo>
                  <a:pt x="1106685" y="1106685"/>
                </a:lnTo>
                <a:lnTo>
                  <a:pt x="0" y="11066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22495" y="5199352"/>
            <a:ext cx="10105956" cy="5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spc="-51">
                <a:solidFill>
                  <a:srgbClr val="FFFFFF"/>
                </a:solidFill>
                <a:latin typeface="Muli Ultra-Bold"/>
              </a:rPr>
              <a:t>Data Preprocessing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01121" y="3633700"/>
            <a:ext cx="10105956" cy="5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spc="-51">
                <a:solidFill>
                  <a:srgbClr val="FFFFFF"/>
                </a:solidFill>
                <a:latin typeface="Muli Ultra-Bold"/>
              </a:rPr>
              <a:t>Model Tracking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01121" y="5199352"/>
            <a:ext cx="10105956" cy="5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spc="-51">
                <a:solidFill>
                  <a:srgbClr val="FFFFFF"/>
                </a:solidFill>
                <a:latin typeface="Muli Ultra-Bold"/>
              </a:rPr>
              <a:t>Model Monitoring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722323" y="4958673"/>
            <a:ext cx="1106685" cy="1106685"/>
          </a:xfrm>
          <a:custGeom>
            <a:avLst/>
            <a:gdLst/>
            <a:ahLst/>
            <a:cxnLst/>
            <a:rect r="r" b="b" t="t" l="l"/>
            <a:pathLst>
              <a:path h="1106685" w="1106685">
                <a:moveTo>
                  <a:pt x="0" y="0"/>
                </a:moveTo>
                <a:lnTo>
                  <a:pt x="1106685" y="0"/>
                </a:lnTo>
                <a:lnTo>
                  <a:pt x="1106685" y="1106685"/>
                </a:lnTo>
                <a:lnTo>
                  <a:pt x="0" y="11066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C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6518210" cy="121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213B3A"/>
                </a:solidFill>
                <a:latin typeface="Muli Heavy"/>
              </a:rPr>
              <a:t>Challenges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74368" y="3228737"/>
            <a:ext cx="1482904" cy="1482904"/>
          </a:xfrm>
          <a:custGeom>
            <a:avLst/>
            <a:gdLst/>
            <a:ahLst/>
            <a:cxnLst/>
            <a:rect r="r" b="b" t="t" l="l"/>
            <a:pathLst>
              <a:path h="1482904" w="1482904">
                <a:moveTo>
                  <a:pt x="0" y="0"/>
                </a:moveTo>
                <a:lnTo>
                  <a:pt x="1482904" y="0"/>
                </a:lnTo>
                <a:lnTo>
                  <a:pt x="1482904" y="1482904"/>
                </a:lnTo>
                <a:lnTo>
                  <a:pt x="0" y="1482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4368" y="5406966"/>
            <a:ext cx="1482904" cy="1482904"/>
          </a:xfrm>
          <a:custGeom>
            <a:avLst/>
            <a:gdLst/>
            <a:ahLst/>
            <a:cxnLst/>
            <a:rect r="r" b="b" t="t" l="l"/>
            <a:pathLst>
              <a:path h="1482904" w="1482904">
                <a:moveTo>
                  <a:pt x="0" y="0"/>
                </a:moveTo>
                <a:lnTo>
                  <a:pt x="1482904" y="0"/>
                </a:lnTo>
                <a:lnTo>
                  <a:pt x="1482904" y="1482905"/>
                </a:lnTo>
                <a:lnTo>
                  <a:pt x="0" y="1482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71663" y="3698726"/>
            <a:ext cx="1453162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uli Semi-Bold"/>
              </a:rPr>
              <a:t>Understanding the flow of the ML 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1663" y="5876956"/>
            <a:ext cx="1453162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uli Semi-Bold"/>
              </a:rPr>
              <a:t>Making the workflow of DVC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74368" y="7585196"/>
            <a:ext cx="1482904" cy="1482904"/>
          </a:xfrm>
          <a:custGeom>
            <a:avLst/>
            <a:gdLst/>
            <a:ahLst/>
            <a:cxnLst/>
            <a:rect r="r" b="b" t="t" l="l"/>
            <a:pathLst>
              <a:path h="1482904" w="1482904">
                <a:moveTo>
                  <a:pt x="0" y="0"/>
                </a:moveTo>
                <a:lnTo>
                  <a:pt x="1482904" y="0"/>
                </a:lnTo>
                <a:lnTo>
                  <a:pt x="1482904" y="1482904"/>
                </a:lnTo>
                <a:lnTo>
                  <a:pt x="0" y="1482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71663" y="8058181"/>
            <a:ext cx="1453162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uli Semi-Bold"/>
              </a:rPr>
              <a:t>Tracking the metrics of the model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074368" y="7585196"/>
            <a:ext cx="1482904" cy="1482904"/>
          </a:xfrm>
          <a:custGeom>
            <a:avLst/>
            <a:gdLst/>
            <a:ahLst/>
            <a:cxnLst/>
            <a:rect r="r" b="b" t="t" l="l"/>
            <a:pathLst>
              <a:path h="1482904" w="1482904">
                <a:moveTo>
                  <a:pt x="0" y="0"/>
                </a:moveTo>
                <a:lnTo>
                  <a:pt x="1482904" y="0"/>
                </a:lnTo>
                <a:lnTo>
                  <a:pt x="1482904" y="1482904"/>
                </a:lnTo>
                <a:lnTo>
                  <a:pt x="0" y="14829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5946" y="3228737"/>
            <a:ext cx="1482904" cy="1482904"/>
          </a:xfrm>
          <a:custGeom>
            <a:avLst/>
            <a:gdLst/>
            <a:ahLst/>
            <a:cxnLst/>
            <a:rect r="r" b="b" t="t" l="l"/>
            <a:pathLst>
              <a:path h="1482904" w="1482904">
                <a:moveTo>
                  <a:pt x="0" y="0"/>
                </a:moveTo>
                <a:lnTo>
                  <a:pt x="1482905" y="0"/>
                </a:lnTo>
                <a:lnTo>
                  <a:pt x="1482905" y="1482904"/>
                </a:lnTo>
                <a:lnTo>
                  <a:pt x="0" y="1482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15946" y="5406966"/>
            <a:ext cx="1482904" cy="1482904"/>
          </a:xfrm>
          <a:custGeom>
            <a:avLst/>
            <a:gdLst/>
            <a:ahLst/>
            <a:cxnLst/>
            <a:rect r="r" b="b" t="t" l="l"/>
            <a:pathLst>
              <a:path h="1482904" w="1482904">
                <a:moveTo>
                  <a:pt x="0" y="0"/>
                </a:moveTo>
                <a:lnTo>
                  <a:pt x="1482905" y="0"/>
                </a:lnTo>
                <a:lnTo>
                  <a:pt x="1482905" y="1482905"/>
                </a:lnTo>
                <a:lnTo>
                  <a:pt x="0" y="1482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3385186" cy="121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5BC084"/>
                </a:solidFill>
                <a:latin typeface="Muli Heavy"/>
              </a:rPr>
              <a:t>Solutions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71663" y="3436789"/>
            <a:ext cx="14531628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uli Semi-Bold"/>
              </a:rPr>
              <a:t>Watching different videos and reading documentations to understand the various implementations.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1663" y="5876956"/>
            <a:ext cx="1453162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uli Semi-Bold"/>
              </a:rPr>
              <a:t>Understanding the logic of our program and writing it down step by step.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1663" y="8058181"/>
            <a:ext cx="1453162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uli Semi-Bold"/>
              </a:rPr>
              <a:t>The use of MLflow library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15946" y="7588191"/>
            <a:ext cx="1482904" cy="1482904"/>
          </a:xfrm>
          <a:custGeom>
            <a:avLst/>
            <a:gdLst/>
            <a:ahLst/>
            <a:cxnLst/>
            <a:rect r="r" b="b" t="t" l="l"/>
            <a:pathLst>
              <a:path h="1482904" w="1482904">
                <a:moveTo>
                  <a:pt x="0" y="0"/>
                </a:moveTo>
                <a:lnTo>
                  <a:pt x="1482905" y="0"/>
                </a:lnTo>
                <a:lnTo>
                  <a:pt x="1482905" y="1482905"/>
                </a:lnTo>
                <a:lnTo>
                  <a:pt x="0" y="14829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C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56986" y="4287837"/>
            <a:ext cx="11574029" cy="161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9999">
                <a:solidFill>
                  <a:srgbClr val="213B3A"/>
                </a:solidFill>
                <a:latin typeface="Muli Ultra-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2431456" cy="2431456"/>
          </a:xfrm>
          <a:custGeom>
            <a:avLst/>
            <a:gdLst/>
            <a:ahLst/>
            <a:cxnLst/>
            <a:rect r="r" b="b" t="t" l="l"/>
            <a:pathLst>
              <a:path h="2431456" w="2431456">
                <a:moveTo>
                  <a:pt x="0" y="0"/>
                </a:moveTo>
                <a:lnTo>
                  <a:pt x="2431456" y="0"/>
                </a:lnTo>
                <a:lnTo>
                  <a:pt x="2431456" y="2431456"/>
                </a:lnTo>
                <a:lnTo>
                  <a:pt x="0" y="2431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DAF4nMsAHJg</dc:identifier>
  <dcterms:modified xsi:type="dcterms:W3CDTF">2011-08-01T06:04:30Z</dcterms:modified>
  <cp:revision>1</cp:revision>
  <dc:title>Keepful</dc:title>
</cp:coreProperties>
</file>