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Montserrat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Montserrat-bold.fntdata"/><Relationship Id="rId10" Type="http://schemas.openxmlformats.org/officeDocument/2006/relationships/slide" Target="slides/slide5.xml"/><Relationship Id="rId32" Type="http://schemas.openxmlformats.org/officeDocument/2006/relationships/font" Target="fonts/Montserrat-regular.fntdata"/><Relationship Id="rId13" Type="http://schemas.openxmlformats.org/officeDocument/2006/relationships/slide" Target="slides/slide8.xml"/><Relationship Id="rId35" Type="http://schemas.openxmlformats.org/officeDocument/2006/relationships/font" Target="fonts/Montserrat-boldItalic.fntdata"/><Relationship Id="rId12" Type="http://schemas.openxmlformats.org/officeDocument/2006/relationships/slide" Target="slides/slide7.xml"/><Relationship Id="rId34" Type="http://schemas.openxmlformats.org/officeDocument/2006/relationships/font" Target="fonts/Montserrat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ff6ac84c9a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ff6ac84c9a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63c9fb094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63c9fb094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ff6ac84c9a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ff6ac84c9a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5c71fdc0d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5c71fdc0d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5c71fdc0d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5c71fdc0d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5c71fdc0d4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5c71fdc0d4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5c71fdc0d4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5c71fdc0d4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ff6ac84c9a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ff6ac84c9a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5c71fdc0d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5c71fdc0d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5c71fdc0d4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5c71fdc0d4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6476e13eb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6476e13eb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5c71fdc0d4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5c71fdc0d4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63c9fb094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63c9fb094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63c9fb0940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63c9fb094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63c9fb0940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63c9fb0940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63c9fb0940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63c9fb0940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63c9fb0940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63c9fb0940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63c9fb0940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63c9fb094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f6ac84c9a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f6ac84c9a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f6ac84c9a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ff6ac84c9a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ff6ac84c9a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ff6ac84c9a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ff6ac84c9a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ff6ac84c9a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6476e13eb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6476e13eb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63c9fb094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63c9fb094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ff6ac84c9a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ff6ac84c9a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docs.oracle.com/javase/10/docs/api/java/util/Stack.html" TargetMode="External"/><Relationship Id="rId4" Type="http://schemas.openxmlformats.org/officeDocument/2006/relationships/hyperlink" Target="https://docs.oracle.com/javase/10/docs/api/java/util/LinkedList.html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cplusplus.com/" TargetMode="External"/><Relationship Id="rId4" Type="http://schemas.openxmlformats.org/officeDocument/2006/relationships/hyperlink" Target="https://en.cppreference.com/" TargetMode="External"/><Relationship Id="rId5" Type="http://schemas.openxmlformats.org/officeDocument/2006/relationships/hyperlink" Target="https://docs.oracle.com/javase/8/docs/api/index.html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latin typeface="Montserrat"/>
                <a:ea typeface="Montserrat"/>
                <a:cs typeface="Montserrat"/>
                <a:sym typeface="Montserrat"/>
              </a:rPr>
              <a:t>Linear Data Structures</a:t>
            </a:r>
            <a:endParaRPr b="1" sz="6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BPT Training Session 1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Linked List</a:t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142850"/>
            <a:ext cx="8520600" cy="33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Unlike static and dynamic arrays, items in a linked list are not stored in a </a:t>
            </a:r>
            <a:r>
              <a:rPr lang="en"/>
              <a:t>contiguous</a:t>
            </a:r>
            <a:r>
              <a:rPr lang="en"/>
              <a:t> sequence. They can be scattered throughout memory, and each item stores the position of the items before and after it.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</a:pPr>
            <a:r>
              <a:rPr lang="en">
                <a:solidFill>
                  <a:schemeClr val="accent5"/>
                </a:solidFill>
              </a:rPr>
              <a:t>Inserting or deleting elements is fast at any place in the list</a:t>
            </a:r>
            <a:endParaRPr>
              <a:solidFill>
                <a:schemeClr val="accent5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Inserting or deleting any number of items in a linked list takes roughly the same amount of time as one item in a dynamic array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Accessing the first and last elements takes </a:t>
            </a:r>
            <a:r>
              <a:rPr i="1" lang="en"/>
              <a:t>constant 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en">
                <a:solidFill>
                  <a:srgbClr val="FF0000"/>
                </a:solidFill>
              </a:rPr>
              <a:t>Accessing any other element is much slower (no random access)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C++: </a:t>
            </a:r>
            <a:r>
              <a:rPr b="1"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&lt;list&gt;</a:t>
            </a:r>
            <a:endParaRPr b="1">
              <a:solidFill>
                <a:srgbClr val="99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n"/>
              <a:t>Java: </a:t>
            </a:r>
            <a:r>
              <a:rPr b="1"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java.util.LinkedList;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Time</a:t>
            </a:r>
            <a:endParaRPr/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Let’s see an example of using linked lists to quickly delete many items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Stacks and Queues</a:t>
            </a:r>
            <a:endParaRPr/>
          </a:p>
        </p:txBody>
      </p:sp>
      <p:sp>
        <p:nvSpPr>
          <p:cNvPr id="128" name="Google Shape;128;p24"/>
          <p:cNvSpPr txBox="1"/>
          <p:nvPr>
            <p:ph idx="1" type="body"/>
          </p:nvPr>
        </p:nvSpPr>
        <p:spPr>
          <a:xfrm>
            <a:off x="311700" y="1017725"/>
            <a:ext cx="85206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Both are similar to lists, but…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Stack:</a:t>
            </a:r>
            <a:r>
              <a:rPr lang="en"/>
              <a:t> items can only be inserted at the top, and only removed from the top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only view the item at the top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Behind the scenes, the </a:t>
            </a:r>
            <a:r>
              <a:rPr i="1" lang="en"/>
              <a:t>top</a:t>
            </a:r>
            <a:r>
              <a:rPr lang="en"/>
              <a:t> is usually the first item in the “list”. Also called the </a:t>
            </a:r>
            <a:r>
              <a:rPr i="1" lang="en"/>
              <a:t>head.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Queue: </a:t>
            </a:r>
            <a:r>
              <a:rPr lang="en"/>
              <a:t>items can only be inserted at the back, and removed from the front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only view the item at the front</a:t>
            </a:r>
            <a:endParaRPr/>
          </a:p>
        </p:txBody>
      </p:sp>
      <p:sp>
        <p:nvSpPr>
          <p:cNvPr id="129" name="Google Shape;129;p24"/>
          <p:cNvSpPr txBox="1"/>
          <p:nvPr/>
        </p:nvSpPr>
        <p:spPr>
          <a:xfrm>
            <a:off x="311700" y="2948150"/>
            <a:ext cx="8520600" cy="16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Pros and cons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</a:pPr>
            <a:r>
              <a:rPr lang="en" sz="1800">
                <a:solidFill>
                  <a:schemeClr val="accent5"/>
                </a:solidFill>
              </a:rPr>
              <a:t>Inserting, accessing and removing items takes </a:t>
            </a:r>
            <a:r>
              <a:rPr i="1" lang="en" sz="1800">
                <a:solidFill>
                  <a:schemeClr val="accent5"/>
                </a:solidFill>
              </a:rPr>
              <a:t>constant time</a:t>
            </a:r>
            <a:endParaRPr sz="1800">
              <a:solidFill>
                <a:schemeClr val="accent5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○"/>
            </a:pPr>
            <a:r>
              <a:rPr lang="en">
                <a:solidFill>
                  <a:srgbClr val="FF0000"/>
                </a:solidFill>
              </a:rPr>
              <a:t>… but you can only do so at one location!</a:t>
            </a:r>
            <a:endParaRPr>
              <a:solidFill>
                <a:srgbClr val="FF0000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</a:pPr>
            <a:r>
              <a:rPr lang="en">
                <a:solidFill>
                  <a:schemeClr val="lt2"/>
                </a:solidFill>
              </a:rPr>
              <a:t>This doesn’t make stacks or queues bad, though. Lists, stacks and queues are all used for different things.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Stacks</a:t>
            </a:r>
            <a:endParaRPr/>
          </a:p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Placing an item on the top of the stack: </a:t>
            </a:r>
            <a:r>
              <a:rPr b="1" lang="en"/>
              <a:t>push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Getting the value of the top item without removing it: </a:t>
            </a:r>
            <a:r>
              <a:rPr b="1" lang="en"/>
              <a:t>peek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Removing the item from the top of the stack: </a:t>
            </a:r>
            <a:r>
              <a:rPr b="1" lang="en"/>
              <a:t>pop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Stacks are referred to as First-in Last-out (FILO) or Last-in First-out (LIFO)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First-in Last-out</a:t>
            </a:r>
            <a:endParaRPr b="1"/>
          </a:p>
        </p:txBody>
      </p:sp>
      <p:sp>
        <p:nvSpPr>
          <p:cNvPr id="141" name="Google Shape;141;p26"/>
          <p:cNvSpPr/>
          <p:nvPr/>
        </p:nvSpPr>
        <p:spPr>
          <a:xfrm>
            <a:off x="4259250" y="2285400"/>
            <a:ext cx="625500" cy="572700"/>
          </a:xfrm>
          <a:prstGeom prst="flowChartAlternateProcess">
            <a:avLst/>
          </a:prstGeom>
          <a:solidFill>
            <a:schemeClr val="accen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1" sz="2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2" name="Google Shape;142;p26"/>
          <p:cNvSpPr/>
          <p:nvPr/>
        </p:nvSpPr>
        <p:spPr>
          <a:xfrm>
            <a:off x="4259250" y="2180250"/>
            <a:ext cx="625500" cy="572700"/>
          </a:xfrm>
          <a:prstGeom prst="flowChartAlternateProcess">
            <a:avLst/>
          </a:prstGeom>
          <a:solidFill>
            <a:schemeClr val="accen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b="1" sz="2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3" name="Google Shape;143;p26"/>
          <p:cNvSpPr/>
          <p:nvPr/>
        </p:nvSpPr>
        <p:spPr>
          <a:xfrm>
            <a:off x="4259250" y="2075100"/>
            <a:ext cx="625500" cy="572700"/>
          </a:xfrm>
          <a:prstGeom prst="flowChartAlternateProcess">
            <a:avLst/>
          </a:prstGeom>
          <a:solidFill>
            <a:schemeClr val="accen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b="1" sz="2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4" name="Google Shape;144;p26"/>
          <p:cNvSpPr/>
          <p:nvPr/>
        </p:nvSpPr>
        <p:spPr>
          <a:xfrm>
            <a:off x="4259250" y="1969600"/>
            <a:ext cx="625500" cy="572700"/>
          </a:xfrm>
          <a:prstGeom prst="flowChartAlternateProcess">
            <a:avLst/>
          </a:prstGeom>
          <a:solidFill>
            <a:schemeClr val="accen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 b="1" sz="2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5" name="Google Shape;145;p26"/>
          <p:cNvSpPr/>
          <p:nvPr/>
        </p:nvSpPr>
        <p:spPr>
          <a:xfrm>
            <a:off x="2920025" y="3705175"/>
            <a:ext cx="625500" cy="572700"/>
          </a:xfrm>
          <a:prstGeom prst="flowChartAlternateProcess">
            <a:avLst/>
          </a:prstGeom>
          <a:solidFill>
            <a:schemeClr val="accen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 b="1" sz="2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6" name="Google Shape;146;p26"/>
          <p:cNvSpPr/>
          <p:nvPr/>
        </p:nvSpPr>
        <p:spPr>
          <a:xfrm>
            <a:off x="4259250" y="1871800"/>
            <a:ext cx="625500" cy="572700"/>
          </a:xfrm>
          <a:prstGeom prst="flowChartAlternateProcess">
            <a:avLst/>
          </a:prstGeom>
          <a:solidFill>
            <a:schemeClr val="accen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 b="1" sz="2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7" name="Google Shape;147;p26"/>
          <p:cNvSpPr/>
          <p:nvPr/>
        </p:nvSpPr>
        <p:spPr>
          <a:xfrm>
            <a:off x="1580800" y="3705175"/>
            <a:ext cx="625500" cy="572700"/>
          </a:xfrm>
          <a:prstGeom prst="flowChartAlternateProcess">
            <a:avLst/>
          </a:prstGeom>
          <a:solidFill>
            <a:schemeClr val="accen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 b="1" sz="2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8" name="Google Shape;148;p26"/>
          <p:cNvSpPr/>
          <p:nvPr/>
        </p:nvSpPr>
        <p:spPr>
          <a:xfrm>
            <a:off x="4259250" y="3705175"/>
            <a:ext cx="625500" cy="572700"/>
          </a:xfrm>
          <a:prstGeom prst="flowChartAlternateProcess">
            <a:avLst/>
          </a:prstGeom>
          <a:solidFill>
            <a:schemeClr val="accen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b="1" sz="2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9" name="Google Shape;149;p26"/>
          <p:cNvSpPr/>
          <p:nvPr/>
        </p:nvSpPr>
        <p:spPr>
          <a:xfrm>
            <a:off x="5598475" y="3705175"/>
            <a:ext cx="625500" cy="572700"/>
          </a:xfrm>
          <a:prstGeom prst="flowChartAlternateProcess">
            <a:avLst/>
          </a:prstGeom>
          <a:solidFill>
            <a:schemeClr val="accen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b="1" sz="2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0" name="Google Shape;150;p26"/>
          <p:cNvSpPr/>
          <p:nvPr/>
        </p:nvSpPr>
        <p:spPr>
          <a:xfrm>
            <a:off x="6937700" y="3705175"/>
            <a:ext cx="625500" cy="572700"/>
          </a:xfrm>
          <a:prstGeom prst="flowChartAlternateProcess">
            <a:avLst/>
          </a:prstGeom>
          <a:solidFill>
            <a:schemeClr val="accen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1" sz="2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00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00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8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00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1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xit" presetID="2" presetSubtype="1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xit" presetID="2" presetSubtype="1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xit" presetID="2" presetSubtype="1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xit" presetID="2" presetSubtype="1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Queues</a:t>
            </a:r>
            <a:endParaRPr/>
          </a:p>
        </p:txBody>
      </p:sp>
      <p:sp>
        <p:nvSpPr>
          <p:cNvPr id="156" name="Google Shape;156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Have a </a:t>
            </a:r>
            <a:r>
              <a:rPr b="1" lang="en"/>
              <a:t>front / head</a:t>
            </a:r>
            <a:r>
              <a:rPr lang="en"/>
              <a:t> and </a:t>
            </a:r>
            <a:r>
              <a:rPr b="1" lang="en"/>
              <a:t>back / tail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Adding an item to the back: </a:t>
            </a:r>
            <a:r>
              <a:rPr b="1" lang="en"/>
              <a:t>enqueue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Getting the value of the front item without removing it: </a:t>
            </a:r>
            <a:r>
              <a:rPr b="1" lang="en"/>
              <a:t>peek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Removing the item from the front of the queue: </a:t>
            </a:r>
            <a:r>
              <a:rPr b="1" lang="en"/>
              <a:t>dequeue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Queues are referred to as First-in First-out (FIFO)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First-in First-out</a:t>
            </a:r>
            <a:endParaRPr b="1"/>
          </a:p>
        </p:txBody>
      </p:sp>
      <p:sp>
        <p:nvSpPr>
          <p:cNvPr id="162" name="Google Shape;162;p28"/>
          <p:cNvSpPr/>
          <p:nvPr/>
        </p:nvSpPr>
        <p:spPr>
          <a:xfrm>
            <a:off x="4259250" y="2285400"/>
            <a:ext cx="625500" cy="572700"/>
          </a:xfrm>
          <a:prstGeom prst="flowChartAlternateProcess">
            <a:avLst/>
          </a:prstGeom>
          <a:solidFill>
            <a:schemeClr val="accen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 b="1" sz="2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3" name="Google Shape;163;p28"/>
          <p:cNvSpPr/>
          <p:nvPr/>
        </p:nvSpPr>
        <p:spPr>
          <a:xfrm>
            <a:off x="4259250" y="2180250"/>
            <a:ext cx="625500" cy="572700"/>
          </a:xfrm>
          <a:prstGeom prst="flowChartAlternateProcess">
            <a:avLst/>
          </a:prstGeom>
          <a:solidFill>
            <a:schemeClr val="accen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 b="1" sz="2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4" name="Google Shape;164;p28"/>
          <p:cNvSpPr/>
          <p:nvPr/>
        </p:nvSpPr>
        <p:spPr>
          <a:xfrm>
            <a:off x="4259250" y="2075100"/>
            <a:ext cx="625500" cy="572700"/>
          </a:xfrm>
          <a:prstGeom prst="flowChartAlternateProcess">
            <a:avLst/>
          </a:prstGeom>
          <a:solidFill>
            <a:schemeClr val="accen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b="1" sz="2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5" name="Google Shape;165;p28"/>
          <p:cNvSpPr/>
          <p:nvPr/>
        </p:nvSpPr>
        <p:spPr>
          <a:xfrm>
            <a:off x="4259250" y="1969600"/>
            <a:ext cx="625500" cy="572700"/>
          </a:xfrm>
          <a:prstGeom prst="flowChartAlternateProcess">
            <a:avLst/>
          </a:prstGeom>
          <a:solidFill>
            <a:schemeClr val="accen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b="1" sz="2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6" name="Google Shape;166;p28"/>
          <p:cNvSpPr/>
          <p:nvPr/>
        </p:nvSpPr>
        <p:spPr>
          <a:xfrm>
            <a:off x="2920025" y="3705175"/>
            <a:ext cx="625500" cy="572700"/>
          </a:xfrm>
          <a:prstGeom prst="flowChartAlternateProcess">
            <a:avLst/>
          </a:prstGeom>
          <a:solidFill>
            <a:schemeClr val="accen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b="1" sz="2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7" name="Google Shape;167;p28"/>
          <p:cNvSpPr/>
          <p:nvPr/>
        </p:nvSpPr>
        <p:spPr>
          <a:xfrm>
            <a:off x="4259250" y="1871800"/>
            <a:ext cx="625500" cy="572700"/>
          </a:xfrm>
          <a:prstGeom prst="flowChartAlternateProcess">
            <a:avLst/>
          </a:prstGeom>
          <a:solidFill>
            <a:schemeClr val="accen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1" sz="2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8" name="Google Shape;168;p28"/>
          <p:cNvSpPr/>
          <p:nvPr/>
        </p:nvSpPr>
        <p:spPr>
          <a:xfrm>
            <a:off x="1580800" y="3705175"/>
            <a:ext cx="625500" cy="572700"/>
          </a:xfrm>
          <a:prstGeom prst="flowChartAlternateProcess">
            <a:avLst/>
          </a:prstGeom>
          <a:solidFill>
            <a:schemeClr val="accen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1" sz="2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9" name="Google Shape;169;p28"/>
          <p:cNvSpPr/>
          <p:nvPr/>
        </p:nvSpPr>
        <p:spPr>
          <a:xfrm>
            <a:off x="4259250" y="3705175"/>
            <a:ext cx="625500" cy="572700"/>
          </a:xfrm>
          <a:prstGeom prst="flowChartAlternateProcess">
            <a:avLst/>
          </a:prstGeom>
          <a:solidFill>
            <a:schemeClr val="accen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b="1" sz="2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0" name="Google Shape;170;p28"/>
          <p:cNvSpPr/>
          <p:nvPr/>
        </p:nvSpPr>
        <p:spPr>
          <a:xfrm>
            <a:off x="5598475" y="3705175"/>
            <a:ext cx="625500" cy="572700"/>
          </a:xfrm>
          <a:prstGeom prst="flowChartAlternateProcess">
            <a:avLst/>
          </a:prstGeom>
          <a:solidFill>
            <a:schemeClr val="accen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 b="1" sz="2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1" name="Google Shape;171;p28"/>
          <p:cNvSpPr/>
          <p:nvPr/>
        </p:nvSpPr>
        <p:spPr>
          <a:xfrm>
            <a:off x="6937700" y="3705175"/>
            <a:ext cx="625500" cy="572700"/>
          </a:xfrm>
          <a:prstGeom prst="flowChartAlternateProcess">
            <a:avLst/>
          </a:prstGeom>
          <a:solidFill>
            <a:schemeClr val="accen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 b="1" sz="2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00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00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00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8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00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1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xit" presetID="2" presetSubtype="1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xit" presetID="2" presetSubtype="1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xit" presetID="2" presetSubtype="1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xit" presetID="2" presetSubtype="1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Stacks and Queues in C++ and Java</a:t>
            </a:r>
            <a:endParaRPr/>
          </a:p>
        </p:txBody>
      </p:sp>
      <p:sp>
        <p:nvSpPr>
          <p:cNvPr id="177" name="Google Shape;177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Both languages have a data structure called the </a:t>
            </a:r>
            <a:r>
              <a:rPr b="1" lang="en"/>
              <a:t>deque, </a:t>
            </a:r>
            <a:r>
              <a:rPr lang="en"/>
              <a:t>or double-ended queue.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C++: </a:t>
            </a:r>
            <a:r>
              <a:rPr b="1"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&lt;deque&gt;</a:t>
            </a:r>
            <a:endParaRPr b="1">
              <a:solidFill>
                <a:srgbClr val="99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Java: </a:t>
            </a:r>
            <a:r>
              <a:rPr b="1"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java.util.ArrayDeque;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Deques can be used in place of a stack or a queue — they allow insertion, access and removal at both ends (but nowhere else).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Stack: only use methods to insert, peek and remove items at the front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Queue: only use methods to insert at the back, and peek and remove </a:t>
            </a:r>
            <a:r>
              <a:rPr lang="en"/>
              <a:t>items at the front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use Deques?</a:t>
            </a:r>
            <a:endParaRPr/>
          </a:p>
        </p:txBody>
      </p:sp>
      <p:sp>
        <p:nvSpPr>
          <p:cNvPr id="183" name="Google Shape;183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C++, the built-in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stack </a:t>
            </a:r>
            <a:r>
              <a:rPr lang="en"/>
              <a:t>and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queue </a:t>
            </a:r>
            <a:r>
              <a:rPr lang="en"/>
              <a:t>are </a:t>
            </a:r>
            <a:r>
              <a:rPr i="1" lang="en"/>
              <a:t>container adaptors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other words, they’re just deques (by default) which only let you do certain operations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Other than the simplicity of only remembering one data structure, there’s no reason not to use them, though.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From the documentation from Java’s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ArrayDeque:</a:t>
            </a:r>
            <a:br>
              <a:rPr lang="en"/>
            </a:br>
            <a:r>
              <a:rPr lang="en" sz="1700">
                <a:solidFill>
                  <a:srgbClr val="474747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This class is likely to be faster than </a:t>
            </a:r>
            <a:r>
              <a:rPr lang="en" sz="1700">
                <a:solidFill>
                  <a:srgbClr val="4A6782"/>
                </a:solidFill>
                <a:highlight>
                  <a:srgbClr val="FFFFFF"/>
                </a:highlight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Stack</a:t>
            </a:r>
            <a:r>
              <a:rPr lang="en" sz="1700">
                <a:solidFill>
                  <a:srgbClr val="474747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when used as a stack, and faster than </a:t>
            </a:r>
            <a:r>
              <a:rPr lang="en" sz="1700">
                <a:solidFill>
                  <a:srgbClr val="4A6782"/>
                </a:solidFill>
                <a:highlight>
                  <a:srgbClr val="FFFFFF"/>
                </a:highlight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LinkedList</a:t>
            </a:r>
            <a:r>
              <a:rPr lang="en" sz="1700">
                <a:solidFill>
                  <a:srgbClr val="474747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when used as a queue.</a:t>
            </a:r>
            <a:endParaRPr sz="1700">
              <a:solidFill>
                <a:srgbClr val="474747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 only does Java not have a built-in queue, the ArrayDeque beats the stack at its own game</a:t>
            </a:r>
            <a:endParaRPr sz="1700">
              <a:solidFill>
                <a:srgbClr val="474747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Deques as Stacks</a:t>
            </a:r>
            <a:endParaRPr/>
          </a:p>
        </p:txBody>
      </p:sp>
      <p:sp>
        <p:nvSpPr>
          <p:cNvPr id="189" name="Google Shape;189;p31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E599"/>
                </a:solidFill>
                <a:latin typeface="Courier New"/>
                <a:ea typeface="Courier New"/>
                <a:cs typeface="Courier New"/>
                <a:sym typeface="Courier New"/>
              </a:rPr>
              <a:t>u</a:t>
            </a:r>
            <a:r>
              <a:rPr b="1" lang="en">
                <a:solidFill>
                  <a:srgbClr val="FFE599"/>
                </a:solidFill>
                <a:latin typeface="Courier New"/>
                <a:ea typeface="Courier New"/>
                <a:cs typeface="Courier New"/>
                <a:sym typeface="Courier New"/>
              </a:rPr>
              <a:t>sing</a:t>
            </a:r>
            <a:r>
              <a:rPr b="1"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std::deque;</a:t>
            </a:r>
            <a:endParaRPr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deque&lt;</a:t>
            </a:r>
            <a:r>
              <a:rPr b="1" lang="en">
                <a:solidFill>
                  <a:srgbClr val="A4F38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 stack;</a:t>
            </a:r>
            <a:endParaRPr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// push</a:t>
            </a:r>
            <a:endParaRPr b="1">
              <a:solidFill>
                <a:srgbClr val="00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stack.push_front(</a:t>
            </a: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// peek</a:t>
            </a:r>
            <a:endParaRPr b="1">
              <a:solidFill>
                <a:srgbClr val="00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A4F38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lang="en">
                <a:solidFill>
                  <a:srgbClr val="A4F380"/>
                </a:solidFill>
                <a:latin typeface="Courier New"/>
                <a:ea typeface="Courier New"/>
                <a:cs typeface="Courier New"/>
                <a:sym typeface="Courier New"/>
              </a:rPr>
              <a:t>nt </a:t>
            </a:r>
            <a:r>
              <a:rPr b="1"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 = stack.front();</a:t>
            </a:r>
            <a:endParaRPr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// pop (no return value)</a:t>
            </a:r>
            <a:endParaRPr b="1">
              <a:solidFill>
                <a:srgbClr val="00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stack.pop_front();</a:t>
            </a:r>
            <a:endParaRPr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0" name="Google Shape;190;p31"/>
          <p:cNvSpPr txBox="1"/>
          <p:nvPr>
            <p:ph idx="1" type="body"/>
          </p:nvPr>
        </p:nvSpPr>
        <p:spPr>
          <a:xfrm>
            <a:off x="4572000" y="1152475"/>
            <a:ext cx="4260300" cy="34164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ArrayDeque&lt;</a:t>
            </a:r>
            <a:r>
              <a:rPr b="1" lang="en">
                <a:solidFill>
                  <a:srgbClr val="A4F380"/>
                </a:solidFill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stack =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E599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ArrayDeque&lt;&gt;();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// push</a:t>
            </a:r>
            <a:endParaRPr b="1">
              <a:solidFill>
                <a:srgbClr val="00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stack.push(</a:t>
            </a: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// peek</a:t>
            </a:r>
            <a:endParaRPr b="1">
              <a:solidFill>
                <a:srgbClr val="00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A4F38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lang="en">
                <a:solidFill>
                  <a:srgbClr val="A4F380"/>
                </a:solidFill>
                <a:latin typeface="Courier New"/>
                <a:ea typeface="Courier New"/>
                <a:cs typeface="Courier New"/>
                <a:sym typeface="Courier New"/>
              </a:rPr>
              <a:t>nt 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 = stack.peek();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// pop (returns the item)</a:t>
            </a:r>
            <a:endParaRPr b="1">
              <a:solidFill>
                <a:srgbClr val="00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 = stack.pop();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Note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During IEEEXtreme (and most, if not all other competitions) you are allowed to look up documentation for your programming language!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Don’t need to memorize all of the information in this presentation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Key takeaways: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K</a:t>
            </a:r>
            <a:r>
              <a:rPr b="1" lang="en"/>
              <a:t>now what your options are</a:t>
            </a:r>
            <a:r>
              <a:rPr lang="en"/>
              <a:t> so you can look them up during the competition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Get an idea of the </a:t>
            </a:r>
            <a:r>
              <a:rPr b="1" lang="en"/>
              <a:t>strengths and weaknesses</a:t>
            </a:r>
            <a:r>
              <a:rPr lang="en"/>
              <a:t> of each data structure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Deques as Queues</a:t>
            </a:r>
            <a:endParaRPr/>
          </a:p>
        </p:txBody>
      </p:sp>
      <p:sp>
        <p:nvSpPr>
          <p:cNvPr id="196" name="Google Shape;196;p32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E599"/>
                </a:solidFill>
                <a:latin typeface="Courier New"/>
                <a:ea typeface="Courier New"/>
                <a:cs typeface="Courier New"/>
                <a:sym typeface="Courier New"/>
              </a:rPr>
              <a:t>using 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std::deque;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deque&lt;</a:t>
            </a:r>
            <a:r>
              <a:rPr b="1" lang="en">
                <a:solidFill>
                  <a:srgbClr val="A4F38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queue;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// enqueue</a:t>
            </a:r>
            <a:endParaRPr b="1">
              <a:solidFill>
                <a:srgbClr val="00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queue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.push_back(</a:t>
            </a: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// peek</a:t>
            </a:r>
            <a:endParaRPr b="1">
              <a:solidFill>
                <a:srgbClr val="00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A4F380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 = queue.front();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// dequeue (no return value)</a:t>
            </a:r>
            <a:endParaRPr b="1">
              <a:solidFill>
                <a:srgbClr val="00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queue.pop_front();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7" name="Google Shape;197;p32"/>
          <p:cNvSpPr txBox="1"/>
          <p:nvPr>
            <p:ph idx="1" type="body"/>
          </p:nvPr>
        </p:nvSpPr>
        <p:spPr>
          <a:xfrm>
            <a:off x="4572000" y="1152475"/>
            <a:ext cx="4260300" cy="34164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ArrayDeque&lt;</a:t>
            </a:r>
            <a:r>
              <a:rPr b="1" lang="en">
                <a:solidFill>
                  <a:srgbClr val="A4F380"/>
                </a:solidFill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queue =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E599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ArrayDeque&lt;&gt;();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// enqueue</a:t>
            </a:r>
            <a:endParaRPr b="1">
              <a:solidFill>
                <a:srgbClr val="00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queue.offer(</a:t>
            </a: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// peek</a:t>
            </a:r>
            <a:endParaRPr b="1">
              <a:solidFill>
                <a:srgbClr val="00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A4F380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 = queue.peek();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// dequeue (returns the item)</a:t>
            </a:r>
            <a:endParaRPr b="1">
              <a:solidFill>
                <a:srgbClr val="00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 = queue.poll();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Solve a Problem!</a:t>
            </a:r>
            <a:endParaRPr/>
          </a:p>
        </p:txBody>
      </p:sp>
      <p:sp>
        <p:nvSpPr>
          <p:cNvPr id="203" name="Google Shape;203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Bracket Matching: </a:t>
            </a:r>
            <a:r>
              <a:rPr lang="en"/>
              <a:t>given a string containing only brackets ‘(‘, ‘)’, ‘[‘, ‘]’, ‘{‘ and ‘}’, output “Correct” if the brackets are valid, or “Incorrect” if they are invalid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Proper competitive programming problems will be much more specific about what is “valid,” but for this example think about the rules enforced by programming languages.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Which data structure do we need? Let’s try solving an example ourselves and see if we can find out.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Tip!</a:t>
            </a:r>
            <a:endParaRPr/>
          </a:p>
        </p:txBody>
      </p:sp>
      <p:sp>
        <p:nvSpPr>
          <p:cNvPr id="209" name="Google Shape;209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During IEEEXtreme, you are allowed to check the documentation for your programming language. For example, if you forget the name of the method to add an item to a stack, you can look it up!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C++: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https://cplusplus.com/</a:t>
            </a:r>
            <a:r>
              <a:rPr lang="en"/>
              <a:t> or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https://en.cppreference.com/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Java: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https://docs.oracle.com/javase/8/docs/api/index.html</a:t>
            </a:r>
            <a:r>
              <a:rPr lang="en"/>
              <a:t>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(Java 8 isn’t the most recent, but it’s a safe bet any competition will use 8 or newer)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Bonus Non-linear Data Structures</a:t>
            </a:r>
            <a:endParaRPr/>
          </a:p>
        </p:txBody>
      </p:sp>
      <p:sp>
        <p:nvSpPr>
          <p:cNvPr id="215" name="Google Shape;215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Since this is the only training session before IEEEXtreme, I will quickly introduce you to two non-linear data structures that will probably come in handy.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may not have enough time left to cover them in depth, so I encourage you to look them up before (or during) the competition!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</a:t>
            </a:r>
            <a:endParaRPr/>
          </a:p>
        </p:txBody>
      </p:sp>
      <p:sp>
        <p:nvSpPr>
          <p:cNvPr id="221" name="Google Shape;221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Maps store pairs of items: a </a:t>
            </a:r>
            <a:r>
              <a:rPr i="1" lang="en"/>
              <a:t>key</a:t>
            </a:r>
            <a:r>
              <a:rPr lang="en"/>
              <a:t> and a </a:t>
            </a:r>
            <a:r>
              <a:rPr i="1" lang="en"/>
              <a:t>value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key and value don’t have to be the same type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 could map strings to the number of times the letter ‘A’ appears in each string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Accessing items: lookup the key, get the value mapped to that key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 looking up “apple” would return 1, if we’ve already created that mapping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○"/>
            </a:pPr>
            <a:r>
              <a:rPr lang="en">
                <a:solidFill>
                  <a:schemeClr val="accent5"/>
                </a:solidFill>
              </a:rPr>
              <a:t>Logarithmic time (as problem size increases, runtime increases slower and slower)</a:t>
            </a:r>
            <a:endParaRPr>
              <a:solidFill>
                <a:schemeClr val="accent5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C++: </a:t>
            </a:r>
            <a:r>
              <a:rPr b="1"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&lt;map&gt;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/>
              <a:t>or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&lt;unordered_map&gt;</a:t>
            </a:r>
            <a:endParaRPr b="1">
              <a:solidFill>
                <a:srgbClr val="99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Java: </a:t>
            </a:r>
            <a:r>
              <a:rPr b="1"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java.util.TreeMap </a:t>
            </a:r>
            <a:r>
              <a:rPr lang="en"/>
              <a:t>or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.HashMap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Unordered / Hash maps </a:t>
            </a:r>
            <a:r>
              <a:rPr lang="en"/>
              <a:t>will</a:t>
            </a:r>
            <a:r>
              <a:rPr lang="en"/>
              <a:t> be faster, but map and TreeMap items are automatically sorted (key-value pairs are sorted by their keys)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Priority Queue</a:t>
            </a:r>
            <a:endParaRPr/>
          </a:p>
        </p:txBody>
      </p:sp>
      <p:sp>
        <p:nvSpPr>
          <p:cNvPr id="227" name="Google Shape;227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Like a queue, but items are automatically sorted when </a:t>
            </a:r>
            <a:r>
              <a:rPr i="1" lang="en"/>
              <a:t>enqueued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 whenever we </a:t>
            </a:r>
            <a:r>
              <a:rPr i="1" lang="en"/>
              <a:t>dequeue</a:t>
            </a:r>
            <a:r>
              <a:rPr lang="en"/>
              <a:t> an item, it will always be the item with the min or max value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Char char="○"/>
            </a:pPr>
            <a:r>
              <a:rPr lang="en">
                <a:solidFill>
                  <a:srgbClr val="B7B7B7"/>
                </a:solidFill>
              </a:rPr>
              <a:t>Insertion now takes logarithmic time instead of constant</a:t>
            </a:r>
            <a:r>
              <a:rPr lang="en">
                <a:solidFill>
                  <a:srgbClr val="B7B7B7"/>
                </a:solidFill>
              </a:rPr>
              <a:t>, </a:t>
            </a:r>
            <a:r>
              <a:rPr lang="en">
                <a:solidFill>
                  <a:srgbClr val="B7B7B7"/>
                </a:solidFill>
              </a:rPr>
              <a:t>but it’s still relatively fast</a:t>
            </a:r>
            <a:endParaRPr>
              <a:solidFill>
                <a:srgbClr val="B7B7B7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○"/>
            </a:pPr>
            <a:r>
              <a:rPr lang="en">
                <a:solidFill>
                  <a:schemeClr val="accent5"/>
                </a:solidFill>
              </a:rPr>
              <a:t>Dequeuing is still constant time</a:t>
            </a:r>
            <a:endParaRPr>
              <a:solidFill>
                <a:schemeClr val="accent5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●"/>
            </a:pPr>
            <a:r>
              <a:rPr lang="en">
                <a:solidFill>
                  <a:srgbClr val="B7B7B7"/>
                </a:solidFill>
              </a:rPr>
              <a:t>C++: </a:t>
            </a:r>
            <a:r>
              <a:rPr b="1"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b="1" lang="en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&lt;priority_queue&gt;</a:t>
            </a:r>
            <a:endParaRPr b="1">
              <a:solidFill>
                <a:srgbClr val="99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Char char="○"/>
            </a:pPr>
            <a:r>
              <a:rPr lang="en">
                <a:solidFill>
                  <a:srgbClr val="B7B7B7"/>
                </a:solidFill>
              </a:rPr>
              <a:t>Items are sorted so that the item you remove has the </a:t>
            </a:r>
            <a:r>
              <a:rPr b="1" lang="en">
                <a:solidFill>
                  <a:srgbClr val="B7B7B7"/>
                </a:solidFill>
              </a:rPr>
              <a:t>maximum </a:t>
            </a:r>
            <a:r>
              <a:rPr lang="en">
                <a:solidFill>
                  <a:srgbClr val="B7B7B7"/>
                </a:solidFill>
              </a:rPr>
              <a:t>value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●"/>
            </a:pPr>
            <a:r>
              <a:rPr lang="en">
                <a:solidFill>
                  <a:srgbClr val="B7B7B7"/>
                </a:solidFill>
              </a:rPr>
              <a:t>Java: </a:t>
            </a:r>
            <a:r>
              <a:rPr b="1"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en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 java.util.PriorityQueue;</a:t>
            </a:r>
            <a:endParaRPr b="1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Char char="○"/>
            </a:pPr>
            <a:r>
              <a:rPr lang="en">
                <a:solidFill>
                  <a:srgbClr val="B7B7B7"/>
                </a:solidFill>
              </a:rPr>
              <a:t>Items are sorted so that the item you remove has the </a:t>
            </a:r>
            <a:r>
              <a:rPr b="1" lang="en">
                <a:solidFill>
                  <a:srgbClr val="B7B7B7"/>
                </a:solidFill>
              </a:rPr>
              <a:t>minimum </a:t>
            </a:r>
            <a:r>
              <a:rPr lang="en">
                <a:solidFill>
                  <a:srgbClr val="B7B7B7"/>
                </a:solidFill>
              </a:rPr>
              <a:t>value</a:t>
            </a:r>
            <a:endParaRPr>
              <a:solidFill>
                <a:srgbClr val="B7B7B7"/>
              </a:solidFill>
            </a:endParaRPr>
          </a:p>
        </p:txBody>
      </p:sp>
      <p:pic>
        <p:nvPicPr>
          <p:cNvPr id="228" name="Google Shape;22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1343" y="2089801"/>
            <a:ext cx="2212652" cy="1741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for coming!</a:t>
            </a:r>
            <a:endParaRPr/>
          </a:p>
        </p:txBody>
      </p:sp>
      <p:sp>
        <p:nvSpPr>
          <p:cNvPr id="234" name="Google Shape;234;p3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and slides will be posted in the UMIEEE Discord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Static Array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 are natively supported in C++ and Java. They are very fast, but they have a fixed length which must be specified when they are created.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</a:pPr>
            <a:r>
              <a:rPr lang="en">
                <a:solidFill>
                  <a:schemeClr val="accent5"/>
                </a:solidFill>
              </a:rPr>
              <a:t>Arrays allow </a:t>
            </a:r>
            <a:r>
              <a:rPr i="1" lang="en">
                <a:solidFill>
                  <a:schemeClr val="accent5"/>
                </a:solidFill>
              </a:rPr>
              <a:t>constant time</a:t>
            </a:r>
            <a:r>
              <a:rPr lang="en">
                <a:solidFill>
                  <a:schemeClr val="accent5"/>
                </a:solidFill>
              </a:rPr>
              <a:t> access to any item (random access)</a:t>
            </a:r>
            <a:endParaRPr>
              <a:solidFill>
                <a:schemeClr val="accent5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you don’t know the </a:t>
            </a:r>
            <a:r>
              <a:rPr i="1" lang="en"/>
              <a:t>exact</a:t>
            </a:r>
            <a:r>
              <a:rPr lang="en"/>
              <a:t> size needed, but you do know the </a:t>
            </a:r>
            <a:r>
              <a:rPr i="1" lang="en"/>
              <a:t>maximum</a:t>
            </a:r>
            <a:r>
              <a:rPr lang="en"/>
              <a:t> size, arrays are still useful -- you don’t need to use all of the space you reserve!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Arrays are ideal for </a:t>
            </a:r>
            <a:r>
              <a:rPr b="1" lang="en"/>
              <a:t>sorting,</a:t>
            </a:r>
            <a:r>
              <a:rPr lang="en"/>
              <a:t> and </a:t>
            </a:r>
            <a:r>
              <a:rPr b="1" lang="en"/>
              <a:t>searching </a:t>
            </a:r>
            <a:r>
              <a:rPr lang="en"/>
              <a:t>data which has been sorted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C++: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sort</a:t>
            </a:r>
            <a:r>
              <a:rPr lang="en"/>
              <a:t> and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binary_search </a:t>
            </a:r>
            <a:r>
              <a:rPr lang="en"/>
              <a:t>in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&lt;algorithm&gt;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Java: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Arrays.sort</a:t>
            </a:r>
            <a:r>
              <a:rPr lang="en"/>
              <a:t>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Arrays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.binarySearch </a:t>
            </a:r>
            <a:r>
              <a:rPr lang="en"/>
              <a:t>in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java.util.Arrays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Arrays in C++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2441850" y="113342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Stack Declaration</a:t>
            </a:r>
            <a:endParaRPr sz="20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Heap Declaration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4476" y="1547763"/>
            <a:ext cx="2695061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1352" y="2650500"/>
            <a:ext cx="6921285" cy="177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Arrays in C++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951050"/>
            <a:ext cx="8520600" cy="4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Initialization</a:t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2500" y="3968800"/>
            <a:ext cx="6079000" cy="45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361942"/>
            <a:ext cx="8520600" cy="2095758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 txBox="1"/>
          <p:nvPr/>
        </p:nvSpPr>
        <p:spPr>
          <a:xfrm>
            <a:off x="2452800" y="3507100"/>
            <a:ext cx="4238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Optional ‘=’</a:t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 in Java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8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You can use an initializer list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Otherwise, the array is zero-initialized (</a:t>
            </a: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900"/>
              <a:t>, </a:t>
            </a: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’\</a:t>
            </a: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0’</a:t>
            </a:r>
            <a:r>
              <a:rPr lang="en" sz="1900"/>
              <a:t>, </a:t>
            </a: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" sz="1900"/>
              <a:t>, etc.)</a:t>
            </a:r>
            <a:endParaRPr sz="1900"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2600" y="2142826"/>
            <a:ext cx="6798799" cy="101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Accessing Array Items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Same syntax for C++ and Java</a:t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0375" y="1734825"/>
            <a:ext cx="4943225" cy="111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Aside: Running Times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computer science, we aren’t usually concerned with </a:t>
            </a:r>
            <a:r>
              <a:rPr i="1" lang="en"/>
              <a:t>exact</a:t>
            </a:r>
            <a:r>
              <a:rPr lang="en"/>
              <a:t> runtimes. </a:t>
            </a:r>
            <a:r>
              <a:rPr b="1" lang="en"/>
              <a:t>What we care about is how the runtime grows as the size of the problem grows </a:t>
            </a:r>
            <a:r>
              <a:rPr lang="en"/>
              <a:t>(such as the number of items in a data structure)</a:t>
            </a:r>
            <a:r>
              <a:rPr b="1" lang="en"/>
              <a:t>.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Constant time: runtime stays the same for any problem size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don’t care what the exact length of the constant time is, what matters is that it will be </a:t>
            </a:r>
            <a:r>
              <a:rPr lang="en"/>
              <a:t>efficient</a:t>
            </a:r>
            <a:r>
              <a:rPr lang="en"/>
              <a:t> even for huge test cases.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Linear time: runtime increases proportionally to problem size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 example, if we want to sum all elements in an array, we have to check each item once.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So, as the array size (problem size) increases, the time to sum the elements increases too.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Therefore, the sum operation runs in linear time.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Dynamically-Resizable Array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800"/>
              <a:buChar char="●"/>
            </a:pPr>
            <a:r>
              <a:rPr lang="en">
                <a:solidFill>
                  <a:srgbClr val="00FFFF"/>
                </a:solidFill>
              </a:rPr>
              <a:t>Do not have a fixed size</a:t>
            </a:r>
            <a:endParaRPr>
              <a:solidFill>
                <a:srgbClr val="00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400"/>
              <a:buChar char="○"/>
            </a:pPr>
            <a:r>
              <a:rPr lang="en">
                <a:solidFill>
                  <a:srgbClr val="00FFFF"/>
                </a:solidFill>
              </a:rPr>
              <a:t>Inserting and removing elements after the last item takes </a:t>
            </a:r>
            <a:r>
              <a:rPr i="1" lang="en">
                <a:solidFill>
                  <a:srgbClr val="00FFFF"/>
                </a:solidFill>
              </a:rPr>
              <a:t>constant time</a:t>
            </a:r>
            <a:endParaRPr>
              <a:solidFill>
                <a:srgbClr val="00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○"/>
            </a:pPr>
            <a:r>
              <a:rPr lang="en">
                <a:solidFill>
                  <a:srgbClr val="FF0000"/>
                </a:solidFill>
              </a:rPr>
              <a:t>Inserting</a:t>
            </a:r>
            <a:r>
              <a:rPr lang="en">
                <a:solidFill>
                  <a:srgbClr val="FF0000"/>
                </a:solidFill>
              </a:rPr>
              <a:t> or removing elements anywhere else is slow because elements must be shifted over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</a:pPr>
            <a:r>
              <a:rPr lang="en">
                <a:solidFill>
                  <a:schemeClr val="accent5"/>
                </a:solidFill>
              </a:rPr>
              <a:t>Random access (all elements accessed in </a:t>
            </a:r>
            <a:r>
              <a:rPr i="1" lang="en">
                <a:solidFill>
                  <a:schemeClr val="accent5"/>
                </a:solidFill>
              </a:rPr>
              <a:t>constant time</a:t>
            </a:r>
            <a:r>
              <a:rPr lang="en">
                <a:solidFill>
                  <a:schemeClr val="accent5"/>
                </a:solidFill>
              </a:rPr>
              <a:t>)</a:t>
            </a:r>
            <a:endParaRPr>
              <a:solidFill>
                <a:schemeClr val="accent5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Like static arrays, they are great for </a:t>
            </a:r>
            <a:r>
              <a:rPr b="1" lang="en"/>
              <a:t>sorting,</a:t>
            </a:r>
            <a:r>
              <a:rPr lang="en"/>
              <a:t> and </a:t>
            </a:r>
            <a:r>
              <a:rPr b="1" lang="en"/>
              <a:t>searching</a:t>
            </a:r>
            <a:r>
              <a:rPr lang="en"/>
              <a:t> sorted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C++: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sort</a:t>
            </a:r>
            <a:r>
              <a:rPr lang="en"/>
              <a:t> and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binary_search </a:t>
            </a:r>
            <a:r>
              <a:rPr lang="en"/>
              <a:t>in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&lt;algorithm&gt;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Java: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Collections.sort</a:t>
            </a:r>
            <a:r>
              <a:rPr lang="en"/>
              <a:t>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Collections.binarySearch</a:t>
            </a:r>
            <a:r>
              <a:rPr lang="en"/>
              <a:t> in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java.util.Collections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C++: </a:t>
            </a:r>
            <a:r>
              <a:rPr b="1"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&lt;vector&gt;</a:t>
            </a:r>
            <a:endParaRPr b="1">
              <a:solidFill>
                <a:srgbClr val="99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Java: </a:t>
            </a:r>
            <a:r>
              <a:rPr b="1"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java.util.ArrayList;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