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62" r:id="rId8"/>
    <p:sldId id="268" r:id="rId9"/>
    <p:sldId id="269" r:id="rId10"/>
    <p:sldId id="265" r:id="rId11"/>
    <p:sldId id="264" r:id="rId12"/>
    <p:sldId id="263" r:id="rId13"/>
    <p:sldId id="270" r:id="rId14"/>
    <p:sldId id="272" r:id="rId15"/>
    <p:sldId id="273" r:id="rId16"/>
    <p:sldId id="275" r:id="rId17"/>
    <p:sldId id="274"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9" autoAdjust="0"/>
    <p:restoredTop sz="90704" autoAdjust="0"/>
  </p:normalViewPr>
  <p:slideViewPr>
    <p:cSldViewPr snapToGrid="0">
      <p:cViewPr>
        <p:scale>
          <a:sx n="91" d="100"/>
          <a:sy n="91" d="100"/>
        </p:scale>
        <p:origin x="1050" y="5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11/23/2022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s://leetcode.com/problems/climbing-stairs/description/"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www.pepcoding.com/resources/online-java-foundation/dynamic-programming-and-greedy/climb-stairs-official/ojquestion"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s://www.pepcoding.com/resources/online-java-foundation/dynamic-programming-and-greedy/climb-stairs-with-variable-jumps-official/ojquestion"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s://leetcode.com/problems/coin-change/"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leetcode.com/problems/move-zeroe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url?sa=i&amp;url=https%3A%2F%2Fwww.researchgate.net%2Ffigure%2FBitwise-Operators-i-Bitwise-operators-cannot-be-applied-to-float-or-double-They-can_fig3_276202732&amp;psig=AOvVaw04Wd79o7d4qvjWMa9IONU-&amp;ust=1668302013476000&amp;source=images&amp;cd=vfe&amp;ved=0CBEQjhxqFwoTCMji-cq7p_sCFQAAAAAdAAAAABAD"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45870" y="5109755"/>
            <a:ext cx="11952169" cy="1122202"/>
          </a:xfrm>
        </p:spPr>
        <p:txBody>
          <a:bodyPr/>
          <a:lstStyle/>
          <a:p>
            <a:pPr algn="ctr"/>
            <a:r>
              <a:rPr lang="en-US" dirty="0"/>
              <a:t>bit manipulation and Dynamic programming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040910" y="5160184"/>
            <a:ext cx="4941770" cy="396660"/>
          </a:xfrm>
        </p:spPr>
        <p:txBody>
          <a:bodyPr>
            <a:normAutofit/>
          </a:bodyPr>
          <a:lstStyle/>
          <a:p>
            <a:r>
              <a:rPr lang="en-US" dirty="0"/>
              <a:t>Training Session 2</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0"/>
            <a:ext cx="10515600" cy="1325563"/>
          </a:xfrm>
        </p:spPr>
        <p:txBody>
          <a:bodyPr/>
          <a:lstStyle/>
          <a:p>
            <a:r>
              <a:rPr lang="en-US" dirty="0"/>
              <a:t>Example </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Bit Manipulation and Dynamic Programming</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5" name="TextBox 4">
            <a:extLst>
              <a:ext uri="{FF2B5EF4-FFF2-40B4-BE49-F238E27FC236}">
                <a16:creationId xmlns:a16="http://schemas.microsoft.com/office/drawing/2014/main" id="{D112B562-6CE8-D7EA-D811-8E9A47CD9C4E}"/>
              </a:ext>
            </a:extLst>
          </p:cNvPr>
          <p:cNvSpPr txBox="1"/>
          <p:nvPr/>
        </p:nvSpPr>
        <p:spPr>
          <a:xfrm>
            <a:off x="3100553" y="1097986"/>
            <a:ext cx="5770179" cy="369332"/>
          </a:xfrm>
          <a:prstGeom prst="rect">
            <a:avLst/>
          </a:prstGeom>
          <a:noFill/>
        </p:spPr>
        <p:txBody>
          <a:bodyPr wrap="square" rtlCol="0">
            <a:spAutoFit/>
          </a:bodyPr>
          <a:lstStyle/>
          <a:p>
            <a:pPr algn="ctr"/>
            <a:r>
              <a:rPr lang="en-CA" dirty="0"/>
              <a:t>Fibonacci Numbers</a:t>
            </a:r>
          </a:p>
        </p:txBody>
      </p:sp>
      <p:pic>
        <p:nvPicPr>
          <p:cNvPr id="10" name="Picture 9">
            <a:extLst>
              <a:ext uri="{FF2B5EF4-FFF2-40B4-BE49-F238E27FC236}">
                <a16:creationId xmlns:a16="http://schemas.microsoft.com/office/drawing/2014/main" id="{D6DA8E01-9747-2BFB-044A-A6A485F1CE1F}"/>
              </a:ext>
            </a:extLst>
          </p:cNvPr>
          <p:cNvPicPr>
            <a:picLocks noChangeAspect="1"/>
          </p:cNvPicPr>
          <p:nvPr/>
        </p:nvPicPr>
        <p:blipFill>
          <a:blip r:embed="rId2"/>
          <a:stretch>
            <a:fillRect/>
          </a:stretch>
        </p:blipFill>
        <p:spPr>
          <a:xfrm>
            <a:off x="599515" y="1755142"/>
            <a:ext cx="4296045" cy="4418643"/>
          </a:xfrm>
          <a:prstGeom prst="rect">
            <a:avLst/>
          </a:prstGeom>
        </p:spPr>
      </p:pic>
      <p:pic>
        <p:nvPicPr>
          <p:cNvPr id="14" name="Picture 13">
            <a:extLst>
              <a:ext uri="{FF2B5EF4-FFF2-40B4-BE49-F238E27FC236}">
                <a16:creationId xmlns:a16="http://schemas.microsoft.com/office/drawing/2014/main" id="{7D4A22DD-520E-A586-648C-2C0F2E9EF0CC}"/>
              </a:ext>
            </a:extLst>
          </p:cNvPr>
          <p:cNvPicPr>
            <a:picLocks noChangeAspect="1"/>
          </p:cNvPicPr>
          <p:nvPr/>
        </p:nvPicPr>
        <p:blipFill>
          <a:blip r:embed="rId3"/>
          <a:stretch>
            <a:fillRect/>
          </a:stretch>
        </p:blipFill>
        <p:spPr>
          <a:xfrm>
            <a:off x="5797992" y="1496098"/>
            <a:ext cx="5625215" cy="4831472"/>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D8A4-350F-333E-EEE5-E9FDE1D36BB1}"/>
              </a:ext>
            </a:extLst>
          </p:cNvPr>
          <p:cNvSpPr>
            <a:spLocks noGrp="1"/>
          </p:cNvSpPr>
          <p:nvPr>
            <p:ph type="title"/>
          </p:nvPr>
        </p:nvSpPr>
        <p:spPr>
          <a:xfrm>
            <a:off x="838200" y="136525"/>
            <a:ext cx="10515600" cy="1325563"/>
          </a:xfrm>
        </p:spPr>
        <p:txBody>
          <a:bodyPr/>
          <a:lstStyle/>
          <a:p>
            <a:r>
              <a:rPr lang="en-CA" dirty="0"/>
              <a:t>question</a:t>
            </a:r>
          </a:p>
        </p:txBody>
      </p:sp>
      <p:sp>
        <p:nvSpPr>
          <p:cNvPr id="4" name="Date Placeholder 3">
            <a:extLst>
              <a:ext uri="{FF2B5EF4-FFF2-40B4-BE49-F238E27FC236}">
                <a16:creationId xmlns:a16="http://schemas.microsoft.com/office/drawing/2014/main" id="{06EB6D02-499A-CFD0-F845-B7FFA835E85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36170BA3-B3A2-7806-0384-F19C502A0E74}"/>
              </a:ext>
            </a:extLst>
          </p:cNvPr>
          <p:cNvSpPr>
            <a:spLocks noGrp="1"/>
          </p:cNvSpPr>
          <p:nvPr>
            <p:ph type="ftr" sz="quarter" idx="11"/>
          </p:nvPr>
        </p:nvSpPr>
        <p:spPr/>
        <p:txBody>
          <a:bodyPr/>
          <a:lstStyle/>
          <a:p>
            <a:r>
              <a:rPr lang="en-US" dirty="0"/>
              <a:t>Bit Manipulation and Dynamic Programming</a:t>
            </a:r>
          </a:p>
        </p:txBody>
      </p:sp>
      <p:sp>
        <p:nvSpPr>
          <p:cNvPr id="6" name="Slide Number Placeholder 5">
            <a:extLst>
              <a:ext uri="{FF2B5EF4-FFF2-40B4-BE49-F238E27FC236}">
                <a16:creationId xmlns:a16="http://schemas.microsoft.com/office/drawing/2014/main" id="{A30A4035-38E3-7FC6-F600-8D379D34DC2D}"/>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D675D1E9-50AB-8F73-F53E-71B39399D217}"/>
              </a:ext>
            </a:extLst>
          </p:cNvPr>
          <p:cNvSpPr txBox="1"/>
          <p:nvPr/>
        </p:nvSpPr>
        <p:spPr>
          <a:xfrm>
            <a:off x="2209800" y="1660634"/>
            <a:ext cx="6566338" cy="369332"/>
          </a:xfrm>
          <a:prstGeom prst="rect">
            <a:avLst/>
          </a:prstGeom>
          <a:noFill/>
        </p:spPr>
        <p:txBody>
          <a:bodyPr wrap="square" rtlCol="0">
            <a:spAutoFit/>
          </a:bodyPr>
          <a:lstStyle/>
          <a:p>
            <a:r>
              <a:rPr lang="en-CA" dirty="0"/>
              <a:t>Climbing Stairs - </a:t>
            </a:r>
            <a:r>
              <a:rPr lang="en-CA" dirty="0">
                <a:hlinkClick r:id="rId2"/>
              </a:rPr>
              <a:t>LeetCode</a:t>
            </a:r>
            <a:endParaRPr lang="en-CA" dirty="0"/>
          </a:p>
        </p:txBody>
      </p:sp>
      <p:sp>
        <p:nvSpPr>
          <p:cNvPr id="8" name="TextBox 7">
            <a:extLst>
              <a:ext uri="{FF2B5EF4-FFF2-40B4-BE49-F238E27FC236}">
                <a16:creationId xmlns:a16="http://schemas.microsoft.com/office/drawing/2014/main" id="{29137556-FE75-8B94-4BBE-44CC1D418ACA}"/>
              </a:ext>
            </a:extLst>
          </p:cNvPr>
          <p:cNvSpPr txBox="1"/>
          <p:nvPr/>
        </p:nvSpPr>
        <p:spPr>
          <a:xfrm>
            <a:off x="2094187" y="2629828"/>
            <a:ext cx="7669924" cy="1754326"/>
          </a:xfrm>
          <a:prstGeom prst="rect">
            <a:avLst/>
          </a:prstGeom>
          <a:noFill/>
        </p:spPr>
        <p:txBody>
          <a:bodyPr wrap="square" rtlCol="0">
            <a:spAutoFit/>
          </a:bodyPr>
          <a:lstStyle/>
          <a:p>
            <a:pPr marL="742950" lvl="1" indent="-285750">
              <a:buFont typeface="Arial" panose="020B0604020202020204" pitchFamily="34" charset="0"/>
              <a:buChar char="•"/>
            </a:pPr>
            <a:r>
              <a:rPr lang="en-CA" dirty="0"/>
              <a:t>Suppose that we are step k, it does not matter how we got there since there is no restriction on jumps</a:t>
            </a:r>
          </a:p>
          <a:p>
            <a:pPr marL="742950" lvl="1" indent="-285750">
              <a:buFont typeface="Arial" panose="020B0604020202020204" pitchFamily="34" charset="0"/>
              <a:buChar char="•"/>
            </a:pPr>
            <a:r>
              <a:rPr lang="en-CA" dirty="0"/>
              <a:t>This suggests that the dimension/state of DP is the position, what I mean by this is that the array used to store information is 1 Dimensional, dp[</a:t>
            </a:r>
            <a:r>
              <a:rPr lang="en-CA" dirty="0" err="1"/>
              <a:t>i</a:t>
            </a:r>
            <a:r>
              <a:rPr lang="en-CA" dirty="0"/>
              <a:t>]</a:t>
            </a:r>
          </a:p>
          <a:p>
            <a:pPr marL="742950" lvl="1" indent="-285750">
              <a:buFont typeface="Arial" panose="020B0604020202020204" pitchFamily="34" charset="0"/>
              <a:buChar char="•"/>
            </a:pPr>
            <a:r>
              <a:rPr lang="en-CA" dirty="0"/>
              <a:t>Now, let’s consider how can we reach here from previous states</a:t>
            </a:r>
          </a:p>
        </p:txBody>
      </p:sp>
      <p:sp>
        <p:nvSpPr>
          <p:cNvPr id="9" name="TextBox 8">
            <a:extLst>
              <a:ext uri="{FF2B5EF4-FFF2-40B4-BE49-F238E27FC236}">
                <a16:creationId xmlns:a16="http://schemas.microsoft.com/office/drawing/2014/main" id="{DDFA9E78-0860-D0AA-2924-FFFE8CB03E1C}"/>
              </a:ext>
            </a:extLst>
          </p:cNvPr>
          <p:cNvSpPr txBox="1"/>
          <p:nvPr/>
        </p:nvSpPr>
        <p:spPr>
          <a:xfrm>
            <a:off x="2385849" y="4984016"/>
            <a:ext cx="7378262" cy="369332"/>
          </a:xfrm>
          <a:prstGeom prst="rect">
            <a:avLst/>
          </a:prstGeom>
          <a:noFill/>
        </p:spPr>
        <p:txBody>
          <a:bodyPr wrap="square" rtlCol="0">
            <a:spAutoFit/>
          </a:bodyPr>
          <a:lstStyle/>
          <a:p>
            <a:r>
              <a:rPr lang="en-CA" dirty="0"/>
              <a:t>Any Questions !!</a:t>
            </a:r>
          </a:p>
        </p:txBody>
      </p:sp>
    </p:spTree>
    <p:extLst>
      <p:ext uri="{BB962C8B-B14F-4D97-AF65-F5344CB8AC3E}">
        <p14:creationId xmlns:p14="http://schemas.microsoft.com/office/powerpoint/2010/main" val="293122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E9B5-FB9E-88AA-00C6-70E7FB5D22A3}"/>
              </a:ext>
            </a:extLst>
          </p:cNvPr>
          <p:cNvSpPr>
            <a:spLocks noGrp="1"/>
          </p:cNvSpPr>
          <p:nvPr>
            <p:ph type="title"/>
          </p:nvPr>
        </p:nvSpPr>
        <p:spPr>
          <a:xfrm>
            <a:off x="838199" y="365125"/>
            <a:ext cx="10532469" cy="1268231"/>
          </a:xfrm>
        </p:spPr>
        <p:txBody>
          <a:bodyPr/>
          <a:lstStyle/>
          <a:p>
            <a:r>
              <a:rPr lang="en-CA" dirty="0"/>
              <a:t>Let’s see similar question</a:t>
            </a:r>
          </a:p>
        </p:txBody>
      </p:sp>
      <p:sp>
        <p:nvSpPr>
          <p:cNvPr id="4" name="Date Placeholder 3">
            <a:extLst>
              <a:ext uri="{FF2B5EF4-FFF2-40B4-BE49-F238E27FC236}">
                <a16:creationId xmlns:a16="http://schemas.microsoft.com/office/drawing/2014/main" id="{358401A9-965C-1865-E4CA-DECEF38D17DE}"/>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82719AA6-037D-E364-9CB4-7A4AF2356561}"/>
              </a:ext>
            </a:extLst>
          </p:cNvPr>
          <p:cNvSpPr>
            <a:spLocks noGrp="1"/>
          </p:cNvSpPr>
          <p:nvPr>
            <p:ph type="ftr" sz="quarter" idx="11"/>
          </p:nvPr>
        </p:nvSpPr>
        <p:spPr/>
        <p:txBody>
          <a:bodyPr/>
          <a:lstStyle/>
          <a:p>
            <a:r>
              <a:rPr lang="en-US" dirty="0"/>
              <a:t>Bit Manipulation and Dynamic Programming</a:t>
            </a:r>
          </a:p>
        </p:txBody>
      </p:sp>
      <p:sp>
        <p:nvSpPr>
          <p:cNvPr id="6" name="Slide Number Placeholder 5">
            <a:extLst>
              <a:ext uri="{FF2B5EF4-FFF2-40B4-BE49-F238E27FC236}">
                <a16:creationId xmlns:a16="http://schemas.microsoft.com/office/drawing/2014/main" id="{1D1EAB6C-258A-054F-B1B6-17B591112624}"/>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7" name="TextBox 6">
            <a:extLst>
              <a:ext uri="{FF2B5EF4-FFF2-40B4-BE49-F238E27FC236}">
                <a16:creationId xmlns:a16="http://schemas.microsoft.com/office/drawing/2014/main" id="{A54A1A8D-8892-BAF8-8989-B5A03B3A99D0}"/>
              </a:ext>
            </a:extLst>
          </p:cNvPr>
          <p:cNvSpPr txBox="1"/>
          <p:nvPr/>
        </p:nvSpPr>
        <p:spPr>
          <a:xfrm>
            <a:off x="1849740" y="1961423"/>
            <a:ext cx="7273320" cy="646331"/>
          </a:xfrm>
          <a:prstGeom prst="rect">
            <a:avLst/>
          </a:prstGeom>
          <a:noFill/>
        </p:spPr>
        <p:txBody>
          <a:bodyPr wrap="square" rtlCol="0">
            <a:spAutoFit/>
          </a:bodyPr>
          <a:lstStyle/>
          <a:p>
            <a:r>
              <a:rPr lang="en-CA" dirty="0"/>
              <a:t>Climbing Stairs, now jumps of length 1, 2 and 3 are allowed</a:t>
            </a:r>
          </a:p>
          <a:p>
            <a:r>
              <a:rPr lang="en-CA" dirty="0">
                <a:hlinkClick r:id="rId2"/>
              </a:rPr>
              <a:t>Problem link</a:t>
            </a:r>
            <a:endParaRPr lang="en-CA" dirty="0"/>
          </a:p>
        </p:txBody>
      </p:sp>
      <p:sp>
        <p:nvSpPr>
          <p:cNvPr id="8" name="TextBox 7">
            <a:extLst>
              <a:ext uri="{FF2B5EF4-FFF2-40B4-BE49-F238E27FC236}">
                <a16:creationId xmlns:a16="http://schemas.microsoft.com/office/drawing/2014/main" id="{D1A639DC-2FD6-FC3B-C52E-DDFDB4E2FB6B}"/>
              </a:ext>
            </a:extLst>
          </p:cNvPr>
          <p:cNvSpPr txBox="1"/>
          <p:nvPr/>
        </p:nvSpPr>
        <p:spPr>
          <a:xfrm>
            <a:off x="1905582" y="3244334"/>
            <a:ext cx="9276623" cy="1200329"/>
          </a:xfrm>
          <a:prstGeom prst="rect">
            <a:avLst/>
          </a:prstGeom>
          <a:noFill/>
        </p:spPr>
        <p:txBody>
          <a:bodyPr wrap="square" rtlCol="0">
            <a:spAutoFit/>
          </a:bodyPr>
          <a:lstStyle/>
          <a:p>
            <a:pPr marL="742950" lvl="1" indent="-285750">
              <a:buFont typeface="Arial" panose="020B0604020202020204" pitchFamily="34" charset="0"/>
              <a:buChar char="•"/>
            </a:pPr>
            <a:r>
              <a:rPr lang="en-CA" dirty="0"/>
              <a:t>Let’s discuss three different approaches </a:t>
            </a:r>
          </a:p>
          <a:p>
            <a:pPr marL="1200150" lvl="2" indent="-285750">
              <a:buFont typeface="Arial" panose="020B0604020202020204" pitchFamily="34" charset="0"/>
              <a:buChar char="•"/>
            </a:pPr>
            <a:r>
              <a:rPr lang="en-CA" dirty="0"/>
              <a:t>Recursion</a:t>
            </a:r>
          </a:p>
          <a:p>
            <a:pPr marL="1200150" lvl="2" indent="-285750">
              <a:buFont typeface="Arial" panose="020B0604020202020204" pitchFamily="34" charset="0"/>
              <a:buChar char="•"/>
            </a:pPr>
            <a:r>
              <a:rPr lang="en-CA" dirty="0"/>
              <a:t>Recursion with </a:t>
            </a:r>
            <a:r>
              <a:rPr lang="en-CA" dirty="0" err="1"/>
              <a:t>Memoisation</a:t>
            </a:r>
            <a:endParaRPr lang="en-CA" dirty="0"/>
          </a:p>
          <a:p>
            <a:pPr marL="1200150" lvl="2" indent="-285750">
              <a:buFont typeface="Arial" panose="020B0604020202020204" pitchFamily="34" charset="0"/>
              <a:buChar char="•"/>
            </a:pPr>
            <a:r>
              <a:rPr lang="en-CA" dirty="0"/>
              <a:t>Iterative</a:t>
            </a:r>
          </a:p>
        </p:txBody>
      </p:sp>
    </p:spTree>
    <p:extLst>
      <p:ext uri="{BB962C8B-B14F-4D97-AF65-F5344CB8AC3E}">
        <p14:creationId xmlns:p14="http://schemas.microsoft.com/office/powerpoint/2010/main" val="356315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9341-7C56-B8E0-2627-3CB1F617AC99}"/>
              </a:ext>
            </a:extLst>
          </p:cNvPr>
          <p:cNvSpPr>
            <a:spLocks noGrp="1"/>
          </p:cNvSpPr>
          <p:nvPr>
            <p:ph type="title"/>
          </p:nvPr>
        </p:nvSpPr>
        <p:spPr/>
        <p:txBody>
          <a:bodyPr/>
          <a:lstStyle/>
          <a:p>
            <a:r>
              <a:rPr lang="en-CA" dirty="0"/>
              <a:t>Let’s Make it more interesting</a:t>
            </a:r>
          </a:p>
        </p:txBody>
      </p:sp>
      <p:sp>
        <p:nvSpPr>
          <p:cNvPr id="4" name="Date Placeholder 3">
            <a:extLst>
              <a:ext uri="{FF2B5EF4-FFF2-40B4-BE49-F238E27FC236}">
                <a16:creationId xmlns:a16="http://schemas.microsoft.com/office/drawing/2014/main" id="{E0AB8584-26D2-93F0-100F-8D575976FD29}"/>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A7DA23CC-4EAA-5155-5AD9-13954F29251E}"/>
              </a:ext>
            </a:extLst>
          </p:cNvPr>
          <p:cNvSpPr>
            <a:spLocks noGrp="1"/>
          </p:cNvSpPr>
          <p:nvPr>
            <p:ph type="ftr" sz="quarter" idx="11"/>
          </p:nvPr>
        </p:nvSpPr>
        <p:spPr/>
        <p:txBody>
          <a:bodyPr/>
          <a:lstStyle/>
          <a:p>
            <a:r>
              <a:rPr lang="en-US" dirty="0"/>
              <a:t>Bit Manipulation and Dynamic Programming</a:t>
            </a:r>
          </a:p>
        </p:txBody>
      </p:sp>
      <p:sp>
        <p:nvSpPr>
          <p:cNvPr id="6" name="Slide Number Placeholder 5">
            <a:extLst>
              <a:ext uri="{FF2B5EF4-FFF2-40B4-BE49-F238E27FC236}">
                <a16:creationId xmlns:a16="http://schemas.microsoft.com/office/drawing/2014/main" id="{60F6F3DD-037A-B8F7-6D13-829AFBD25564}"/>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8" name="TextBox 7">
            <a:extLst>
              <a:ext uri="{FF2B5EF4-FFF2-40B4-BE49-F238E27FC236}">
                <a16:creationId xmlns:a16="http://schemas.microsoft.com/office/drawing/2014/main" id="{818BF6D9-860D-5BF0-8D3A-17D724FEE619}"/>
              </a:ext>
            </a:extLst>
          </p:cNvPr>
          <p:cNvSpPr txBox="1"/>
          <p:nvPr/>
        </p:nvSpPr>
        <p:spPr>
          <a:xfrm>
            <a:off x="5040954" y="1721711"/>
            <a:ext cx="5395658" cy="369332"/>
          </a:xfrm>
          <a:prstGeom prst="rect">
            <a:avLst/>
          </a:prstGeom>
          <a:noFill/>
        </p:spPr>
        <p:txBody>
          <a:bodyPr wrap="square" rtlCol="0">
            <a:spAutoFit/>
          </a:bodyPr>
          <a:lstStyle/>
          <a:p>
            <a:r>
              <a:rPr lang="en-CA" dirty="0">
                <a:hlinkClick r:id="rId2"/>
              </a:rPr>
              <a:t>Problem Link</a:t>
            </a:r>
            <a:endParaRPr lang="en-CA" dirty="0"/>
          </a:p>
        </p:txBody>
      </p:sp>
      <p:sp>
        <p:nvSpPr>
          <p:cNvPr id="9" name="TextBox 8">
            <a:extLst>
              <a:ext uri="{FF2B5EF4-FFF2-40B4-BE49-F238E27FC236}">
                <a16:creationId xmlns:a16="http://schemas.microsoft.com/office/drawing/2014/main" id="{F9218D5B-1DC1-C64E-8F3C-6E6C27B6E427}"/>
              </a:ext>
            </a:extLst>
          </p:cNvPr>
          <p:cNvSpPr txBox="1"/>
          <p:nvPr/>
        </p:nvSpPr>
        <p:spPr>
          <a:xfrm>
            <a:off x="1584495" y="2778172"/>
            <a:ext cx="7831731" cy="1200329"/>
          </a:xfrm>
          <a:prstGeom prst="rect">
            <a:avLst/>
          </a:prstGeom>
          <a:noFill/>
        </p:spPr>
        <p:txBody>
          <a:bodyPr wrap="square" rtlCol="0">
            <a:spAutoFit/>
          </a:bodyPr>
          <a:lstStyle/>
          <a:p>
            <a:r>
              <a:rPr lang="en-CA" dirty="0"/>
              <a:t>Let’s discuss the general technique to tackle a dp question</a:t>
            </a:r>
          </a:p>
          <a:p>
            <a:pPr marL="742950" lvl="1" indent="-285750">
              <a:buFont typeface="Arial" panose="020B0604020202020204" pitchFamily="34" charset="0"/>
              <a:buChar char="•"/>
            </a:pPr>
            <a:r>
              <a:rPr lang="en-CA" dirty="0"/>
              <a:t>Storage and meaning of dp array</a:t>
            </a:r>
          </a:p>
          <a:p>
            <a:pPr marL="742950" lvl="1" indent="-285750">
              <a:buFont typeface="Arial" panose="020B0604020202020204" pitchFamily="34" charset="0"/>
              <a:buChar char="•"/>
            </a:pPr>
            <a:r>
              <a:rPr lang="en-CA" dirty="0"/>
              <a:t>The direction we go, we always go from smaller to larger problem</a:t>
            </a:r>
          </a:p>
          <a:p>
            <a:pPr marL="742950" lvl="1" indent="-285750">
              <a:buFont typeface="Arial" panose="020B0604020202020204" pitchFamily="34" charset="0"/>
              <a:buChar char="•"/>
            </a:pPr>
            <a:r>
              <a:rPr lang="en-CA" dirty="0"/>
              <a:t>Iterate in that direction and solve</a:t>
            </a:r>
          </a:p>
        </p:txBody>
      </p:sp>
      <p:sp>
        <p:nvSpPr>
          <p:cNvPr id="10" name="TextBox 9">
            <a:extLst>
              <a:ext uri="{FF2B5EF4-FFF2-40B4-BE49-F238E27FC236}">
                <a16:creationId xmlns:a16="http://schemas.microsoft.com/office/drawing/2014/main" id="{CD75FE2B-C4AC-7574-8904-A14D9C809613}"/>
              </a:ext>
            </a:extLst>
          </p:cNvPr>
          <p:cNvSpPr txBox="1"/>
          <p:nvPr/>
        </p:nvSpPr>
        <p:spPr>
          <a:xfrm>
            <a:off x="1584494" y="5065986"/>
            <a:ext cx="8211147" cy="646331"/>
          </a:xfrm>
          <a:prstGeom prst="rect">
            <a:avLst/>
          </a:prstGeom>
          <a:noFill/>
        </p:spPr>
        <p:txBody>
          <a:bodyPr wrap="square" rtlCol="0">
            <a:spAutoFit/>
          </a:bodyPr>
          <a:lstStyle/>
          <a:p>
            <a:r>
              <a:rPr lang="en-CA" dirty="0"/>
              <a:t>We have used both top-down and bottom-up approaches to implement dynamic programming in last couple of questions</a:t>
            </a:r>
          </a:p>
        </p:txBody>
      </p:sp>
    </p:spTree>
    <p:extLst>
      <p:ext uri="{BB962C8B-B14F-4D97-AF65-F5344CB8AC3E}">
        <p14:creationId xmlns:p14="http://schemas.microsoft.com/office/powerpoint/2010/main" val="155448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1F8A-C674-D28D-5551-2CF2CED0FD17}"/>
              </a:ext>
            </a:extLst>
          </p:cNvPr>
          <p:cNvSpPr>
            <a:spLocks noGrp="1"/>
          </p:cNvSpPr>
          <p:nvPr>
            <p:ph type="title"/>
          </p:nvPr>
        </p:nvSpPr>
        <p:spPr/>
        <p:txBody>
          <a:bodyPr/>
          <a:lstStyle/>
          <a:p>
            <a:r>
              <a:rPr lang="en-CA" dirty="0"/>
              <a:t>Coin change problem</a:t>
            </a:r>
          </a:p>
        </p:txBody>
      </p:sp>
      <p:sp>
        <p:nvSpPr>
          <p:cNvPr id="4" name="Date Placeholder 3">
            <a:extLst>
              <a:ext uri="{FF2B5EF4-FFF2-40B4-BE49-F238E27FC236}">
                <a16:creationId xmlns:a16="http://schemas.microsoft.com/office/drawing/2014/main" id="{2DC1D049-245C-8D9A-A50C-531E9252BF80}"/>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9D296C3C-21AD-A1E2-7433-891A6836EE13}"/>
              </a:ext>
            </a:extLst>
          </p:cNvPr>
          <p:cNvSpPr>
            <a:spLocks noGrp="1"/>
          </p:cNvSpPr>
          <p:nvPr>
            <p:ph type="ftr" sz="quarter" idx="11"/>
          </p:nvPr>
        </p:nvSpPr>
        <p:spPr/>
        <p:txBody>
          <a:bodyPr/>
          <a:lstStyle/>
          <a:p>
            <a:r>
              <a:rPr lang="en-US" dirty="0"/>
              <a:t>Bit Manipulation and Dynamic Programming</a:t>
            </a:r>
          </a:p>
        </p:txBody>
      </p:sp>
      <p:sp>
        <p:nvSpPr>
          <p:cNvPr id="6" name="Slide Number Placeholder 5">
            <a:extLst>
              <a:ext uri="{FF2B5EF4-FFF2-40B4-BE49-F238E27FC236}">
                <a16:creationId xmlns:a16="http://schemas.microsoft.com/office/drawing/2014/main" id="{88AEEAC1-3010-AAA1-62D6-7EBD5BF04322}"/>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8" name="TextBox 7">
            <a:extLst>
              <a:ext uri="{FF2B5EF4-FFF2-40B4-BE49-F238E27FC236}">
                <a16:creationId xmlns:a16="http://schemas.microsoft.com/office/drawing/2014/main" id="{24B0BA2B-8EF7-381E-AE07-D000EDECEB30}"/>
              </a:ext>
            </a:extLst>
          </p:cNvPr>
          <p:cNvSpPr txBox="1"/>
          <p:nvPr/>
        </p:nvSpPr>
        <p:spPr>
          <a:xfrm>
            <a:off x="5255172" y="1506022"/>
            <a:ext cx="2017986" cy="369332"/>
          </a:xfrm>
          <a:prstGeom prst="rect">
            <a:avLst/>
          </a:prstGeom>
          <a:noFill/>
        </p:spPr>
        <p:txBody>
          <a:bodyPr wrap="square" rtlCol="0">
            <a:spAutoFit/>
          </a:bodyPr>
          <a:lstStyle/>
          <a:p>
            <a:r>
              <a:rPr lang="en-CA" dirty="0">
                <a:hlinkClick r:id="rId2"/>
              </a:rPr>
              <a:t>Problem link</a:t>
            </a:r>
            <a:endParaRPr lang="en-CA" dirty="0"/>
          </a:p>
        </p:txBody>
      </p:sp>
      <p:sp>
        <p:nvSpPr>
          <p:cNvPr id="9" name="TextBox 8">
            <a:extLst>
              <a:ext uri="{FF2B5EF4-FFF2-40B4-BE49-F238E27FC236}">
                <a16:creationId xmlns:a16="http://schemas.microsoft.com/office/drawing/2014/main" id="{F435BBAE-056E-6E5E-8398-FCF342283490}"/>
              </a:ext>
            </a:extLst>
          </p:cNvPr>
          <p:cNvSpPr txBox="1"/>
          <p:nvPr/>
        </p:nvSpPr>
        <p:spPr>
          <a:xfrm>
            <a:off x="2209800" y="2385848"/>
            <a:ext cx="7399283" cy="1200329"/>
          </a:xfrm>
          <a:prstGeom prst="rect">
            <a:avLst/>
          </a:prstGeom>
          <a:noFill/>
        </p:spPr>
        <p:txBody>
          <a:bodyPr wrap="square" rtlCol="0">
            <a:spAutoFit/>
          </a:bodyPr>
          <a:lstStyle/>
          <a:p>
            <a:r>
              <a:rPr lang="en-CA" dirty="0"/>
              <a:t>Let’s consider the test case –&gt; coins available: 1, 5, 7 required sum: 18</a:t>
            </a:r>
          </a:p>
          <a:p>
            <a:pPr marL="742950" lvl="1" indent="-285750">
              <a:buFont typeface="Arial" panose="020B0604020202020204" pitchFamily="34" charset="0"/>
              <a:buChar char="•"/>
            </a:pPr>
            <a:r>
              <a:rPr lang="en-CA" dirty="0"/>
              <a:t>As you can notice greedy approach will not work</a:t>
            </a:r>
          </a:p>
          <a:p>
            <a:pPr marL="742950" lvl="1" indent="-285750">
              <a:buFont typeface="Arial" panose="020B0604020202020204" pitchFamily="34" charset="0"/>
              <a:buChar char="•"/>
            </a:pPr>
            <a:r>
              <a:rPr lang="en-CA" dirty="0"/>
              <a:t>We will use Dynamic Programming, let’s try to break it into subproblems</a:t>
            </a:r>
          </a:p>
        </p:txBody>
      </p:sp>
      <p:sp>
        <p:nvSpPr>
          <p:cNvPr id="10" name="TextBox 9">
            <a:extLst>
              <a:ext uri="{FF2B5EF4-FFF2-40B4-BE49-F238E27FC236}">
                <a16:creationId xmlns:a16="http://schemas.microsoft.com/office/drawing/2014/main" id="{555608FB-FC6B-90C9-27DE-F7032BB1EB81}"/>
              </a:ext>
            </a:extLst>
          </p:cNvPr>
          <p:cNvSpPr txBox="1"/>
          <p:nvPr/>
        </p:nvSpPr>
        <p:spPr>
          <a:xfrm>
            <a:off x="2396358" y="3962400"/>
            <a:ext cx="706295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In greedy approach, we intuitively assume some way is the right wat to solve the problem no matter what the sub problem is</a:t>
            </a:r>
          </a:p>
          <a:p>
            <a:pPr marL="285750" indent="-285750">
              <a:buFont typeface="Arial" panose="020B0604020202020204" pitchFamily="34" charset="0"/>
              <a:buChar char="•"/>
            </a:pPr>
            <a:r>
              <a:rPr lang="en-CA" dirty="0"/>
              <a:t>In Dynamic Programming, we reconsider the optimal path at every subproblem</a:t>
            </a:r>
          </a:p>
        </p:txBody>
      </p:sp>
      <p:sp>
        <p:nvSpPr>
          <p:cNvPr id="11" name="TextBox 10">
            <a:extLst>
              <a:ext uri="{FF2B5EF4-FFF2-40B4-BE49-F238E27FC236}">
                <a16:creationId xmlns:a16="http://schemas.microsoft.com/office/drawing/2014/main" id="{3D467AA3-12A2-2BE2-D4F6-E84D418039AD}"/>
              </a:ext>
            </a:extLst>
          </p:cNvPr>
          <p:cNvSpPr txBox="1"/>
          <p:nvPr/>
        </p:nvSpPr>
        <p:spPr>
          <a:xfrm>
            <a:off x="2345331" y="5688824"/>
            <a:ext cx="7062950" cy="646331"/>
          </a:xfrm>
          <a:prstGeom prst="rect">
            <a:avLst/>
          </a:prstGeom>
          <a:noFill/>
        </p:spPr>
        <p:txBody>
          <a:bodyPr wrap="square" rtlCol="0">
            <a:spAutoFit/>
          </a:bodyPr>
          <a:lstStyle/>
          <a:p>
            <a:r>
              <a:rPr lang="en-CA" dirty="0">
                <a:solidFill>
                  <a:schemeClr val="accent2">
                    <a:lumMod val="75000"/>
                  </a:schemeClr>
                </a:solidFill>
              </a:rPr>
              <a:t>What about the time complexity in the recursive and recursion with memorization solution ?</a:t>
            </a:r>
          </a:p>
        </p:txBody>
      </p:sp>
    </p:spTree>
    <p:extLst>
      <p:ext uri="{BB962C8B-B14F-4D97-AF65-F5344CB8AC3E}">
        <p14:creationId xmlns:p14="http://schemas.microsoft.com/office/powerpoint/2010/main" val="1894098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6832710" y="601457"/>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89672" y="2503952"/>
            <a:ext cx="5527456" cy="1525588"/>
          </a:xfrm>
        </p:spPr>
        <p:txBody>
          <a:bodyPr>
            <a:normAutofit fontScale="92500" lnSpcReduction="10000"/>
          </a:bodyPr>
          <a:lstStyle/>
          <a:p>
            <a:pPr marL="285750" indent="-285750">
              <a:buFont typeface="Arial" panose="020B0604020202020204" pitchFamily="34" charset="0"/>
              <a:buChar char="•"/>
            </a:pPr>
            <a:r>
              <a:rPr lang="en-US" dirty="0"/>
              <a:t>We have discussed Bit manipulation and Dynamic Programming. </a:t>
            </a:r>
          </a:p>
          <a:p>
            <a:pPr marL="285750" indent="-285750">
              <a:buFont typeface="Arial" panose="020B0604020202020204" pitchFamily="34" charset="0"/>
              <a:buChar char="•"/>
            </a:pPr>
            <a:r>
              <a:rPr lang="en-US" dirty="0"/>
              <a:t>In general, we use dynamic programming to solve the following type of problems : </a:t>
            </a:r>
          </a:p>
          <a:p>
            <a:pPr marL="800100" lvl="1" indent="-342900">
              <a:buFont typeface="Arial" panose="020B0604020202020204" pitchFamily="34" charset="0"/>
              <a:buChar char="•"/>
            </a:pPr>
            <a:r>
              <a:rPr lang="en-US" sz="1400" dirty="0">
                <a:solidFill>
                  <a:schemeClr val="tx1"/>
                </a:solidFill>
              </a:rPr>
              <a:t>Count something / number of ways</a:t>
            </a:r>
          </a:p>
          <a:p>
            <a:pPr marL="800100" lvl="1" indent="-342900">
              <a:buFont typeface="Arial" panose="020B0604020202020204" pitchFamily="34" charset="0"/>
              <a:buChar char="•"/>
            </a:pPr>
            <a:r>
              <a:rPr lang="en-US" sz="1400" dirty="0">
                <a:solidFill>
                  <a:schemeClr val="tx1"/>
                </a:solidFill>
              </a:rPr>
              <a:t>Minimize or Maximize certain value</a:t>
            </a:r>
          </a:p>
          <a:p>
            <a:pPr marL="800100" lvl="1" indent="-342900">
              <a:buFont typeface="Arial" panose="020B0604020202020204" pitchFamily="34" charset="0"/>
              <a:buChar char="•"/>
            </a:pPr>
            <a:r>
              <a:rPr lang="en-US" sz="1400" dirty="0">
                <a:solidFill>
                  <a:schemeClr val="tx1"/>
                </a:solidFill>
              </a:rPr>
              <a:t>YES / NO questions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Bit Manipulation and Dynamic Programming</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8" name="TextBox 7">
            <a:extLst>
              <a:ext uri="{FF2B5EF4-FFF2-40B4-BE49-F238E27FC236}">
                <a16:creationId xmlns:a16="http://schemas.microsoft.com/office/drawing/2014/main" id="{9395E387-616C-12CE-3E0F-1EECF5A1C6BA}"/>
              </a:ext>
            </a:extLst>
          </p:cNvPr>
          <p:cNvSpPr txBox="1"/>
          <p:nvPr/>
        </p:nvSpPr>
        <p:spPr>
          <a:xfrm>
            <a:off x="5389672" y="4580929"/>
            <a:ext cx="5394664" cy="892552"/>
          </a:xfrm>
          <a:prstGeom prst="rect">
            <a:avLst/>
          </a:prstGeom>
          <a:noFill/>
        </p:spPr>
        <p:txBody>
          <a:bodyPr wrap="square" rtlCol="0">
            <a:spAutoFit/>
          </a:bodyPr>
          <a:lstStyle/>
          <a:p>
            <a:r>
              <a:rPr lang="en-CA" sz="1300" dirty="0"/>
              <a:t>There is a concept called dynamic programming using bit manipulation t optimise space, which was sort of a motivation behind these two topics being discussed together. We will review and discuss more dp problems, and techniques in future training sessions</a:t>
            </a:r>
          </a:p>
        </p:txBody>
      </p: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6474372" cy="1524735"/>
          </a:xfrm>
        </p:spPr>
        <p:txBody>
          <a:bodyPr/>
          <a:lstStyle/>
          <a:p>
            <a:r>
              <a:rPr lang="en-US" dirty="0"/>
              <a:t>THANK YOU for Coming!</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542492"/>
            <a:ext cx="5686097" cy="1371997"/>
          </a:xfrm>
        </p:spPr>
        <p:txBody>
          <a:bodyPr>
            <a:normAutofit/>
          </a:bodyPr>
          <a:lstStyle/>
          <a:p>
            <a:r>
              <a:rPr lang="en-US" sz="1800" dirty="0"/>
              <a:t>Code and slides will be posted in the UMIEE discord</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Bit Manipulation and Dynamic Programming</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580695"/>
            <a:ext cx="3748051" cy="1325563"/>
          </a:xfrm>
        </p:spPr>
        <p:txBody>
          <a:bodyPr/>
          <a:lstStyle/>
          <a:p>
            <a:r>
              <a:rPr lang="en-US" dirty="0"/>
              <a:t>Goals for today</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614254" y="2226160"/>
            <a:ext cx="4922051" cy="2296979"/>
          </a:xfrm>
        </p:spPr>
        <p:txBody>
          <a:bodyPr>
            <a:noAutofit/>
          </a:bodyPr>
          <a:lstStyle/>
          <a:p>
            <a:r>
              <a:rPr lang="en-US" sz="1600" dirty="0"/>
              <a:t>Some tips on approaching problems</a:t>
            </a:r>
          </a:p>
          <a:p>
            <a:r>
              <a:rPr lang="en-US" sz="1600" dirty="0"/>
              <a:t>Bit Manipulation (Syntax and Applications)</a:t>
            </a:r>
          </a:p>
          <a:p>
            <a:r>
              <a:rPr lang="en-US" sz="1600" dirty="0"/>
              <a:t>Dynamic Programming</a:t>
            </a:r>
          </a:p>
          <a:p>
            <a:r>
              <a:rPr lang="en-US" sz="1600" dirty="0"/>
              <a:t>Questions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5" y="6356349"/>
            <a:ext cx="2866419" cy="365125"/>
          </a:xfrm>
        </p:spPr>
        <p:txBody>
          <a:bodyPr/>
          <a:lstStyle/>
          <a:p>
            <a:r>
              <a:rPr lang="en-US" dirty="0"/>
              <a:t>Bit Manipulation and Dynamic Programming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
        <p:nvSpPr>
          <p:cNvPr id="7" name="TextBox 6">
            <a:extLst>
              <a:ext uri="{FF2B5EF4-FFF2-40B4-BE49-F238E27FC236}">
                <a16:creationId xmlns:a16="http://schemas.microsoft.com/office/drawing/2014/main" id="{2B3B72BC-7A6F-7182-91DE-BCA48AC59F03}"/>
              </a:ext>
            </a:extLst>
          </p:cNvPr>
          <p:cNvSpPr txBox="1"/>
          <p:nvPr/>
        </p:nvSpPr>
        <p:spPr>
          <a:xfrm flipH="1">
            <a:off x="548086" y="4941948"/>
            <a:ext cx="5318877" cy="646331"/>
          </a:xfrm>
          <a:prstGeom prst="rect">
            <a:avLst/>
          </a:prstGeom>
          <a:noFill/>
        </p:spPr>
        <p:txBody>
          <a:bodyPr wrap="square" rtlCol="0">
            <a:spAutoFit/>
          </a:bodyPr>
          <a:lstStyle/>
          <a:p>
            <a:r>
              <a:rPr lang="en-CA" dirty="0">
                <a:solidFill>
                  <a:schemeClr val="accent2">
                    <a:lumMod val="40000"/>
                    <a:lumOff val="60000"/>
                  </a:schemeClr>
                </a:solidFill>
              </a:rPr>
              <a:t>Most important, we will discuss every concept using examples</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08218" y="575755"/>
            <a:ext cx="8002381" cy="1204912"/>
          </a:xfrm>
        </p:spPr>
        <p:txBody>
          <a:bodyPr/>
          <a:lstStyle/>
          <a:p>
            <a:r>
              <a:rPr lang="en-US" dirty="0"/>
              <a:t>General tips on approaching problems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54654" y="2549900"/>
            <a:ext cx="7049009" cy="3320409"/>
          </a:xfrm>
        </p:spPr>
        <p:txBody>
          <a:bodyPr>
            <a:normAutofit/>
          </a:bodyPr>
          <a:lstStyle/>
          <a:p>
            <a:pPr marL="457200" lvl="0" indent="-342900" algn="l" rtl="0">
              <a:spcBef>
                <a:spcPts val="0"/>
              </a:spcBef>
              <a:spcAft>
                <a:spcPts val="0"/>
              </a:spcAft>
              <a:buSzPts val="1800"/>
              <a:buChar char="●"/>
            </a:pPr>
            <a:r>
              <a:rPr lang="en-US" sz="2000" dirty="0"/>
              <a:t>Read the problem carefully, make sure you don’t miss any details, especially the constraints</a:t>
            </a:r>
          </a:p>
          <a:p>
            <a:pPr marL="457200" lvl="0" indent="-342900" algn="l" rtl="0">
              <a:spcBef>
                <a:spcPts val="0"/>
              </a:spcBef>
              <a:spcAft>
                <a:spcPts val="0"/>
              </a:spcAft>
              <a:buSzPts val="1800"/>
              <a:buChar char="●"/>
            </a:pPr>
            <a:r>
              <a:rPr lang="en-US" sz="2000" dirty="0"/>
              <a:t>Have a look at the sample test cases</a:t>
            </a:r>
          </a:p>
          <a:p>
            <a:pPr marL="457200" lvl="0" indent="-342900" algn="l" rtl="0">
              <a:spcBef>
                <a:spcPts val="0"/>
              </a:spcBef>
              <a:spcAft>
                <a:spcPts val="0"/>
              </a:spcAft>
              <a:buSzPts val="1800"/>
              <a:buChar char="●"/>
            </a:pPr>
            <a:r>
              <a:rPr lang="en-US" sz="2000" dirty="0"/>
              <a:t>Thinking of the right algorithm:</a:t>
            </a:r>
          </a:p>
          <a:p>
            <a:pPr marL="914400" lvl="1" indent="-317500" algn="l" rtl="0">
              <a:spcBef>
                <a:spcPts val="0"/>
              </a:spcBef>
              <a:spcAft>
                <a:spcPts val="0"/>
              </a:spcAft>
              <a:buSzPts val="1400"/>
              <a:buChar char="○"/>
            </a:pPr>
            <a:r>
              <a:rPr lang="en-US" dirty="0">
                <a:solidFill>
                  <a:schemeClr val="tx1"/>
                </a:solidFill>
              </a:rPr>
              <a:t>Try to break the problems into subproblems</a:t>
            </a:r>
          </a:p>
          <a:p>
            <a:pPr marL="914400" lvl="1" indent="-317500" algn="l" rtl="0">
              <a:spcBef>
                <a:spcPts val="0"/>
              </a:spcBef>
              <a:spcAft>
                <a:spcPts val="0"/>
              </a:spcAft>
              <a:buSzPts val="1400"/>
              <a:buChar char="○"/>
            </a:pPr>
            <a:r>
              <a:rPr lang="en-US" dirty="0">
                <a:solidFill>
                  <a:schemeClr val="tx1"/>
                </a:solidFill>
              </a:rPr>
              <a:t>Think of a brute force solution </a:t>
            </a:r>
          </a:p>
          <a:p>
            <a:pPr marL="914400" lvl="1" indent="-317500" algn="l" rtl="0">
              <a:spcBef>
                <a:spcPts val="0"/>
              </a:spcBef>
              <a:spcAft>
                <a:spcPts val="0"/>
              </a:spcAft>
              <a:buSzPts val="1400"/>
              <a:buChar char="○"/>
            </a:pPr>
            <a:r>
              <a:rPr lang="en-US" dirty="0">
                <a:solidFill>
                  <a:schemeClr val="tx1"/>
                </a:solidFill>
              </a:rPr>
              <a:t>Then try to optimize it using some programming techniques</a:t>
            </a:r>
          </a:p>
          <a:p>
            <a:r>
              <a:rPr lang="en-US" dirty="0"/>
              <a: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Bit Manipulation and Dynamic programming</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779566" y="858559"/>
            <a:ext cx="6303077" cy="730282"/>
          </a:xfrm>
        </p:spPr>
        <p:txBody>
          <a:bodyPr/>
          <a:lstStyle/>
          <a:p>
            <a:r>
              <a:rPr lang="en-US" dirty="0"/>
              <a:t>Let’s look at an example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17331" y="2914980"/>
            <a:ext cx="5077247" cy="2054889"/>
          </a:xfrm>
        </p:spPr>
        <p:txBody>
          <a:bodyPr/>
          <a:lstStyle/>
          <a:p>
            <a:r>
              <a:rPr lang="en-US" sz="2000" dirty="0"/>
              <a:t>Problem link - </a:t>
            </a:r>
            <a:r>
              <a:rPr lang="en-CA" sz="2000"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Move Zeroes - LeetCode</a:t>
            </a:r>
            <a:r>
              <a:rPr lang="en" sz="2000" dirty="0">
                <a:solidFill>
                  <a:schemeClr val="accent2">
                    <a:lumMod val="40000"/>
                    <a:lumOff val="60000"/>
                  </a:schemeClr>
                </a:solidFill>
              </a:rPr>
              <a:t> </a:t>
            </a:r>
          </a:p>
          <a:p>
            <a:pPr marL="800100" lvl="1" indent="-342900" algn="l">
              <a:buFont typeface="Arial" panose="020B0604020202020204" pitchFamily="34" charset="0"/>
              <a:buChar char="•"/>
            </a:pPr>
            <a:r>
              <a:rPr lang="en" sz="1800" dirty="0">
                <a:solidFill>
                  <a:schemeClr val="bg1"/>
                </a:solidFill>
              </a:rPr>
              <a:t>Let’s go through it step by step</a:t>
            </a:r>
            <a:r>
              <a:rPr lang="en" dirty="0"/>
              <a:t>	</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ormAutofit/>
          </a:bodyPr>
          <a:lstStyle/>
          <a:p>
            <a:r>
              <a:rPr lang="en-US" sz="3600" dirty="0"/>
              <a:t>Bit manipulation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Bit Manipulation and Dynamic Programming</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8F806FC0-5D5F-C3DA-3DDA-12B9A71C8AC4}"/>
              </a:ext>
            </a:extLst>
          </p:cNvPr>
          <p:cNvPicPr>
            <a:picLocks noChangeAspect="1"/>
          </p:cNvPicPr>
          <p:nvPr/>
        </p:nvPicPr>
        <p:blipFill>
          <a:blip r:embed="rId2"/>
          <a:stretch>
            <a:fillRect/>
          </a:stretch>
        </p:blipFill>
        <p:spPr>
          <a:xfrm>
            <a:off x="2785574" y="2778101"/>
            <a:ext cx="6477000" cy="2613758"/>
          </a:xfrm>
          <a:prstGeom prst="rect">
            <a:avLst/>
          </a:prstGeom>
        </p:spPr>
      </p:pic>
      <p:sp>
        <p:nvSpPr>
          <p:cNvPr id="12" name="TextBox 11">
            <a:extLst>
              <a:ext uri="{FF2B5EF4-FFF2-40B4-BE49-F238E27FC236}">
                <a16:creationId xmlns:a16="http://schemas.microsoft.com/office/drawing/2014/main" id="{389A1C02-9878-777D-C289-08A02625EF74}"/>
              </a:ext>
            </a:extLst>
          </p:cNvPr>
          <p:cNvSpPr txBox="1"/>
          <p:nvPr/>
        </p:nvSpPr>
        <p:spPr>
          <a:xfrm flipH="1">
            <a:off x="4605737" y="1884641"/>
            <a:ext cx="2980526" cy="461665"/>
          </a:xfrm>
          <a:prstGeom prst="rect">
            <a:avLst/>
          </a:prstGeom>
          <a:noFill/>
        </p:spPr>
        <p:txBody>
          <a:bodyPr wrap="square" rtlCol="0">
            <a:spAutoFit/>
          </a:bodyPr>
          <a:lstStyle/>
          <a:p>
            <a:pPr algn="ctr"/>
            <a:r>
              <a:rPr lang="en-CA" sz="2400" dirty="0"/>
              <a:t>Bitwise Operators</a:t>
            </a:r>
          </a:p>
        </p:txBody>
      </p:sp>
      <p:sp>
        <p:nvSpPr>
          <p:cNvPr id="3" name="TextBox 2">
            <a:extLst>
              <a:ext uri="{FF2B5EF4-FFF2-40B4-BE49-F238E27FC236}">
                <a16:creationId xmlns:a16="http://schemas.microsoft.com/office/drawing/2014/main" id="{12C89CFF-99A3-0490-15AF-C55C1D960454}"/>
              </a:ext>
            </a:extLst>
          </p:cNvPr>
          <p:cNvSpPr txBox="1"/>
          <p:nvPr/>
        </p:nvSpPr>
        <p:spPr>
          <a:xfrm>
            <a:off x="269397" y="6156295"/>
            <a:ext cx="1137605" cy="200055"/>
          </a:xfrm>
          <a:prstGeom prst="rect">
            <a:avLst/>
          </a:prstGeom>
          <a:noFill/>
        </p:spPr>
        <p:txBody>
          <a:bodyPr wrap="square" rtlCol="0">
            <a:spAutoFit/>
          </a:bodyPr>
          <a:lstStyle/>
          <a:p>
            <a:r>
              <a:rPr lang="en-US" sz="700" b="0" i="0" u="none" strike="noStrike" cap="none" dirty="0">
                <a:solidFill>
                  <a:schemeClr val="tx1"/>
                </a:solidFill>
                <a:latin typeface="Arial"/>
                <a:ea typeface="Arial"/>
                <a:cs typeface="Arial"/>
                <a:sym typeface="Arial"/>
              </a:rPr>
              <a:t>Image taken from - </a:t>
            </a:r>
            <a:r>
              <a:rPr lang="en-US" sz="700" b="0" i="0" u="none" strike="noStrike" cap="none" dirty="0">
                <a:solidFill>
                  <a:schemeClr val="tx1"/>
                </a:solidFill>
                <a:latin typeface="Arial"/>
                <a:ea typeface="Arial"/>
                <a:cs typeface="Arial"/>
                <a:sym typeface="Arial"/>
                <a:hlinkClick r:id="rId3"/>
              </a:rPr>
              <a:t>link</a:t>
            </a:r>
            <a:endParaRPr lang="en-US" sz="7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6"/>
            <a:ext cx="10515600" cy="863382"/>
          </a:xfrm>
        </p:spPr>
        <p:txBody>
          <a:bodyPr/>
          <a:lstStyle/>
          <a:p>
            <a:r>
              <a:rPr lang="en-US" dirty="0"/>
              <a:t>Syntax in c++ and java</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Bit Manipulation and Dynamic Programming</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2" name="Picture 11">
            <a:extLst>
              <a:ext uri="{FF2B5EF4-FFF2-40B4-BE49-F238E27FC236}">
                <a16:creationId xmlns:a16="http://schemas.microsoft.com/office/drawing/2014/main" id="{79F05912-BF08-C740-1CB6-BDB8EF9F5669}"/>
              </a:ext>
            </a:extLst>
          </p:cNvPr>
          <p:cNvPicPr>
            <a:picLocks noChangeAspect="1"/>
          </p:cNvPicPr>
          <p:nvPr/>
        </p:nvPicPr>
        <p:blipFill>
          <a:blip r:embed="rId2"/>
          <a:stretch>
            <a:fillRect/>
          </a:stretch>
        </p:blipFill>
        <p:spPr>
          <a:xfrm>
            <a:off x="6575380" y="1835553"/>
            <a:ext cx="3156040" cy="2934856"/>
          </a:xfrm>
          <a:prstGeom prst="rect">
            <a:avLst/>
          </a:prstGeom>
        </p:spPr>
      </p:pic>
      <p:sp>
        <p:nvSpPr>
          <p:cNvPr id="13" name="TextBox 12">
            <a:extLst>
              <a:ext uri="{FF2B5EF4-FFF2-40B4-BE49-F238E27FC236}">
                <a16:creationId xmlns:a16="http://schemas.microsoft.com/office/drawing/2014/main" id="{0C10D8AD-4BE0-753F-66A1-01469DDB40CF}"/>
              </a:ext>
            </a:extLst>
          </p:cNvPr>
          <p:cNvSpPr txBox="1"/>
          <p:nvPr/>
        </p:nvSpPr>
        <p:spPr>
          <a:xfrm>
            <a:off x="1256581" y="5393187"/>
            <a:ext cx="9678837" cy="646331"/>
          </a:xfrm>
          <a:prstGeom prst="rect">
            <a:avLst/>
          </a:prstGeom>
          <a:noFill/>
        </p:spPr>
        <p:txBody>
          <a:bodyPr wrap="square" rtlCol="0">
            <a:spAutoFit/>
          </a:bodyPr>
          <a:lstStyle/>
          <a:p>
            <a:r>
              <a:rPr lang="en-CA" dirty="0"/>
              <a:t>The actual bits in an Integer depends on the Operating System and compiler, in most modern computers it is 32 bits.</a:t>
            </a:r>
          </a:p>
        </p:txBody>
      </p:sp>
      <p:pic>
        <p:nvPicPr>
          <p:cNvPr id="16" name="Picture 15">
            <a:extLst>
              <a:ext uri="{FF2B5EF4-FFF2-40B4-BE49-F238E27FC236}">
                <a16:creationId xmlns:a16="http://schemas.microsoft.com/office/drawing/2014/main" id="{8C79A08D-0C5B-6972-8673-9C9B3F5A60B6}"/>
              </a:ext>
            </a:extLst>
          </p:cNvPr>
          <p:cNvPicPr>
            <a:picLocks noChangeAspect="1"/>
          </p:cNvPicPr>
          <p:nvPr/>
        </p:nvPicPr>
        <p:blipFill>
          <a:blip r:embed="rId3"/>
          <a:stretch>
            <a:fillRect/>
          </a:stretch>
        </p:blipFill>
        <p:spPr>
          <a:xfrm>
            <a:off x="1592711" y="1545340"/>
            <a:ext cx="3703032" cy="3352588"/>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7150758" y="267419"/>
            <a:ext cx="2674729" cy="527200"/>
          </a:xfrm>
        </p:spPr>
        <p:txBody>
          <a:bodyPr>
            <a:normAutofit fontScale="90000"/>
          </a:bodyPr>
          <a:lstStyle/>
          <a:p>
            <a:r>
              <a:rPr lang="en-US" dirty="0"/>
              <a:t>Applications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2022</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Bit Manipulation and Dynamic Programming</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9" name="TextBox 8">
            <a:extLst>
              <a:ext uri="{FF2B5EF4-FFF2-40B4-BE49-F238E27FC236}">
                <a16:creationId xmlns:a16="http://schemas.microsoft.com/office/drawing/2014/main" id="{028C241E-A1AB-0248-5B46-B28A2E8D762E}"/>
              </a:ext>
            </a:extLst>
          </p:cNvPr>
          <p:cNvSpPr txBox="1"/>
          <p:nvPr/>
        </p:nvSpPr>
        <p:spPr>
          <a:xfrm>
            <a:off x="5473819" y="879352"/>
            <a:ext cx="1244361" cy="369332"/>
          </a:xfrm>
          <a:prstGeom prst="rect">
            <a:avLst/>
          </a:prstGeom>
          <a:noFill/>
        </p:spPr>
        <p:txBody>
          <a:bodyPr wrap="square" rtlCol="0">
            <a:spAutoFit/>
          </a:bodyPr>
          <a:lstStyle/>
          <a:p>
            <a:r>
              <a:rPr lang="en-CA" dirty="0"/>
              <a:t>Set a Bit</a:t>
            </a:r>
          </a:p>
        </p:txBody>
      </p:sp>
      <p:sp>
        <p:nvSpPr>
          <p:cNvPr id="10" name="TextBox 9">
            <a:extLst>
              <a:ext uri="{FF2B5EF4-FFF2-40B4-BE49-F238E27FC236}">
                <a16:creationId xmlns:a16="http://schemas.microsoft.com/office/drawing/2014/main" id="{85C9BA19-7BBB-7732-8512-FF04A757361E}"/>
              </a:ext>
            </a:extLst>
          </p:cNvPr>
          <p:cNvSpPr txBox="1"/>
          <p:nvPr/>
        </p:nvSpPr>
        <p:spPr>
          <a:xfrm>
            <a:off x="9286874" y="917768"/>
            <a:ext cx="2270185" cy="369332"/>
          </a:xfrm>
          <a:prstGeom prst="rect">
            <a:avLst/>
          </a:prstGeom>
          <a:noFill/>
        </p:spPr>
        <p:txBody>
          <a:bodyPr wrap="square" rtlCol="0">
            <a:spAutoFit/>
          </a:bodyPr>
          <a:lstStyle/>
          <a:p>
            <a:r>
              <a:rPr lang="en-CA" dirty="0"/>
              <a:t>Clear a bit</a:t>
            </a:r>
          </a:p>
        </p:txBody>
      </p:sp>
      <p:sp>
        <p:nvSpPr>
          <p:cNvPr id="15" name="TextBox 14">
            <a:extLst>
              <a:ext uri="{FF2B5EF4-FFF2-40B4-BE49-F238E27FC236}">
                <a16:creationId xmlns:a16="http://schemas.microsoft.com/office/drawing/2014/main" id="{AC412DE6-6F3B-B21F-73D4-5823146E8230}"/>
              </a:ext>
            </a:extLst>
          </p:cNvPr>
          <p:cNvSpPr txBox="1"/>
          <p:nvPr/>
        </p:nvSpPr>
        <p:spPr>
          <a:xfrm>
            <a:off x="6267986" y="3101855"/>
            <a:ext cx="4133851" cy="369332"/>
          </a:xfrm>
          <a:prstGeom prst="rect">
            <a:avLst/>
          </a:prstGeom>
          <a:noFill/>
        </p:spPr>
        <p:txBody>
          <a:bodyPr wrap="square" rtlCol="0">
            <a:spAutoFit/>
          </a:bodyPr>
          <a:lstStyle/>
          <a:p>
            <a:r>
              <a:rPr lang="en-CA" dirty="0"/>
              <a:t>Check if a Bit is set or not</a:t>
            </a:r>
          </a:p>
        </p:txBody>
      </p:sp>
      <p:pic>
        <p:nvPicPr>
          <p:cNvPr id="19" name="Picture 18">
            <a:extLst>
              <a:ext uri="{FF2B5EF4-FFF2-40B4-BE49-F238E27FC236}">
                <a16:creationId xmlns:a16="http://schemas.microsoft.com/office/drawing/2014/main" id="{940E9257-C721-0AD4-3CCB-2F56DDF0F231}"/>
              </a:ext>
            </a:extLst>
          </p:cNvPr>
          <p:cNvPicPr>
            <a:picLocks noChangeAspect="1"/>
          </p:cNvPicPr>
          <p:nvPr/>
        </p:nvPicPr>
        <p:blipFill>
          <a:blip r:embed="rId2"/>
          <a:stretch>
            <a:fillRect/>
          </a:stretch>
        </p:blipFill>
        <p:spPr>
          <a:xfrm>
            <a:off x="3934004" y="1503280"/>
            <a:ext cx="3858163" cy="1133633"/>
          </a:xfrm>
          <a:prstGeom prst="rect">
            <a:avLst/>
          </a:prstGeom>
        </p:spPr>
      </p:pic>
      <p:pic>
        <p:nvPicPr>
          <p:cNvPr id="21" name="Picture 20">
            <a:extLst>
              <a:ext uri="{FF2B5EF4-FFF2-40B4-BE49-F238E27FC236}">
                <a16:creationId xmlns:a16="http://schemas.microsoft.com/office/drawing/2014/main" id="{8F7E9B45-E20B-866E-8CCA-0C8745BC1B14}"/>
              </a:ext>
            </a:extLst>
          </p:cNvPr>
          <p:cNvPicPr>
            <a:picLocks noChangeAspect="1"/>
          </p:cNvPicPr>
          <p:nvPr/>
        </p:nvPicPr>
        <p:blipFill>
          <a:blip r:embed="rId3"/>
          <a:stretch>
            <a:fillRect/>
          </a:stretch>
        </p:blipFill>
        <p:spPr>
          <a:xfrm>
            <a:off x="8007449" y="1503280"/>
            <a:ext cx="4126014" cy="1133633"/>
          </a:xfrm>
          <a:prstGeom prst="rect">
            <a:avLst/>
          </a:prstGeom>
        </p:spPr>
      </p:pic>
      <p:pic>
        <p:nvPicPr>
          <p:cNvPr id="25" name="Picture 24">
            <a:extLst>
              <a:ext uri="{FF2B5EF4-FFF2-40B4-BE49-F238E27FC236}">
                <a16:creationId xmlns:a16="http://schemas.microsoft.com/office/drawing/2014/main" id="{0FD8A07F-6661-21A0-AE38-7D27F5E68098}"/>
              </a:ext>
            </a:extLst>
          </p:cNvPr>
          <p:cNvPicPr>
            <a:picLocks noChangeAspect="1"/>
          </p:cNvPicPr>
          <p:nvPr/>
        </p:nvPicPr>
        <p:blipFill>
          <a:blip r:embed="rId4"/>
          <a:stretch>
            <a:fillRect/>
          </a:stretch>
        </p:blipFill>
        <p:spPr>
          <a:xfrm>
            <a:off x="5863085" y="3555920"/>
            <a:ext cx="3469332" cy="2528183"/>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971420" y="136525"/>
            <a:ext cx="8421688" cy="1325563"/>
          </a:xfrm>
        </p:spPr>
        <p:txBody>
          <a:bodyPr/>
          <a:lstStyle/>
          <a:p>
            <a:r>
              <a:rPr lang="en-US" dirty="0"/>
              <a:t>Let’s See some questions</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2022</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Bit Manipulation and Dynamic Programming</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30" name="TextBox 29">
            <a:extLst>
              <a:ext uri="{FF2B5EF4-FFF2-40B4-BE49-F238E27FC236}">
                <a16:creationId xmlns:a16="http://schemas.microsoft.com/office/drawing/2014/main" id="{1F07997F-7A4B-AE94-2CDD-60776CB0AC3F}"/>
              </a:ext>
            </a:extLst>
          </p:cNvPr>
          <p:cNvSpPr txBox="1"/>
          <p:nvPr/>
        </p:nvSpPr>
        <p:spPr>
          <a:xfrm>
            <a:off x="1228568" y="1834137"/>
            <a:ext cx="9364400" cy="1477328"/>
          </a:xfrm>
          <a:prstGeom prst="rect">
            <a:avLst/>
          </a:prstGeom>
          <a:noFill/>
        </p:spPr>
        <p:txBody>
          <a:bodyPr wrap="square" rtlCol="0">
            <a:spAutoFit/>
          </a:bodyPr>
          <a:lstStyle/>
          <a:p>
            <a:r>
              <a:rPr lang="en-CA" dirty="0"/>
              <a:t>Ques 1 - Find number of bits to change to convert a to b</a:t>
            </a:r>
          </a:p>
          <a:p>
            <a:pPr marL="742950" lvl="1" indent="-285750">
              <a:buFont typeface="Arial" panose="020B0604020202020204" pitchFamily="34" charset="0"/>
              <a:buChar char="•"/>
            </a:pPr>
            <a:r>
              <a:rPr lang="en-CA" dirty="0"/>
              <a:t>Take XOR of a and b, the resulting number have bits set to 1 at positions where there were different bits in a and b</a:t>
            </a:r>
          </a:p>
          <a:p>
            <a:pPr marL="742950" lvl="1" indent="-285750">
              <a:buFont typeface="Arial" panose="020B0604020202020204" pitchFamily="34" charset="0"/>
              <a:buChar char="•"/>
            </a:pPr>
            <a:r>
              <a:rPr lang="en-CA" dirty="0"/>
              <a:t>Just count the Number of bits in the resulting number (We will use a clever technique to compute number of set bits)</a:t>
            </a:r>
          </a:p>
        </p:txBody>
      </p:sp>
      <p:sp>
        <p:nvSpPr>
          <p:cNvPr id="31" name="TextBox 30">
            <a:extLst>
              <a:ext uri="{FF2B5EF4-FFF2-40B4-BE49-F238E27FC236}">
                <a16:creationId xmlns:a16="http://schemas.microsoft.com/office/drawing/2014/main" id="{82A2C78E-67AF-AE1D-6EBD-55B13A382C4A}"/>
              </a:ext>
            </a:extLst>
          </p:cNvPr>
          <p:cNvSpPr txBox="1"/>
          <p:nvPr/>
        </p:nvSpPr>
        <p:spPr>
          <a:xfrm>
            <a:off x="1228568" y="4285199"/>
            <a:ext cx="9299006" cy="1200329"/>
          </a:xfrm>
          <a:prstGeom prst="rect">
            <a:avLst/>
          </a:prstGeom>
          <a:noFill/>
        </p:spPr>
        <p:txBody>
          <a:bodyPr wrap="square" rtlCol="0">
            <a:spAutoFit/>
          </a:bodyPr>
          <a:lstStyle/>
          <a:p>
            <a:r>
              <a:rPr lang="en-CA" dirty="0"/>
              <a:t>Ques 2 – Power set</a:t>
            </a:r>
          </a:p>
          <a:p>
            <a:pPr marL="742950" lvl="1" indent="-285750">
              <a:buFont typeface="Arial" panose="020B0604020202020204" pitchFamily="34" charset="0"/>
              <a:buChar char="•"/>
            </a:pPr>
            <a:r>
              <a:rPr lang="en-CA" dirty="0"/>
              <a:t>Consider all integers from 0 to 2^n, where n is the number of elements</a:t>
            </a:r>
          </a:p>
          <a:p>
            <a:pPr marL="742950" lvl="1" indent="-285750">
              <a:buFont typeface="Arial" panose="020B0604020202020204" pitchFamily="34" charset="0"/>
              <a:buChar char="•"/>
            </a:pPr>
            <a:r>
              <a:rPr lang="en-CA" dirty="0"/>
              <a:t>Each integer corresponds to a subset with elements corresponding to the set bits in it</a:t>
            </a:r>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77176" y="-133905"/>
            <a:ext cx="8421688" cy="1325563"/>
          </a:xfrm>
        </p:spPr>
        <p:txBody>
          <a:bodyPr/>
          <a:lstStyle/>
          <a:p>
            <a:r>
              <a:rPr lang="en-US" dirty="0">
                <a:solidFill>
                  <a:schemeClr val="accent2">
                    <a:lumMod val="60000"/>
                    <a:lumOff val="40000"/>
                  </a:schemeClr>
                </a:solidFill>
              </a:rPr>
              <a:t>Dynamic programming  </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Bit Manipulation and Dynamic Programming </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326" name="TextBox 325">
            <a:extLst>
              <a:ext uri="{FF2B5EF4-FFF2-40B4-BE49-F238E27FC236}">
                <a16:creationId xmlns:a16="http://schemas.microsoft.com/office/drawing/2014/main" id="{4195E805-A21F-C14C-E385-667C5F3FBE30}"/>
              </a:ext>
            </a:extLst>
          </p:cNvPr>
          <p:cNvSpPr txBox="1"/>
          <p:nvPr/>
        </p:nvSpPr>
        <p:spPr>
          <a:xfrm flipH="1">
            <a:off x="1384738" y="2876271"/>
            <a:ext cx="1030968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Dynamic Programming (abbreviated as DP) is perhaps one of the most challenging problem-solving technique. </a:t>
            </a:r>
          </a:p>
          <a:p>
            <a:pPr marL="285750" indent="-285750">
              <a:buFont typeface="Arial" panose="020B0604020202020204" pitchFamily="34" charset="0"/>
              <a:buChar char="•"/>
            </a:pPr>
            <a:r>
              <a:rPr lang="en-US" dirty="0"/>
              <a:t>Involves lots of recursion and recurrence relations (we prefer iterative solutions)</a:t>
            </a:r>
          </a:p>
          <a:p>
            <a:pPr marL="285750" indent="-285750">
              <a:buFont typeface="Arial" panose="020B0604020202020204" pitchFamily="34" charset="0"/>
              <a:buChar char="•"/>
            </a:pPr>
            <a:r>
              <a:rPr lang="en-US" dirty="0"/>
              <a:t>The key skills that you must develop in order to master DP are the abilities to determine the problem states and to determine the relationships or transitions between current problems and their sub-problems</a:t>
            </a:r>
          </a:p>
          <a:p>
            <a:pPr marL="285750" indent="-285750">
              <a:buFont typeface="Arial" panose="020B0604020202020204" pitchFamily="34" charset="0"/>
              <a:buChar char="•"/>
            </a:pPr>
            <a:r>
              <a:rPr lang="en-US" dirty="0"/>
              <a:t>DP is primarily used to solve optimization problems and counting problems. If you encounter a problem that says, “minimize this” or “maximize that” or “count the ways to do that”, then there is a (high) chance that it is a DP problem</a:t>
            </a:r>
            <a:endParaRPr lang="en-CA" dirty="0"/>
          </a:p>
        </p:txBody>
      </p:sp>
      <p:sp>
        <p:nvSpPr>
          <p:cNvPr id="327" name="TextBox 326">
            <a:extLst>
              <a:ext uri="{FF2B5EF4-FFF2-40B4-BE49-F238E27FC236}">
                <a16:creationId xmlns:a16="http://schemas.microsoft.com/office/drawing/2014/main" id="{04A69255-2116-4918-025D-79114051A6DC}"/>
              </a:ext>
            </a:extLst>
          </p:cNvPr>
          <p:cNvSpPr txBox="1"/>
          <p:nvPr/>
        </p:nvSpPr>
        <p:spPr>
          <a:xfrm>
            <a:off x="1124607" y="1765738"/>
            <a:ext cx="9427779" cy="923330"/>
          </a:xfrm>
          <a:prstGeom prst="rect">
            <a:avLst/>
          </a:prstGeom>
          <a:noFill/>
        </p:spPr>
        <p:txBody>
          <a:bodyPr wrap="square" rtlCol="0">
            <a:spAutoFit/>
          </a:bodyPr>
          <a:lstStyle/>
          <a:p>
            <a:r>
              <a:rPr lang="en-US" b="0" i="0" dirty="0">
                <a:effectLst/>
              </a:rPr>
              <a:t>Dynamic programming amounts to </a:t>
            </a:r>
            <a:r>
              <a:rPr lang="en-US" i="0" dirty="0">
                <a:effectLst/>
              </a:rPr>
              <a:t>breaking down an optimization problem into simpler sub-problems, and storing the solution to each sub-problem so that each sub-problem is only solved once</a:t>
            </a:r>
            <a:endParaRPr lang="en-CA"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b9861bf-5d62-442f-91b5-fecb1b3dc3f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EC77300E342647B3DC485D12AB87A0" ma:contentTypeVersion="11" ma:contentTypeDescription="Create a new document." ma:contentTypeScope="" ma:versionID="1251609e499cd04e2c4967df53f41da8">
  <xsd:schema xmlns:xsd="http://www.w3.org/2001/XMLSchema" xmlns:xs="http://www.w3.org/2001/XMLSchema" xmlns:p="http://schemas.microsoft.com/office/2006/metadata/properties" xmlns:ns3="fb9861bf-5d62-442f-91b5-fecb1b3dc3f1" xmlns:ns4="3cbd5dfd-cde1-4010-9675-eae0449c2d7e" targetNamespace="http://schemas.microsoft.com/office/2006/metadata/properties" ma:root="true" ma:fieldsID="1f0ecdd38b7fbae90aede7723b4a34fd" ns3:_="" ns4:_="">
    <xsd:import namespace="fb9861bf-5d62-442f-91b5-fecb1b3dc3f1"/>
    <xsd:import namespace="3cbd5dfd-cde1-4010-9675-eae0449c2d7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9861bf-5d62-442f-91b5-fecb1b3dc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bd5dfd-cde1-4010-9675-eae0449c2d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3cbd5dfd-cde1-4010-9675-eae0449c2d7e"/>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purl.org/dc/dcmitype/"/>
    <ds:schemaRef ds:uri="http://schemas.openxmlformats.org/package/2006/metadata/core-properties"/>
    <ds:schemaRef ds:uri="fb9861bf-5d62-442f-91b5-fecb1b3dc3f1"/>
    <ds:schemaRef ds:uri="http://www.w3.org/XML/1998/namespac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7745ED17-EDE4-460C-AE3A-D3B69794C1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9861bf-5d62-442f-91b5-fecb1b3dc3f1"/>
    <ds:schemaRef ds:uri="3cbd5dfd-cde1-4010-9675-eae0449c2d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{2A34511E-37E9-433D-A1E9-38E04E510F5F}tf67328976_win32</Template>
  <TotalTime>2588</TotalTime>
  <Words>876</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bit manipulation and Dynamic programming </vt:lpstr>
      <vt:lpstr>Goals for today</vt:lpstr>
      <vt:lpstr>General tips on approaching problems</vt:lpstr>
      <vt:lpstr>Let’s look at an example</vt:lpstr>
      <vt:lpstr>Bit manipulation</vt:lpstr>
      <vt:lpstr>Syntax in c++ and java</vt:lpstr>
      <vt:lpstr>Applications </vt:lpstr>
      <vt:lpstr>Let’s See some questions</vt:lpstr>
      <vt:lpstr>Dynamic programming  </vt:lpstr>
      <vt:lpstr>Example </vt:lpstr>
      <vt:lpstr>question</vt:lpstr>
      <vt:lpstr>Let’s see similar question</vt:lpstr>
      <vt:lpstr>Let’s Make it more interesting</vt:lpstr>
      <vt:lpstr>Coin change problem</vt:lpstr>
      <vt:lpstr>SUMMARY</vt:lpstr>
      <vt:lpstr>THANK YOU for Coming!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manipulation and Dynamic programming</dc:title>
  <dc:creator>Hritik Punj</dc:creator>
  <cp:lastModifiedBy>Hritik Punj</cp:lastModifiedBy>
  <cp:revision>5</cp:revision>
  <dcterms:created xsi:type="dcterms:W3CDTF">2022-11-21T17:43:43Z</dcterms:created>
  <dcterms:modified xsi:type="dcterms:W3CDTF">2022-11-24T06:35:50Z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0x010100D4EC77300E342647B3DC485D12AB87A0</vt:lpwstr>
  </property>
</Properties>
</file>