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ad77c77b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ad77c77b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6ad77c77b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6ad77c77b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ad77c77b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6ad77c77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8f76547f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8f76547f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8f76547f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8f76547f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8f76547f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8f76547f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8f76547f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8f76547f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c7706a11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c7706a11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d0fcc51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d0fcc51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6ad77c77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6ad77c77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8f76547f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8f76547f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6ad77c77b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6ad77c77b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8f76547f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8f76547f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6ad77c77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6ad77c77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8f76547f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8f76547f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ad77c77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ad77c77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1" Type="http://schemas.openxmlformats.org/officeDocument/2006/relationships/hyperlink" Target="https://www.numberanalytics.com/blog/advanced-credit-risk-modeling-techniques" TargetMode="External"/><Relationship Id="rId10" Type="http://schemas.openxmlformats.org/officeDocument/2006/relationships/hyperlink" Target="https://towardsdatascience.com/credit-risk-modeling-with-machine-learning-8c8a2657b4c4/" TargetMode="External"/><Relationship Id="rId13" Type="http://schemas.openxmlformats.org/officeDocument/2006/relationships/hyperlink" Target="https://www.byteplus.com/en/topic/501537" TargetMode="External"/><Relationship Id="rId12" Type="http://schemas.openxmlformats.org/officeDocument/2006/relationships/hyperlink" Target="https://www.techtimes.com/articles/310749/20250611/balancing-accuracy-transparency-olubunmi-martins-afolabi-explainable-ai-wholesale-credit-risk.htm" TargetMode="External"/><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investopedia.com/terms/c/creditrisk.asp" TargetMode="External"/><Relationship Id="rId4" Type="http://schemas.openxmlformats.org/officeDocument/2006/relationships/hyperlink" Target="https://corporatefinanceinstitute.com/resources/commercial-lending/credit-risk-analysis-models/" TargetMode="External"/><Relationship Id="rId9" Type="http://schemas.openxmlformats.org/officeDocument/2006/relationships/hyperlink" Target="https://docs.tibco.com/pub/sfire-dsc/6.5.0/doc/html/TIB_sfire-dsc_user-guide/GUID-07A78308-525A-406F-8221-9281F4E9D7CF.html" TargetMode="External"/><Relationship Id="rId14" Type="http://schemas.openxmlformats.org/officeDocument/2006/relationships/image" Target="../media/image1.png"/><Relationship Id="rId5" Type="http://schemas.openxmlformats.org/officeDocument/2006/relationships/hyperlink" Target="https://www.bis.org/publ/bcbsca.htm" TargetMode="External"/><Relationship Id="rId6" Type="http://schemas.openxmlformats.org/officeDocument/2006/relationships/hyperlink" Target="https://www.mathworks.com/help/finance/about-credit-scorecards.html" TargetMode="External"/><Relationship Id="rId7" Type="http://schemas.openxmlformats.org/officeDocument/2006/relationships/hyperlink" Target="https://towardsdatascience.com/how-to-develop-a-credit-risk-model-and-scorecard-91335fc01f03" TargetMode="External"/><Relationship Id="rId8" Type="http://schemas.openxmlformats.org/officeDocument/2006/relationships/hyperlink" Target="https://www.listendata.com/2015/03/weight-of-evidence-woe-and-information.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Raleway"/>
                <a:ea typeface="Raleway"/>
                <a:cs typeface="Raleway"/>
                <a:sym typeface="Raleway"/>
              </a:rPr>
              <a:t>Credit Risk Analysis and Modeling</a:t>
            </a:r>
            <a:endParaRPr>
              <a:latin typeface="Raleway"/>
              <a:ea typeface="Raleway"/>
              <a:cs typeface="Raleway"/>
              <a:sym typeface="Raleway"/>
            </a:endParaRPr>
          </a:p>
        </p:txBody>
      </p:sp>
      <p:pic>
        <p:nvPicPr>
          <p:cNvPr id="55" name="Google Shape;55;p13"/>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Data for Credit Risk Modeling</a:t>
            </a:r>
            <a:endParaRPr>
              <a:latin typeface="Raleway"/>
              <a:ea typeface="Raleway"/>
              <a:cs typeface="Raleway"/>
              <a:sym typeface="Raleway"/>
            </a:endParaRPr>
          </a:p>
        </p:txBody>
      </p:sp>
      <p:sp>
        <p:nvSpPr>
          <p:cNvPr id="117" name="Google Shape;117;p22"/>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latin typeface="Raleway"/>
                <a:ea typeface="Raleway"/>
                <a:cs typeface="Raleway"/>
                <a:sym typeface="Raleway"/>
              </a:rPr>
              <a:t>The quality and comprehensiveness of data are crucial for effective credit risk models.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Sources of Data:</a:t>
            </a:r>
            <a:endParaRPr b="1">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Traditional Data:</a:t>
            </a:r>
            <a:endParaRPr b="1">
              <a:latin typeface="Raleway"/>
              <a:ea typeface="Raleway"/>
              <a:cs typeface="Raleway"/>
              <a:sym typeface="Raleway"/>
            </a:endParaRPr>
          </a:p>
          <a:p>
            <a:pPr indent="-317182" lvl="0" marL="457200" rtl="0" algn="l">
              <a:spcBef>
                <a:spcPts val="1200"/>
              </a:spcBef>
              <a:spcAft>
                <a:spcPts val="0"/>
              </a:spcAft>
              <a:buSzPct val="100000"/>
              <a:buFont typeface="Raleway"/>
              <a:buChar char="●"/>
            </a:pPr>
            <a:r>
              <a:rPr lang="en-GB">
                <a:latin typeface="Raleway"/>
                <a:ea typeface="Raleway"/>
                <a:cs typeface="Raleway"/>
                <a:sym typeface="Raleway"/>
              </a:rPr>
              <a:t>Credit bureaus (credit scores, payment histories, outstanding debts).</a:t>
            </a:r>
            <a:endParaRPr>
              <a:latin typeface="Raleway"/>
              <a:ea typeface="Raleway"/>
              <a:cs typeface="Raleway"/>
              <a:sym typeface="Raleway"/>
            </a:endParaRPr>
          </a:p>
          <a:p>
            <a:pPr indent="-317182" lvl="0" marL="457200" rtl="0" algn="l">
              <a:spcBef>
                <a:spcPts val="0"/>
              </a:spcBef>
              <a:spcAft>
                <a:spcPts val="0"/>
              </a:spcAft>
              <a:buSzPct val="100000"/>
              <a:buFont typeface="Raleway"/>
              <a:buChar char="●"/>
            </a:pPr>
            <a:r>
              <a:rPr lang="en-GB">
                <a:latin typeface="Raleway"/>
                <a:ea typeface="Raleway"/>
                <a:cs typeface="Raleway"/>
                <a:sym typeface="Raleway"/>
              </a:rPr>
              <a:t>Credit applications (income, employment, demographics).</a:t>
            </a:r>
            <a:endParaRPr>
              <a:latin typeface="Raleway"/>
              <a:ea typeface="Raleway"/>
              <a:cs typeface="Raleway"/>
              <a:sym typeface="Raleway"/>
            </a:endParaRPr>
          </a:p>
          <a:p>
            <a:pPr indent="-317182" lvl="0" marL="457200" rtl="0" algn="l">
              <a:spcBef>
                <a:spcPts val="0"/>
              </a:spcBef>
              <a:spcAft>
                <a:spcPts val="0"/>
              </a:spcAft>
              <a:buSzPct val="100000"/>
              <a:buFont typeface="Raleway"/>
              <a:buChar char="●"/>
            </a:pPr>
            <a:r>
              <a:rPr lang="en-GB">
                <a:latin typeface="Raleway"/>
                <a:ea typeface="Raleway"/>
                <a:cs typeface="Raleway"/>
                <a:sym typeface="Raleway"/>
              </a:rPr>
              <a:t>Internal lender files (customer transaction history, repayment records).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Alternative Data</a:t>
            </a:r>
            <a:r>
              <a:rPr lang="en-GB">
                <a:latin typeface="Raleway"/>
                <a:ea typeface="Raleway"/>
                <a:cs typeface="Raleway"/>
                <a:sym typeface="Raleway"/>
              </a:rPr>
              <a:t>: Data not from conventional credit sources, particularly for "thin files" or "credit invisible" individuals.</a:t>
            </a:r>
            <a:endParaRPr>
              <a:latin typeface="Raleway"/>
              <a:ea typeface="Raleway"/>
              <a:cs typeface="Raleway"/>
              <a:sym typeface="Raleway"/>
            </a:endParaRPr>
          </a:p>
          <a:p>
            <a:pPr indent="-317182" lvl="0" marL="457200" rtl="0" algn="l">
              <a:spcBef>
                <a:spcPts val="1200"/>
              </a:spcBef>
              <a:spcAft>
                <a:spcPts val="0"/>
              </a:spcAft>
              <a:buSzPct val="100000"/>
              <a:buFont typeface="Raleway"/>
              <a:buChar char="●"/>
            </a:pPr>
            <a:r>
              <a:rPr lang="en-GB">
                <a:latin typeface="Raleway"/>
                <a:ea typeface="Raleway"/>
                <a:cs typeface="Raleway"/>
                <a:sym typeface="Raleway"/>
              </a:rPr>
              <a:t>Transaction data (spending patterns, utility bill payments).</a:t>
            </a:r>
            <a:endParaRPr>
              <a:latin typeface="Raleway"/>
              <a:ea typeface="Raleway"/>
              <a:cs typeface="Raleway"/>
              <a:sym typeface="Raleway"/>
            </a:endParaRPr>
          </a:p>
          <a:p>
            <a:pPr indent="-317182" lvl="0" marL="457200" rtl="0" algn="l">
              <a:spcBef>
                <a:spcPts val="0"/>
              </a:spcBef>
              <a:spcAft>
                <a:spcPts val="0"/>
              </a:spcAft>
              <a:buSzPct val="100000"/>
              <a:buFont typeface="Raleway"/>
              <a:buChar char="●"/>
            </a:pPr>
            <a:r>
              <a:rPr lang="en-GB">
                <a:latin typeface="Raleway"/>
                <a:ea typeface="Raleway"/>
                <a:cs typeface="Raleway"/>
                <a:sym typeface="Raleway"/>
              </a:rPr>
              <a:t>Telecom/Utility/Rental data (payment histories).</a:t>
            </a:r>
            <a:endParaRPr>
              <a:latin typeface="Raleway"/>
              <a:ea typeface="Raleway"/>
              <a:cs typeface="Raleway"/>
              <a:sym typeface="Raleway"/>
            </a:endParaRPr>
          </a:p>
          <a:p>
            <a:pPr indent="-317182" lvl="0" marL="457200" rtl="0" algn="l">
              <a:spcBef>
                <a:spcPts val="0"/>
              </a:spcBef>
              <a:spcAft>
                <a:spcPts val="0"/>
              </a:spcAft>
              <a:buSzPct val="100000"/>
              <a:buFont typeface="Raleway"/>
              <a:buChar char="●"/>
            </a:pPr>
            <a:r>
              <a:rPr lang="en-GB">
                <a:latin typeface="Raleway"/>
                <a:ea typeface="Raleway"/>
                <a:cs typeface="Raleway"/>
                <a:sym typeface="Raleway"/>
              </a:rPr>
              <a:t>Clickstream data (website user behavior).</a:t>
            </a:r>
            <a:endParaRPr>
              <a:latin typeface="Raleway"/>
              <a:ea typeface="Raleway"/>
              <a:cs typeface="Raleway"/>
              <a:sym typeface="Raleway"/>
            </a:endParaRPr>
          </a:p>
          <a:p>
            <a:pPr indent="-317182" lvl="0" marL="457200" rtl="0" algn="l">
              <a:spcBef>
                <a:spcPts val="0"/>
              </a:spcBef>
              <a:spcAft>
                <a:spcPts val="0"/>
              </a:spcAft>
              <a:buSzPct val="100000"/>
              <a:buFont typeface="Raleway"/>
              <a:buChar char="●"/>
            </a:pPr>
            <a:r>
              <a:rPr lang="en-GB">
                <a:latin typeface="Raleway"/>
                <a:ea typeface="Raleway"/>
                <a:cs typeface="Raleway"/>
                <a:sym typeface="Raleway"/>
              </a:rPr>
              <a:t>Audio/Text data (customer service calls, application text).</a:t>
            </a:r>
            <a:endParaRPr>
              <a:latin typeface="Raleway"/>
              <a:ea typeface="Raleway"/>
              <a:cs typeface="Raleway"/>
              <a:sym typeface="Raleway"/>
            </a:endParaRPr>
          </a:p>
          <a:p>
            <a:pPr indent="-317182" lvl="0" marL="457200" rtl="0" algn="l">
              <a:spcBef>
                <a:spcPts val="0"/>
              </a:spcBef>
              <a:spcAft>
                <a:spcPts val="0"/>
              </a:spcAft>
              <a:buSzPct val="100000"/>
              <a:buFont typeface="Raleway"/>
              <a:buChar char="●"/>
            </a:pPr>
            <a:r>
              <a:rPr lang="en-GB">
                <a:latin typeface="Raleway"/>
                <a:ea typeface="Raleway"/>
                <a:cs typeface="Raleway"/>
                <a:sym typeface="Raleway"/>
              </a:rPr>
              <a:t>Survey/Questionnaire data (psychometric assessments).</a:t>
            </a:r>
            <a:endParaRPr>
              <a:latin typeface="Raleway"/>
              <a:ea typeface="Raleway"/>
              <a:cs typeface="Raleway"/>
              <a:sym typeface="Raleway"/>
            </a:endParaRPr>
          </a:p>
          <a:p>
            <a:pPr indent="0" lvl="0" marL="0" rtl="0" algn="l">
              <a:spcBef>
                <a:spcPts val="1200"/>
              </a:spcBef>
              <a:spcAft>
                <a:spcPts val="1200"/>
              </a:spcAft>
              <a:buNone/>
            </a:pPr>
            <a:r>
              <a:rPr lang="en-GB">
                <a:latin typeface="Raleway"/>
                <a:ea typeface="Raleway"/>
                <a:cs typeface="Raleway"/>
                <a:sym typeface="Raleway"/>
              </a:rPr>
              <a:t>Alternative data offers opportunities (expanding credit access) but also challenges (lack of standardization, biases, regulatory concerns, model interpretability).</a:t>
            </a:r>
            <a:endParaRPr>
              <a:latin typeface="Raleway"/>
              <a:ea typeface="Raleway"/>
              <a:cs typeface="Raleway"/>
              <a:sym typeface="Raleway"/>
            </a:endParaRPr>
          </a:p>
        </p:txBody>
      </p:sp>
      <p:pic>
        <p:nvPicPr>
          <p:cNvPr id="118" name="Google Shape;118;p22"/>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Exploratory Data Analysis (EDA) in Credit Risk</a:t>
            </a:r>
            <a:endParaRPr>
              <a:latin typeface="Raleway"/>
              <a:ea typeface="Raleway"/>
              <a:cs typeface="Raleway"/>
              <a:sym typeface="Raleway"/>
            </a:endParaRPr>
          </a:p>
        </p:txBody>
      </p:sp>
      <p:sp>
        <p:nvSpPr>
          <p:cNvPr id="124" name="Google Shape;124;p23"/>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GB">
                <a:latin typeface="Raleway"/>
                <a:ea typeface="Raleway"/>
                <a:cs typeface="Raleway"/>
                <a:sym typeface="Raleway"/>
              </a:rPr>
              <a:t>EDA</a:t>
            </a:r>
            <a:r>
              <a:rPr lang="en-GB">
                <a:latin typeface="Raleway"/>
                <a:ea typeface="Raleway"/>
                <a:cs typeface="Raleway"/>
                <a:sym typeface="Raleway"/>
              </a:rPr>
              <a:t> is a critical initial step to </a:t>
            </a:r>
            <a:r>
              <a:rPr b="1" lang="en-GB">
                <a:latin typeface="Raleway"/>
                <a:ea typeface="Raleway"/>
                <a:cs typeface="Raleway"/>
                <a:sym typeface="Raleway"/>
              </a:rPr>
              <a:t>understand</a:t>
            </a:r>
            <a:r>
              <a:rPr lang="en-GB">
                <a:latin typeface="Raleway"/>
                <a:ea typeface="Raleway"/>
                <a:cs typeface="Raleway"/>
                <a:sym typeface="Raleway"/>
              </a:rPr>
              <a:t> data, </a:t>
            </a:r>
            <a:r>
              <a:rPr b="1" lang="en-GB">
                <a:latin typeface="Raleway"/>
                <a:ea typeface="Raleway"/>
                <a:cs typeface="Raleway"/>
                <a:sym typeface="Raleway"/>
              </a:rPr>
              <a:t>identify</a:t>
            </a:r>
            <a:r>
              <a:rPr lang="en-GB">
                <a:latin typeface="Raleway"/>
                <a:ea typeface="Raleway"/>
                <a:cs typeface="Raleway"/>
                <a:sym typeface="Raleway"/>
              </a:rPr>
              <a:t> patterns, </a:t>
            </a:r>
            <a:r>
              <a:rPr b="1" lang="en-GB">
                <a:latin typeface="Raleway"/>
                <a:ea typeface="Raleway"/>
                <a:cs typeface="Raleway"/>
                <a:sym typeface="Raleway"/>
              </a:rPr>
              <a:t>uncover</a:t>
            </a:r>
            <a:r>
              <a:rPr lang="en-GB">
                <a:latin typeface="Raleway"/>
                <a:ea typeface="Raleway"/>
                <a:cs typeface="Raleway"/>
                <a:sym typeface="Raleway"/>
              </a:rPr>
              <a:t> quality issues, and </a:t>
            </a:r>
            <a:r>
              <a:rPr b="1" lang="en-GB">
                <a:latin typeface="Raleway"/>
                <a:ea typeface="Raleway"/>
                <a:cs typeface="Raleway"/>
                <a:sym typeface="Raleway"/>
              </a:rPr>
              <a:t>guide</a:t>
            </a:r>
            <a:r>
              <a:rPr lang="en-GB">
                <a:latin typeface="Raleway"/>
                <a:ea typeface="Raleway"/>
                <a:cs typeface="Raleway"/>
                <a:sym typeface="Raleway"/>
              </a:rPr>
              <a:t> feature engineering.</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Key Steps in EDA:</a:t>
            </a:r>
            <a:endParaRPr b="1">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Overview of the Data</a:t>
            </a:r>
            <a:r>
              <a:rPr lang="en-GB">
                <a:latin typeface="Raleway"/>
                <a:ea typeface="Raleway"/>
                <a:cs typeface="Raleway"/>
                <a:sym typeface="Raleway"/>
              </a:rPr>
              <a:t>: Understand structure, rows, columns, data types.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Summary Statistics</a:t>
            </a:r>
            <a:r>
              <a:rPr lang="en-GB">
                <a:latin typeface="Raleway"/>
                <a:ea typeface="Raleway"/>
                <a:cs typeface="Raleway"/>
                <a:sym typeface="Raleway"/>
              </a:rPr>
              <a:t>: Calculate mean, median, std dev, quartiles for numerical features.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Distribution of Numerical Features:</a:t>
            </a:r>
            <a:r>
              <a:rPr lang="en-GB">
                <a:latin typeface="Raleway"/>
                <a:ea typeface="Raleway"/>
                <a:cs typeface="Raleway"/>
                <a:sym typeface="Raleway"/>
              </a:rPr>
              <a:t> Use histograms/density plots to identify patterns, skewness, outliers.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Distribution of Categorical Features:</a:t>
            </a:r>
            <a:r>
              <a:rPr lang="en-GB">
                <a:latin typeface="Raleway"/>
                <a:ea typeface="Raleway"/>
                <a:cs typeface="Raleway"/>
                <a:sym typeface="Raleway"/>
              </a:rPr>
              <a:t> Use bar/count plots to understand prevalence and identify imbalances.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Correlation Analysis:</a:t>
            </a:r>
            <a:r>
              <a:rPr lang="en-GB">
                <a:latin typeface="Raleway"/>
                <a:ea typeface="Raleway"/>
                <a:cs typeface="Raleway"/>
                <a:sym typeface="Raleway"/>
              </a:rPr>
              <a:t> Quantify relationships between numerical features to detect multicollinearity or strong predictors.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Identifying Missing Values:</a:t>
            </a:r>
            <a:r>
              <a:rPr lang="en-GB">
                <a:latin typeface="Raleway"/>
                <a:ea typeface="Raleway"/>
                <a:cs typeface="Raleway"/>
                <a:sym typeface="Raleway"/>
              </a:rPr>
              <a:t> Detect presence and extent of missing data to plan imputation.</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Outlier Detection: </a:t>
            </a:r>
            <a:r>
              <a:rPr lang="en-GB">
                <a:latin typeface="Raleway"/>
                <a:ea typeface="Raleway"/>
                <a:cs typeface="Raleway"/>
                <a:sym typeface="Raleway"/>
              </a:rPr>
              <a:t>Identify extreme values (e.g., using box plots) that could skew model results.</a:t>
            </a:r>
            <a:endParaRPr>
              <a:latin typeface="Raleway"/>
              <a:ea typeface="Raleway"/>
              <a:cs typeface="Raleway"/>
              <a:sym typeface="Raleway"/>
            </a:endParaRPr>
          </a:p>
          <a:p>
            <a:pPr indent="0" lvl="0" marL="0" rtl="0" algn="l">
              <a:spcBef>
                <a:spcPts val="1200"/>
              </a:spcBef>
              <a:spcAft>
                <a:spcPts val="1200"/>
              </a:spcAft>
              <a:buNone/>
            </a:pPr>
            <a:r>
              <a:rPr lang="en-GB">
                <a:latin typeface="Raleway"/>
                <a:ea typeface="Raleway"/>
                <a:cs typeface="Raleway"/>
                <a:sym typeface="Raleway"/>
              </a:rPr>
              <a:t>EDA acts as proactive risk mitigation, preventing biases or errors from propagating into models that could lead to discriminatory lending.</a:t>
            </a:r>
            <a:endParaRPr>
              <a:latin typeface="Raleway"/>
              <a:ea typeface="Raleway"/>
              <a:cs typeface="Raleway"/>
              <a:sym typeface="Raleway"/>
            </a:endParaRPr>
          </a:p>
        </p:txBody>
      </p:sp>
      <p:pic>
        <p:nvPicPr>
          <p:cNvPr id="125" name="Google Shape;125;p23"/>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Credit Risk Model Development Workflow</a:t>
            </a:r>
            <a:endParaRPr>
              <a:latin typeface="Raleway"/>
              <a:ea typeface="Raleway"/>
              <a:cs typeface="Raleway"/>
              <a:sym typeface="Raleway"/>
            </a:endParaRPr>
          </a:p>
        </p:txBody>
      </p:sp>
      <p:sp>
        <p:nvSpPr>
          <p:cNvPr id="131" name="Google Shape;131;p24"/>
          <p:cNvSpPr txBox="1"/>
          <p:nvPr>
            <p:ph idx="1" type="body"/>
          </p:nvPr>
        </p:nvSpPr>
        <p:spPr>
          <a:xfrm>
            <a:off x="159400" y="726950"/>
            <a:ext cx="8895300" cy="441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latin typeface="Raleway"/>
                <a:ea typeface="Raleway"/>
                <a:cs typeface="Raleway"/>
                <a:sym typeface="Raleway"/>
              </a:rPr>
              <a:t>Define Objectives &amp; Requirements:</a:t>
            </a:r>
            <a:endParaRPr b="1">
              <a:latin typeface="Raleway"/>
              <a:ea typeface="Raleway"/>
              <a:cs typeface="Raleway"/>
              <a:sym typeface="Raleway"/>
            </a:endParaRPr>
          </a:p>
          <a:p>
            <a:pPr indent="-342900" lvl="0" marL="457200" rtl="0" algn="l">
              <a:spcBef>
                <a:spcPts val="1200"/>
              </a:spcBef>
              <a:spcAft>
                <a:spcPts val="0"/>
              </a:spcAft>
              <a:buSzPts val="1800"/>
              <a:buFont typeface="Raleway"/>
              <a:buChar char="●"/>
            </a:pPr>
            <a:r>
              <a:rPr lang="en-GB">
                <a:latin typeface="Raleway"/>
                <a:ea typeface="Raleway"/>
                <a:cs typeface="Raleway"/>
                <a:sym typeface="Raleway"/>
              </a:rPr>
              <a:t>Clearly state the business problem (e.g., automate loan approvals, optimize pricing).</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Align with business strategy and risk appetite.</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Understand regulatory requirements (e.g., Basel III/IV, IFRS 9).</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Define success criteria and performance targets.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Data Preparation:</a:t>
            </a:r>
            <a:endParaRPr b="1">
              <a:latin typeface="Raleway"/>
              <a:ea typeface="Raleway"/>
              <a:cs typeface="Raleway"/>
              <a:sym typeface="Raleway"/>
            </a:endParaRPr>
          </a:p>
          <a:p>
            <a:pPr indent="-342900" lvl="0" marL="457200" rtl="0" algn="l">
              <a:spcBef>
                <a:spcPts val="1200"/>
              </a:spcBef>
              <a:spcAft>
                <a:spcPts val="0"/>
              </a:spcAft>
              <a:buSzPts val="1800"/>
              <a:buFont typeface="Raleway"/>
              <a:buChar char="●"/>
            </a:pPr>
            <a:r>
              <a:rPr b="1" lang="en-GB">
                <a:latin typeface="Raleway"/>
                <a:ea typeface="Raleway"/>
                <a:cs typeface="Raleway"/>
                <a:sym typeface="Raleway"/>
              </a:rPr>
              <a:t>Collection</a:t>
            </a:r>
            <a:r>
              <a:rPr lang="en-GB">
                <a:latin typeface="Raleway"/>
                <a:ea typeface="Raleway"/>
                <a:cs typeface="Raleway"/>
                <a:sym typeface="Raleway"/>
              </a:rPr>
              <a:t>: Gather internal (historical repayments, transactions, demographics) and external (credit bureau, macroeconomic) data.</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en-GB">
                <a:latin typeface="Raleway"/>
                <a:ea typeface="Raleway"/>
                <a:cs typeface="Raleway"/>
                <a:sym typeface="Raleway"/>
              </a:rPr>
              <a:t>Cleaning</a:t>
            </a:r>
            <a:r>
              <a:rPr lang="en-GB">
                <a:latin typeface="Raleway"/>
                <a:ea typeface="Raleway"/>
                <a:cs typeface="Raleway"/>
                <a:sym typeface="Raleway"/>
              </a:rPr>
              <a:t>: Handle missing values (imputation/removal), detect/correct outliers, standardize formats.</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en-GB">
                <a:latin typeface="Raleway"/>
                <a:ea typeface="Raleway"/>
                <a:cs typeface="Raleway"/>
                <a:sym typeface="Raleway"/>
              </a:rPr>
              <a:t>Feature Engineering:</a:t>
            </a:r>
            <a:r>
              <a:rPr lang="en-GB">
                <a:latin typeface="Raleway"/>
                <a:ea typeface="Raleway"/>
                <a:cs typeface="Raleway"/>
                <a:sym typeface="Raleway"/>
              </a:rPr>
              <a:t> Create new predictive features (aggregates, temporal, RFM), transform existing ones (WoE).</a:t>
            </a:r>
            <a:endParaRPr>
              <a:latin typeface="Raleway"/>
              <a:ea typeface="Raleway"/>
              <a:cs typeface="Raleway"/>
              <a:sym typeface="Raleway"/>
            </a:endParaRPr>
          </a:p>
        </p:txBody>
      </p:sp>
      <p:pic>
        <p:nvPicPr>
          <p:cNvPr id="132" name="Google Shape;132;p24"/>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Cont.</a:t>
            </a:r>
            <a:endParaRPr>
              <a:latin typeface="Raleway"/>
              <a:ea typeface="Raleway"/>
              <a:cs typeface="Raleway"/>
              <a:sym typeface="Raleway"/>
            </a:endParaRPr>
          </a:p>
        </p:txBody>
      </p:sp>
      <p:sp>
        <p:nvSpPr>
          <p:cNvPr id="138" name="Google Shape;138;p25"/>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GB">
                <a:latin typeface="Raleway"/>
                <a:ea typeface="Raleway"/>
                <a:cs typeface="Raleway"/>
                <a:sym typeface="Raleway"/>
              </a:rPr>
              <a:t>Model Development:</a:t>
            </a:r>
            <a:endParaRPr b="1">
              <a:latin typeface="Raleway"/>
              <a:ea typeface="Raleway"/>
              <a:cs typeface="Raleway"/>
              <a:sym typeface="Raleway"/>
            </a:endParaRPr>
          </a:p>
          <a:p>
            <a:pPr indent="-308610" lvl="0" marL="457200" rtl="0" algn="l">
              <a:spcBef>
                <a:spcPts val="1200"/>
              </a:spcBef>
              <a:spcAft>
                <a:spcPts val="0"/>
              </a:spcAft>
              <a:buSzPct val="100000"/>
              <a:buFont typeface="Raleway"/>
              <a:buChar char="●"/>
            </a:pPr>
            <a:r>
              <a:rPr b="1" lang="en-GB">
                <a:latin typeface="Raleway"/>
                <a:ea typeface="Raleway"/>
                <a:cs typeface="Raleway"/>
                <a:sym typeface="Raleway"/>
              </a:rPr>
              <a:t>Data Splitting:</a:t>
            </a:r>
            <a:r>
              <a:rPr lang="en-GB">
                <a:latin typeface="Raleway"/>
                <a:ea typeface="Raleway"/>
                <a:cs typeface="Raleway"/>
                <a:sym typeface="Raleway"/>
              </a:rPr>
              <a:t> Divide into training (60-80%), validation (10-20%), and held-out test sets (10-20%).</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Choose Models:</a:t>
            </a:r>
            <a:r>
              <a:rPr lang="en-GB">
                <a:latin typeface="Raleway"/>
                <a:ea typeface="Raleway"/>
                <a:cs typeface="Raleway"/>
                <a:sym typeface="Raleway"/>
              </a:rPr>
              <a:t> Select at least two models (e.g., Logistic Regression and Random Forest), considering accuracy vs. interpretability.</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Train the Models</a:t>
            </a:r>
            <a:r>
              <a:rPr lang="en-GB">
                <a:latin typeface="Raleway"/>
                <a:ea typeface="Raleway"/>
                <a:cs typeface="Raleway"/>
                <a:sym typeface="Raleway"/>
              </a:rPr>
              <a:t>: Train chosen models on the training data.</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Hyperparameter Tuning:</a:t>
            </a:r>
            <a:r>
              <a:rPr lang="en-GB">
                <a:latin typeface="Raleway"/>
                <a:ea typeface="Raleway"/>
                <a:cs typeface="Raleway"/>
                <a:sym typeface="Raleway"/>
              </a:rPr>
              <a:t> Optimize model performance by adjusting parameters (e.g., learning rate, number of trees) using techniques like Grid Search or Random Search.</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Cross-Validation</a:t>
            </a:r>
            <a:r>
              <a:rPr lang="en-GB">
                <a:latin typeface="Raleway"/>
                <a:ea typeface="Raleway"/>
                <a:cs typeface="Raleway"/>
                <a:sym typeface="Raleway"/>
              </a:rPr>
              <a:t>: Robustly estimate performance by splitting data into multiple subsets for training/testing.</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Model Evaluation:</a:t>
            </a:r>
            <a:endParaRPr b="1">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Assess performance using various metrics:</a:t>
            </a:r>
            <a:endParaRPr b="1">
              <a:latin typeface="Raleway"/>
              <a:ea typeface="Raleway"/>
              <a:cs typeface="Raleway"/>
              <a:sym typeface="Raleway"/>
            </a:endParaRPr>
          </a:p>
          <a:p>
            <a:pPr indent="-308610" lvl="0" marL="457200" rtl="0" algn="l">
              <a:spcBef>
                <a:spcPts val="1200"/>
              </a:spcBef>
              <a:spcAft>
                <a:spcPts val="0"/>
              </a:spcAft>
              <a:buSzPct val="100000"/>
              <a:buFont typeface="Raleway"/>
              <a:buChar char="●"/>
            </a:pPr>
            <a:r>
              <a:rPr b="1" lang="en-GB">
                <a:latin typeface="Raleway"/>
                <a:ea typeface="Raleway"/>
                <a:cs typeface="Raleway"/>
                <a:sym typeface="Raleway"/>
              </a:rPr>
              <a:t>Accuracy</a:t>
            </a:r>
            <a:r>
              <a:rPr lang="en-GB">
                <a:latin typeface="Raleway"/>
                <a:ea typeface="Raleway"/>
                <a:cs typeface="Raleway"/>
                <a:sym typeface="Raleway"/>
              </a:rPr>
              <a:t>: Overall correctness (can be misleading with imbalanced data).</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Precision</a:t>
            </a:r>
            <a:r>
              <a:rPr lang="en-GB">
                <a:latin typeface="Raleway"/>
                <a:ea typeface="Raleway"/>
                <a:cs typeface="Raleway"/>
                <a:sym typeface="Raleway"/>
              </a:rPr>
              <a:t>: Correctly predicted positives / total predicted positives (minimizes false positives).</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Recall (Sensitivity):</a:t>
            </a:r>
            <a:r>
              <a:rPr lang="en-GB">
                <a:latin typeface="Raleway"/>
                <a:ea typeface="Raleway"/>
                <a:cs typeface="Raleway"/>
                <a:sym typeface="Raleway"/>
              </a:rPr>
              <a:t> Correctly predicted positives / all actual positives (minimizes false negatives).</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F1 Score</a:t>
            </a:r>
            <a:r>
              <a:rPr lang="en-GB">
                <a:latin typeface="Raleway"/>
                <a:ea typeface="Raleway"/>
                <a:cs typeface="Raleway"/>
                <a:sym typeface="Raleway"/>
              </a:rPr>
              <a:t>: Harmonic mean of Precision and Recall (balanced view).</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ROC-AUC:</a:t>
            </a:r>
            <a:r>
              <a:rPr lang="en-GB">
                <a:latin typeface="Raleway"/>
                <a:ea typeface="Raleway"/>
                <a:cs typeface="Raleway"/>
                <a:sym typeface="Raleway"/>
              </a:rPr>
              <a:t> Discriminatory power across thresholds (higher AUC = better).</a:t>
            </a:r>
            <a:endParaRPr>
              <a:latin typeface="Raleway"/>
              <a:ea typeface="Raleway"/>
              <a:cs typeface="Raleway"/>
              <a:sym typeface="Raleway"/>
            </a:endParaRPr>
          </a:p>
          <a:p>
            <a:pPr indent="0" lvl="0" marL="0" rtl="0" algn="l">
              <a:spcBef>
                <a:spcPts val="1200"/>
              </a:spcBef>
              <a:spcAft>
                <a:spcPts val="1200"/>
              </a:spcAft>
              <a:buNone/>
            </a:pPr>
            <a:r>
              <a:rPr lang="en-GB">
                <a:latin typeface="Raleway"/>
                <a:ea typeface="Raleway"/>
                <a:cs typeface="Raleway"/>
                <a:sym typeface="Raleway"/>
              </a:rPr>
              <a:t>Choice of evaluation metric involves trade-offs (e.g., precision vs. recall) depending on business objectives and risk appetite.</a:t>
            </a:r>
            <a:endParaRPr>
              <a:latin typeface="Raleway"/>
              <a:ea typeface="Raleway"/>
              <a:cs typeface="Raleway"/>
              <a:sym typeface="Raleway"/>
            </a:endParaRPr>
          </a:p>
        </p:txBody>
      </p:sp>
      <p:pic>
        <p:nvPicPr>
          <p:cNvPr id="139" name="Google Shape;139;p25"/>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Cont.</a:t>
            </a:r>
            <a:endParaRPr>
              <a:latin typeface="Raleway"/>
              <a:ea typeface="Raleway"/>
              <a:cs typeface="Raleway"/>
              <a:sym typeface="Raleway"/>
            </a:endParaRPr>
          </a:p>
        </p:txBody>
      </p:sp>
      <p:sp>
        <p:nvSpPr>
          <p:cNvPr id="145" name="Google Shape;145;p26"/>
          <p:cNvSpPr txBox="1"/>
          <p:nvPr>
            <p:ph idx="1" type="body"/>
          </p:nvPr>
        </p:nvSpPr>
        <p:spPr>
          <a:xfrm>
            <a:off x="159400" y="726950"/>
            <a:ext cx="8895300" cy="441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Raleway"/>
                <a:ea typeface="Raleway"/>
                <a:cs typeface="Raleway"/>
                <a:sym typeface="Raleway"/>
              </a:rPr>
              <a:t>Deployment and Monitoring:</a:t>
            </a:r>
            <a:endParaRPr b="1">
              <a:latin typeface="Raleway"/>
              <a:ea typeface="Raleway"/>
              <a:cs typeface="Raleway"/>
              <a:sym typeface="Raleway"/>
            </a:endParaRPr>
          </a:p>
          <a:p>
            <a:pPr indent="-342900" lvl="0" marL="457200" rtl="0" algn="l">
              <a:spcBef>
                <a:spcPts val="1200"/>
              </a:spcBef>
              <a:spcAft>
                <a:spcPts val="0"/>
              </a:spcAft>
              <a:buSzPts val="1800"/>
              <a:buFont typeface="Raleway"/>
              <a:buChar char="●"/>
            </a:pPr>
            <a:r>
              <a:rPr b="1" lang="en-GB">
                <a:latin typeface="Raleway"/>
                <a:ea typeface="Raleway"/>
                <a:cs typeface="Raleway"/>
                <a:sym typeface="Raleway"/>
              </a:rPr>
              <a:t>Integrate Model into Production:</a:t>
            </a:r>
            <a:r>
              <a:rPr lang="en-GB">
                <a:latin typeface="Raleway"/>
                <a:ea typeface="Raleway"/>
                <a:cs typeface="Raleway"/>
                <a:sym typeface="Raleway"/>
              </a:rPr>
              <a:t> Deploy as API endpoint for real-time scoring or batch processes.</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en-GB">
                <a:latin typeface="Raleway"/>
                <a:ea typeface="Raleway"/>
                <a:cs typeface="Raleway"/>
                <a:sym typeface="Raleway"/>
              </a:rPr>
              <a:t>Monitor Model Performance and Drift:</a:t>
            </a:r>
            <a:r>
              <a:rPr lang="en-GB">
                <a:latin typeface="Raleway"/>
                <a:ea typeface="Raleway"/>
                <a:cs typeface="Raleway"/>
                <a:sym typeface="Raleway"/>
              </a:rPr>
              <a:t> Continuously track accuracy degradation or data shifts. Set alert thresholds for significant performance degradation.</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en-GB">
                <a:latin typeface="Raleway"/>
                <a:ea typeface="Raleway"/>
                <a:cs typeface="Raleway"/>
                <a:sym typeface="Raleway"/>
              </a:rPr>
              <a:t>Plan for Periodic Recalibration</a:t>
            </a:r>
            <a:r>
              <a:rPr lang="en-GB">
                <a:latin typeface="Raleway"/>
                <a:ea typeface="Raleway"/>
                <a:cs typeface="Raleway"/>
                <a:sym typeface="Raleway"/>
              </a:rPr>
              <a:t>: Retrain and recalibrate models as environment evolves and new data becomes available. Incorporate feedback from monitoring, new data, and business rules. Proactive monitoring safeguards against "model decay" and ensures ongoing regulatory compliance.</a:t>
            </a:r>
            <a:endParaRPr>
              <a:latin typeface="Raleway"/>
              <a:ea typeface="Raleway"/>
              <a:cs typeface="Raleway"/>
              <a:sym typeface="Raleway"/>
            </a:endParaRPr>
          </a:p>
        </p:txBody>
      </p:sp>
      <p:pic>
        <p:nvPicPr>
          <p:cNvPr id="146" name="Google Shape;146;p26"/>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Challenges of Credit Risk Modeling</a:t>
            </a:r>
            <a:endParaRPr>
              <a:latin typeface="Raleway"/>
              <a:ea typeface="Raleway"/>
              <a:cs typeface="Raleway"/>
              <a:sym typeface="Raleway"/>
            </a:endParaRPr>
          </a:p>
        </p:txBody>
      </p:sp>
      <p:sp>
        <p:nvSpPr>
          <p:cNvPr id="152" name="Google Shape;152;p27"/>
          <p:cNvSpPr txBox="1"/>
          <p:nvPr>
            <p:ph idx="1" type="body"/>
          </p:nvPr>
        </p:nvSpPr>
        <p:spPr>
          <a:xfrm>
            <a:off x="159400" y="726950"/>
            <a:ext cx="8895300" cy="441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aleway"/>
              <a:buChar char="●"/>
            </a:pPr>
            <a:r>
              <a:rPr lang="en-GB">
                <a:latin typeface="Raleway"/>
                <a:ea typeface="Raleway"/>
                <a:cs typeface="Raleway"/>
                <a:sym typeface="Raleway"/>
              </a:rPr>
              <a:t>Data quality and availability.</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Model accuracy and limitations.</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Regulatory and market changes.</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Data and Features for Modeling</a:t>
            </a:r>
            <a:endParaRPr>
              <a:latin typeface="Raleway"/>
              <a:ea typeface="Raleway"/>
              <a:cs typeface="Raleway"/>
              <a:sym typeface="Raleway"/>
            </a:endParaRPr>
          </a:p>
        </p:txBody>
      </p:sp>
      <p:pic>
        <p:nvPicPr>
          <p:cNvPr id="153" name="Google Shape;153;p27"/>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References</a:t>
            </a:r>
            <a:endParaRPr>
              <a:latin typeface="Raleway"/>
              <a:ea typeface="Raleway"/>
              <a:cs typeface="Raleway"/>
              <a:sym typeface="Raleway"/>
            </a:endParaRPr>
          </a:p>
        </p:txBody>
      </p:sp>
      <p:sp>
        <p:nvSpPr>
          <p:cNvPr id="159" name="Google Shape;159;p28"/>
          <p:cNvSpPr txBox="1"/>
          <p:nvPr>
            <p:ph idx="1" type="body"/>
          </p:nvPr>
        </p:nvSpPr>
        <p:spPr>
          <a:xfrm>
            <a:off x="159400" y="726950"/>
            <a:ext cx="8895300" cy="4416600"/>
          </a:xfrm>
          <a:prstGeom prst="rect">
            <a:avLst/>
          </a:prstGeom>
        </p:spPr>
        <p:txBody>
          <a:bodyPr anchorCtr="0" anchor="t" bIns="91425" lIns="91425" spcFirstLastPara="1" rIns="91425" wrap="square" tIns="91425">
            <a:noAutofit/>
          </a:bodyPr>
          <a:lstStyle/>
          <a:p>
            <a:pPr indent="-336550" lvl="0" marL="457200" marR="381000" rtl="0" algn="l">
              <a:spcBef>
                <a:spcPts val="0"/>
              </a:spcBef>
              <a:spcAft>
                <a:spcPts val="0"/>
              </a:spcAft>
              <a:buSzPts val="1700"/>
              <a:buFont typeface="Raleway"/>
              <a:buChar char="●"/>
            </a:pPr>
            <a:r>
              <a:rPr lang="en-GB" sz="1700" u="sng">
                <a:solidFill>
                  <a:schemeClr val="hlink"/>
                </a:solidFill>
                <a:highlight>
                  <a:srgbClr val="FFFFFF"/>
                </a:highlight>
                <a:latin typeface="Raleway"/>
                <a:ea typeface="Raleway"/>
                <a:cs typeface="Raleway"/>
                <a:sym typeface="Raleway"/>
                <a:hlinkClick r:id="rId3"/>
              </a:rPr>
              <a:t>Investopedia: Credit Risk Overview</a:t>
            </a:r>
            <a:endParaRPr sz="1700" u="sng">
              <a:solidFill>
                <a:schemeClr val="hlink"/>
              </a:solidFill>
              <a:highlight>
                <a:srgbClr val="FFFFFF"/>
              </a:highlight>
              <a:latin typeface="Raleway"/>
              <a:ea typeface="Raleway"/>
              <a:cs typeface="Raleway"/>
              <a:sym typeface="Raleway"/>
            </a:endParaRPr>
          </a:p>
          <a:p>
            <a:pPr indent="-336550" lvl="0" marL="457200" marR="381000" rtl="0" algn="l">
              <a:spcBef>
                <a:spcPts val="0"/>
              </a:spcBef>
              <a:spcAft>
                <a:spcPts val="0"/>
              </a:spcAft>
              <a:buSzPts val="1700"/>
              <a:buFont typeface="Raleway"/>
              <a:buChar char="●"/>
            </a:pPr>
            <a:r>
              <a:rPr lang="en-GB" sz="1700" u="sng">
                <a:solidFill>
                  <a:schemeClr val="hlink"/>
                </a:solidFill>
                <a:highlight>
                  <a:srgbClr val="FFFFFF"/>
                </a:highlight>
                <a:latin typeface="Raleway"/>
                <a:ea typeface="Raleway"/>
                <a:cs typeface="Raleway"/>
                <a:sym typeface="Raleway"/>
                <a:hlinkClick r:id="rId4"/>
              </a:rPr>
              <a:t>Corporate Finance Institute: Credit Risk Analysis &amp; Modeling Concepts</a:t>
            </a:r>
            <a:endParaRPr sz="1700" u="sng">
              <a:solidFill>
                <a:schemeClr val="hlink"/>
              </a:solidFill>
              <a:highlight>
                <a:srgbClr val="FFFFFF"/>
              </a:highlight>
              <a:latin typeface="Raleway"/>
              <a:ea typeface="Raleway"/>
              <a:cs typeface="Raleway"/>
              <a:sym typeface="Raleway"/>
            </a:endParaRPr>
          </a:p>
          <a:p>
            <a:pPr indent="-336550" lvl="0" marL="457200" marR="381000" rtl="0" algn="l">
              <a:spcBef>
                <a:spcPts val="0"/>
              </a:spcBef>
              <a:spcAft>
                <a:spcPts val="0"/>
              </a:spcAft>
              <a:buSzPts val="1700"/>
              <a:buFont typeface="Raleway"/>
              <a:buChar char="●"/>
            </a:pPr>
            <a:r>
              <a:rPr lang="en-GB" sz="1700" u="sng">
                <a:solidFill>
                  <a:schemeClr val="hlink"/>
                </a:solidFill>
                <a:highlight>
                  <a:srgbClr val="FFFFFF"/>
                </a:highlight>
                <a:latin typeface="Raleway"/>
                <a:ea typeface="Raleway"/>
                <a:cs typeface="Raleway"/>
                <a:sym typeface="Raleway"/>
                <a:hlinkClick r:id="rId5"/>
              </a:rPr>
              <a:t>Bank for International Settlements (BIS) - Basel II Framework</a:t>
            </a:r>
            <a:endParaRPr sz="1700" u="sng">
              <a:solidFill>
                <a:schemeClr val="hlink"/>
              </a:solidFill>
              <a:highlight>
                <a:srgbClr val="FFFFFF"/>
              </a:highlight>
              <a:latin typeface="Raleway"/>
              <a:ea typeface="Raleway"/>
              <a:cs typeface="Raleway"/>
              <a:sym typeface="Raleway"/>
            </a:endParaRPr>
          </a:p>
          <a:p>
            <a:pPr indent="-336550" lvl="0" marL="457200" marR="381000" rtl="0" algn="l">
              <a:spcBef>
                <a:spcPts val="0"/>
              </a:spcBef>
              <a:spcAft>
                <a:spcPts val="0"/>
              </a:spcAft>
              <a:buSzPts val="1700"/>
              <a:buFont typeface="Raleway"/>
              <a:buChar char="●"/>
            </a:pPr>
            <a:r>
              <a:rPr lang="en-GB" sz="1700" u="sng">
                <a:solidFill>
                  <a:schemeClr val="hlink"/>
                </a:solidFill>
                <a:highlight>
                  <a:srgbClr val="FFFFFF"/>
                </a:highlight>
                <a:latin typeface="Raleway"/>
                <a:ea typeface="Raleway"/>
                <a:cs typeface="Raleway"/>
                <a:sym typeface="Raleway"/>
                <a:hlinkClick r:id="rId6"/>
              </a:rPr>
              <a:t>MathWorks - About Credit Scorecards</a:t>
            </a:r>
            <a:endParaRPr sz="1700" u="sng">
              <a:solidFill>
                <a:schemeClr val="hlink"/>
              </a:solidFill>
              <a:highlight>
                <a:srgbClr val="FFFFFF"/>
              </a:highlight>
              <a:latin typeface="Raleway"/>
              <a:ea typeface="Raleway"/>
              <a:cs typeface="Raleway"/>
              <a:sym typeface="Raleway"/>
            </a:endParaRPr>
          </a:p>
          <a:p>
            <a:pPr indent="-336550" lvl="0" marL="457200" marR="381000" rtl="0" algn="l">
              <a:spcBef>
                <a:spcPts val="0"/>
              </a:spcBef>
              <a:spcAft>
                <a:spcPts val="0"/>
              </a:spcAft>
              <a:buSzPts val="1700"/>
              <a:buFont typeface="Raleway"/>
              <a:buChar char="●"/>
            </a:pPr>
            <a:r>
              <a:rPr lang="en-GB" sz="1700" u="sng">
                <a:solidFill>
                  <a:schemeClr val="hlink"/>
                </a:solidFill>
                <a:highlight>
                  <a:srgbClr val="FFFFFF"/>
                </a:highlight>
                <a:latin typeface="Raleway"/>
                <a:ea typeface="Raleway"/>
                <a:cs typeface="Raleway"/>
                <a:sym typeface="Raleway"/>
                <a:hlinkClick r:id="rId7"/>
              </a:rPr>
              <a:t>Towards Data Science - How to Develop a Credit Risk Model and Scorecard</a:t>
            </a:r>
            <a:endParaRPr sz="1700" u="sng">
              <a:solidFill>
                <a:schemeClr val="hlink"/>
              </a:solidFill>
              <a:highlight>
                <a:srgbClr val="FFFFFF"/>
              </a:highlight>
              <a:latin typeface="Raleway"/>
              <a:ea typeface="Raleway"/>
              <a:cs typeface="Raleway"/>
              <a:sym typeface="Raleway"/>
            </a:endParaRPr>
          </a:p>
          <a:p>
            <a:pPr indent="-336550" lvl="0" marL="457200" marR="381000" rtl="0" algn="l">
              <a:spcBef>
                <a:spcPts val="0"/>
              </a:spcBef>
              <a:spcAft>
                <a:spcPts val="0"/>
              </a:spcAft>
              <a:buSzPts val="1700"/>
              <a:buFont typeface="Raleway"/>
              <a:buChar char="●"/>
            </a:pPr>
            <a:r>
              <a:rPr lang="en-GB" sz="1700" u="sng">
                <a:solidFill>
                  <a:schemeClr val="hlink"/>
                </a:solidFill>
                <a:highlight>
                  <a:srgbClr val="FFFFFF"/>
                </a:highlight>
                <a:latin typeface="Raleway"/>
                <a:ea typeface="Raleway"/>
                <a:cs typeface="Raleway"/>
                <a:sym typeface="Raleway"/>
                <a:hlinkClick r:id="rId8"/>
              </a:rPr>
              <a:t>ListenData - Weight of Evidence (WoE) and Information Value (IV) Explained</a:t>
            </a:r>
            <a:endParaRPr sz="1700" u="sng">
              <a:solidFill>
                <a:schemeClr val="hlink"/>
              </a:solidFill>
              <a:highlight>
                <a:srgbClr val="FFFFFF"/>
              </a:highlight>
              <a:latin typeface="Raleway"/>
              <a:ea typeface="Raleway"/>
              <a:cs typeface="Raleway"/>
              <a:sym typeface="Raleway"/>
            </a:endParaRPr>
          </a:p>
          <a:p>
            <a:pPr indent="-336550" lvl="0" marL="457200" marR="381000" rtl="0" algn="l">
              <a:spcBef>
                <a:spcPts val="0"/>
              </a:spcBef>
              <a:spcAft>
                <a:spcPts val="0"/>
              </a:spcAft>
              <a:buSzPts val="1700"/>
              <a:buFont typeface="Raleway"/>
              <a:buChar char="●"/>
            </a:pPr>
            <a:r>
              <a:rPr lang="en-GB" sz="1700" u="sng">
                <a:solidFill>
                  <a:schemeClr val="hlink"/>
                </a:solidFill>
                <a:highlight>
                  <a:srgbClr val="FFFFFF"/>
                </a:highlight>
                <a:latin typeface="Raleway"/>
                <a:ea typeface="Raleway"/>
                <a:cs typeface="Raleway"/>
                <a:sym typeface="Raleway"/>
                <a:hlinkClick r:id="rId9"/>
              </a:rPr>
              <a:t>TIBCO Documentation - Information Value and Weight of Evidence Analysis</a:t>
            </a:r>
            <a:endParaRPr sz="1700" u="sng">
              <a:solidFill>
                <a:schemeClr val="hlink"/>
              </a:solidFill>
              <a:highlight>
                <a:srgbClr val="FFFFFF"/>
              </a:highlight>
              <a:latin typeface="Raleway"/>
              <a:ea typeface="Raleway"/>
              <a:cs typeface="Raleway"/>
              <a:sym typeface="Raleway"/>
            </a:endParaRPr>
          </a:p>
          <a:p>
            <a:pPr indent="-336550" lvl="0" marL="457200" marR="381000" rtl="0" algn="l">
              <a:spcBef>
                <a:spcPts val="0"/>
              </a:spcBef>
              <a:spcAft>
                <a:spcPts val="0"/>
              </a:spcAft>
              <a:buSzPts val="1700"/>
              <a:buFont typeface="Raleway"/>
              <a:buChar char="●"/>
            </a:pPr>
            <a:r>
              <a:rPr lang="en-GB" sz="1700" u="sng">
                <a:solidFill>
                  <a:schemeClr val="hlink"/>
                </a:solidFill>
                <a:highlight>
                  <a:srgbClr val="FFFFFF"/>
                </a:highlight>
                <a:latin typeface="Raleway"/>
                <a:ea typeface="Raleway"/>
                <a:cs typeface="Raleway"/>
                <a:sym typeface="Raleway"/>
                <a:hlinkClick r:id="rId10"/>
              </a:rPr>
              <a:t>Towards Data Science - Credit Risk Modeling with Machine Learning</a:t>
            </a:r>
            <a:endParaRPr sz="1700" u="sng">
              <a:solidFill>
                <a:schemeClr val="hlink"/>
              </a:solidFill>
              <a:highlight>
                <a:srgbClr val="FFFFFF"/>
              </a:highlight>
              <a:latin typeface="Raleway"/>
              <a:ea typeface="Raleway"/>
              <a:cs typeface="Raleway"/>
              <a:sym typeface="Raleway"/>
            </a:endParaRPr>
          </a:p>
          <a:p>
            <a:pPr indent="-336550" lvl="0" marL="457200" marR="381000" rtl="0" algn="l">
              <a:spcBef>
                <a:spcPts val="0"/>
              </a:spcBef>
              <a:spcAft>
                <a:spcPts val="0"/>
              </a:spcAft>
              <a:buSzPts val="1700"/>
              <a:buFont typeface="Raleway"/>
              <a:buChar char="●"/>
            </a:pPr>
            <a:r>
              <a:rPr lang="en-GB" sz="1700" u="sng">
                <a:solidFill>
                  <a:schemeClr val="hlink"/>
                </a:solidFill>
                <a:highlight>
                  <a:srgbClr val="FFFFFF"/>
                </a:highlight>
                <a:latin typeface="Raleway"/>
                <a:ea typeface="Raleway"/>
                <a:cs typeface="Raleway"/>
                <a:sym typeface="Raleway"/>
                <a:hlinkClick r:id="rId11"/>
              </a:rPr>
              <a:t>Number Analytics - Advanced Credit Risk Modeling Techniques</a:t>
            </a:r>
            <a:endParaRPr sz="1700" u="sng">
              <a:solidFill>
                <a:schemeClr val="hlink"/>
              </a:solidFill>
              <a:highlight>
                <a:srgbClr val="FFFFFF"/>
              </a:highlight>
              <a:latin typeface="Raleway"/>
              <a:ea typeface="Raleway"/>
              <a:cs typeface="Raleway"/>
              <a:sym typeface="Raleway"/>
            </a:endParaRPr>
          </a:p>
          <a:p>
            <a:pPr indent="-336550" lvl="0" marL="457200" marR="381000" rtl="0" algn="l">
              <a:spcBef>
                <a:spcPts val="0"/>
              </a:spcBef>
              <a:spcAft>
                <a:spcPts val="0"/>
              </a:spcAft>
              <a:buSzPts val="1700"/>
              <a:buFont typeface="Raleway"/>
              <a:buChar char="●"/>
            </a:pPr>
            <a:r>
              <a:rPr lang="en-GB" sz="1700" u="sng">
                <a:solidFill>
                  <a:schemeClr val="hlink"/>
                </a:solidFill>
                <a:highlight>
                  <a:srgbClr val="FFFFFF"/>
                </a:highlight>
                <a:latin typeface="Raleway"/>
                <a:ea typeface="Raleway"/>
                <a:cs typeface="Raleway"/>
                <a:sym typeface="Raleway"/>
                <a:hlinkClick r:id="rId12"/>
              </a:rPr>
              <a:t>TechTimes - Balancing Accuracy and Transparency (Explainable AI)</a:t>
            </a:r>
            <a:endParaRPr sz="1700" u="sng">
              <a:solidFill>
                <a:schemeClr val="hlink"/>
              </a:solidFill>
              <a:highlight>
                <a:srgbClr val="FFFFFF"/>
              </a:highlight>
              <a:latin typeface="Raleway"/>
              <a:ea typeface="Raleway"/>
              <a:cs typeface="Raleway"/>
              <a:sym typeface="Raleway"/>
            </a:endParaRPr>
          </a:p>
          <a:p>
            <a:pPr indent="-336550" lvl="0" marL="457200" marR="381000" rtl="0" algn="l">
              <a:spcBef>
                <a:spcPts val="0"/>
              </a:spcBef>
              <a:spcAft>
                <a:spcPts val="0"/>
              </a:spcAft>
              <a:buSzPts val="1700"/>
              <a:buFont typeface="Raleway"/>
              <a:buChar char="●"/>
            </a:pPr>
            <a:r>
              <a:rPr lang="en-GB" sz="1700" u="sng">
                <a:solidFill>
                  <a:schemeClr val="hlink"/>
                </a:solidFill>
                <a:highlight>
                  <a:srgbClr val="FFFFFF"/>
                </a:highlight>
                <a:latin typeface="Raleway"/>
                <a:ea typeface="Raleway"/>
                <a:cs typeface="Raleway"/>
                <a:sym typeface="Raleway"/>
                <a:hlinkClick r:id="rId13"/>
              </a:rPr>
              <a:t>BytePlus - What role does Interpretability Models play in finance?</a:t>
            </a:r>
            <a:endParaRPr sz="1700">
              <a:latin typeface="Raleway"/>
              <a:ea typeface="Raleway"/>
              <a:cs typeface="Raleway"/>
              <a:sym typeface="Raleway"/>
            </a:endParaRPr>
          </a:p>
        </p:txBody>
      </p:sp>
      <p:pic>
        <p:nvPicPr>
          <p:cNvPr id="160" name="Google Shape;160;p28"/>
          <p:cNvPicPr preferRelativeResize="0"/>
          <p:nvPr/>
        </p:nvPicPr>
        <p:blipFill>
          <a:blip r:embed="rId14">
            <a:alphaModFix/>
          </a:blip>
          <a:stretch>
            <a:fillRect/>
          </a:stretch>
        </p:blipFill>
        <p:spPr>
          <a:xfrm>
            <a:off x="7903650" y="0"/>
            <a:ext cx="1240350" cy="533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Raleway"/>
                <a:ea typeface="Raleway"/>
                <a:cs typeface="Raleway"/>
                <a:sym typeface="Raleway"/>
              </a:rPr>
              <a:t>Any questions?</a:t>
            </a:r>
            <a:endParaRPr>
              <a:latin typeface="Raleway"/>
              <a:ea typeface="Raleway"/>
              <a:cs typeface="Raleway"/>
              <a:sym typeface="Raleway"/>
            </a:endParaRPr>
          </a:p>
        </p:txBody>
      </p:sp>
      <p:pic>
        <p:nvPicPr>
          <p:cNvPr id="166" name="Google Shape;166;p29"/>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Introduction to Credit Risk</a:t>
            </a:r>
            <a:endParaRPr>
              <a:latin typeface="Raleway"/>
              <a:ea typeface="Raleway"/>
              <a:cs typeface="Raleway"/>
              <a:sym typeface="Raleway"/>
            </a:endParaRPr>
          </a:p>
        </p:txBody>
      </p:sp>
      <p:sp>
        <p:nvSpPr>
          <p:cNvPr id="61" name="Google Shape;61;p14"/>
          <p:cNvSpPr txBox="1"/>
          <p:nvPr>
            <p:ph idx="1" type="body"/>
          </p:nvPr>
        </p:nvSpPr>
        <p:spPr>
          <a:xfrm>
            <a:off x="159400" y="726950"/>
            <a:ext cx="8895300" cy="441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Raleway"/>
                <a:ea typeface="Raleway"/>
                <a:cs typeface="Raleway"/>
                <a:sym typeface="Raleway"/>
              </a:rPr>
              <a:t>Credit risk</a:t>
            </a:r>
            <a:r>
              <a:rPr lang="en-GB">
                <a:latin typeface="Raleway"/>
                <a:ea typeface="Raleway"/>
                <a:cs typeface="Raleway"/>
                <a:sym typeface="Raleway"/>
              </a:rPr>
              <a:t> refers to the potential financial loss a lender or creditor faces if a borrower fails to meet their contractual obligations. This can manifest as complete default, late payments, or deterioration in creditworthiness.</a:t>
            </a:r>
            <a:endParaRPr>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For financial institutions, managing this risk is critical for profitability and influences loan terms. Higher risk often means higher interest rates and stricter conditions, while lower risk leads to more favorable terms.</a:t>
            </a:r>
            <a:endParaRPr>
              <a:latin typeface="Raleway"/>
              <a:ea typeface="Raleway"/>
              <a:cs typeface="Raleway"/>
              <a:sym typeface="Raleway"/>
            </a:endParaRPr>
          </a:p>
          <a:p>
            <a:pPr indent="0" lvl="0" marL="0" rtl="0" algn="l">
              <a:spcBef>
                <a:spcPts val="1200"/>
              </a:spcBef>
              <a:spcAft>
                <a:spcPts val="1200"/>
              </a:spcAft>
              <a:buNone/>
            </a:pPr>
            <a:r>
              <a:rPr lang="en-GB">
                <a:latin typeface="Raleway"/>
                <a:ea typeface="Raleway"/>
                <a:cs typeface="Raleway"/>
                <a:sym typeface="Raleway"/>
              </a:rPr>
              <a:t>Effective credit risk management involves identifying, assessing, monitoring, and mitigating potential losses. It enhances decision-making, ensures regulatory compliance, and builds trust through responsible lending.</a:t>
            </a:r>
            <a:endParaRPr>
              <a:latin typeface="Raleway"/>
              <a:ea typeface="Raleway"/>
              <a:cs typeface="Raleway"/>
              <a:sym typeface="Raleway"/>
            </a:endParaRPr>
          </a:p>
        </p:txBody>
      </p:sp>
      <p:pic>
        <p:nvPicPr>
          <p:cNvPr id="62" name="Google Shape;62;p14"/>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Importance of Credit Risk Analysis</a:t>
            </a:r>
            <a:endParaRPr>
              <a:latin typeface="Raleway"/>
              <a:ea typeface="Raleway"/>
              <a:cs typeface="Raleway"/>
              <a:sym typeface="Raleway"/>
            </a:endParaRPr>
          </a:p>
        </p:txBody>
      </p:sp>
      <p:sp>
        <p:nvSpPr>
          <p:cNvPr id="68" name="Google Shape;68;p15"/>
          <p:cNvSpPr txBox="1"/>
          <p:nvPr>
            <p:ph idx="1" type="body"/>
          </p:nvPr>
        </p:nvSpPr>
        <p:spPr>
          <a:xfrm>
            <a:off x="159400" y="726950"/>
            <a:ext cx="8895300" cy="441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Raleway"/>
              <a:buChar char="●"/>
            </a:pPr>
            <a:r>
              <a:rPr lang="en-GB">
                <a:latin typeface="Raleway"/>
                <a:ea typeface="Raleway"/>
                <a:cs typeface="Raleway"/>
                <a:sym typeface="Raleway"/>
              </a:rPr>
              <a:t>Minimizing potential losses.</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Helps lenders make informed lending decisions.</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Enables better portfolio management and risk mitigation.</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Increases p</a:t>
            </a:r>
            <a:r>
              <a:rPr lang="en-GB">
                <a:latin typeface="Raleway"/>
                <a:ea typeface="Raleway"/>
                <a:cs typeface="Raleway"/>
                <a:sym typeface="Raleway"/>
              </a:rPr>
              <a:t>rofitability by enabling accurate loan pricing and competitive offerings.</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Supports regulatory compliance.</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Contributes to financial stability.</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Critical for lending institutions to assess borrowers' risk.</a:t>
            </a:r>
            <a:endParaRPr>
              <a:latin typeface="Raleway"/>
              <a:ea typeface="Raleway"/>
              <a:cs typeface="Raleway"/>
              <a:sym typeface="Raleway"/>
            </a:endParaRPr>
          </a:p>
          <a:p>
            <a:pPr indent="0" lvl="0" marL="0" rtl="0" algn="l">
              <a:spcBef>
                <a:spcPts val="1200"/>
              </a:spcBef>
              <a:spcAft>
                <a:spcPts val="1200"/>
              </a:spcAft>
              <a:buNone/>
            </a:pPr>
            <a:r>
              <a:rPr b="1" lang="en-GB">
                <a:latin typeface="Raleway"/>
                <a:ea typeface="Raleway"/>
                <a:cs typeface="Raleway"/>
                <a:sym typeface="Raleway"/>
              </a:rPr>
              <a:t>Use cases</a:t>
            </a:r>
            <a:r>
              <a:rPr lang="en-GB">
                <a:latin typeface="Raleway"/>
                <a:ea typeface="Raleway"/>
                <a:cs typeface="Raleway"/>
                <a:sym typeface="Raleway"/>
              </a:rPr>
              <a:t>: Loan approvals, credit card issuances, Buy-Now-Pay-Later (BNPL) services.</a:t>
            </a:r>
            <a:endParaRPr>
              <a:latin typeface="Raleway"/>
              <a:ea typeface="Raleway"/>
              <a:cs typeface="Raleway"/>
              <a:sym typeface="Raleway"/>
            </a:endParaRPr>
          </a:p>
        </p:txBody>
      </p:sp>
      <p:pic>
        <p:nvPicPr>
          <p:cNvPr id="69" name="Google Shape;69;p15"/>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Types of Credit Risk</a:t>
            </a:r>
            <a:endParaRPr>
              <a:latin typeface="Raleway"/>
              <a:ea typeface="Raleway"/>
              <a:cs typeface="Raleway"/>
              <a:sym typeface="Raleway"/>
            </a:endParaRPr>
          </a:p>
        </p:txBody>
      </p:sp>
      <p:sp>
        <p:nvSpPr>
          <p:cNvPr id="75" name="Google Shape;75;p16"/>
          <p:cNvSpPr txBox="1"/>
          <p:nvPr>
            <p:ph idx="1" type="body"/>
          </p:nvPr>
        </p:nvSpPr>
        <p:spPr>
          <a:xfrm>
            <a:off x="159400" y="726950"/>
            <a:ext cx="8895300" cy="441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latin typeface="Raleway"/>
                <a:ea typeface="Raleway"/>
                <a:cs typeface="Raleway"/>
                <a:sym typeface="Raleway"/>
              </a:rPr>
              <a:t>Default Risk</a:t>
            </a:r>
            <a:r>
              <a:rPr lang="en-GB">
                <a:latin typeface="Raleway"/>
                <a:ea typeface="Raleway"/>
                <a:cs typeface="Raleway"/>
                <a:sym typeface="Raleway"/>
              </a:rPr>
              <a:t>: The risk that a borrower won't repay their debt in full.</a:t>
            </a:r>
            <a:endParaRPr>
              <a:latin typeface="Raleway"/>
              <a:ea typeface="Raleway"/>
              <a:cs typeface="Raleway"/>
              <a:sym typeface="Raleway"/>
            </a:endParaRPr>
          </a:p>
          <a:p>
            <a:pPr indent="0" lvl="0" marL="0" rtl="0" algn="l">
              <a:spcBef>
                <a:spcPts val="1200"/>
              </a:spcBef>
              <a:spcAft>
                <a:spcPts val="0"/>
              </a:spcAft>
              <a:buClr>
                <a:schemeClr val="dk1"/>
              </a:buClr>
              <a:buSzPts val="1100"/>
              <a:buFont typeface="Arial"/>
              <a:buNone/>
            </a:pPr>
            <a:r>
              <a:rPr b="1" lang="en-GB">
                <a:latin typeface="Raleway"/>
                <a:ea typeface="Raleway"/>
                <a:cs typeface="Raleway"/>
                <a:sym typeface="Raleway"/>
              </a:rPr>
              <a:t>Concentration risk:</a:t>
            </a:r>
            <a:r>
              <a:rPr lang="en-GB">
                <a:latin typeface="Raleway"/>
                <a:ea typeface="Raleway"/>
                <a:cs typeface="Raleway"/>
                <a:sym typeface="Raleway"/>
              </a:rPr>
              <a:t> The risk arising from a large exposure to a single counterparty or a group of related counterparties.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Downgrade Risk</a:t>
            </a:r>
            <a:r>
              <a:rPr lang="en-GB">
                <a:latin typeface="Raleway"/>
                <a:ea typeface="Raleway"/>
                <a:cs typeface="Raleway"/>
                <a:sym typeface="Raleway"/>
              </a:rPr>
              <a:t>: Borrower's credit rating drops, increasing borrowing costs.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Recovery Risk</a:t>
            </a:r>
            <a:r>
              <a:rPr lang="en-GB">
                <a:latin typeface="Raleway"/>
                <a:ea typeface="Raleway"/>
                <a:cs typeface="Raleway"/>
                <a:sym typeface="Raleway"/>
              </a:rPr>
              <a:t>: Uncertainty about how much can be recovered after a default.</a:t>
            </a:r>
            <a:endParaRPr>
              <a:latin typeface="Raleway"/>
              <a:ea typeface="Raleway"/>
              <a:cs typeface="Raleway"/>
              <a:sym typeface="Raleway"/>
            </a:endParaRPr>
          </a:p>
          <a:p>
            <a:pPr indent="0" lvl="0" marL="0" rtl="0" algn="l">
              <a:spcBef>
                <a:spcPts val="1200"/>
              </a:spcBef>
              <a:spcAft>
                <a:spcPts val="1200"/>
              </a:spcAft>
              <a:buNone/>
            </a:pPr>
            <a:r>
              <a:rPr b="1" lang="en-GB">
                <a:latin typeface="Raleway"/>
                <a:ea typeface="Raleway"/>
                <a:cs typeface="Raleway"/>
                <a:sym typeface="Raleway"/>
              </a:rPr>
              <a:t>Country Risk</a:t>
            </a:r>
            <a:r>
              <a:rPr lang="en-GB">
                <a:latin typeface="Raleway"/>
                <a:ea typeface="Raleway"/>
                <a:cs typeface="Raleway"/>
                <a:sym typeface="Raleway"/>
              </a:rPr>
              <a:t>: A country defaulting on its obligations due to economic or political issues.</a:t>
            </a:r>
            <a:endParaRPr>
              <a:latin typeface="Raleway"/>
              <a:ea typeface="Raleway"/>
              <a:cs typeface="Raleway"/>
              <a:sym typeface="Raleway"/>
            </a:endParaRPr>
          </a:p>
        </p:txBody>
      </p:sp>
      <p:pic>
        <p:nvPicPr>
          <p:cNvPr id="76" name="Google Shape;76;p16"/>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Key Concepts in Credit Risk</a:t>
            </a:r>
            <a:endParaRPr>
              <a:latin typeface="Raleway"/>
              <a:ea typeface="Raleway"/>
              <a:cs typeface="Raleway"/>
              <a:sym typeface="Raleway"/>
            </a:endParaRPr>
          </a:p>
        </p:txBody>
      </p:sp>
      <p:sp>
        <p:nvSpPr>
          <p:cNvPr id="82" name="Google Shape;82;p17"/>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b="1" lang="en-GB">
                <a:latin typeface="Raleway"/>
                <a:ea typeface="Raleway"/>
                <a:cs typeface="Raleway"/>
                <a:sym typeface="Raleway"/>
              </a:rPr>
              <a:t>Qualitative Factors: The "Five Cs of Credit"</a:t>
            </a:r>
            <a:endParaRPr b="1">
              <a:latin typeface="Raleway"/>
              <a:ea typeface="Raleway"/>
              <a:cs typeface="Raleway"/>
              <a:sym typeface="Raleway"/>
            </a:endParaRPr>
          </a:p>
          <a:p>
            <a:pPr indent="0" lvl="0" marL="0" rtl="0" algn="l">
              <a:spcBef>
                <a:spcPts val="1200"/>
              </a:spcBef>
              <a:spcAft>
                <a:spcPts val="0"/>
              </a:spcAft>
              <a:buClr>
                <a:schemeClr val="dk1"/>
              </a:buClr>
              <a:buSzPct val="61111"/>
              <a:buFont typeface="Arial"/>
              <a:buNone/>
            </a:pPr>
            <a:r>
              <a:rPr lang="en-GB">
                <a:latin typeface="Raleway"/>
                <a:ea typeface="Raleway"/>
                <a:cs typeface="Raleway"/>
                <a:sym typeface="Raleway"/>
              </a:rPr>
              <a:t>A widely used framework for evaluating creditworthiness:</a:t>
            </a:r>
            <a:endParaRPr>
              <a:latin typeface="Raleway"/>
              <a:ea typeface="Raleway"/>
              <a:cs typeface="Raleway"/>
              <a:sym typeface="Raleway"/>
            </a:endParaRPr>
          </a:p>
          <a:p>
            <a:pPr indent="0" lvl="0" marL="0" rtl="0" algn="l">
              <a:spcBef>
                <a:spcPts val="1200"/>
              </a:spcBef>
              <a:spcAft>
                <a:spcPts val="0"/>
              </a:spcAft>
              <a:buClr>
                <a:schemeClr val="dk1"/>
              </a:buClr>
              <a:buSzPct val="61111"/>
              <a:buFont typeface="Arial"/>
              <a:buNone/>
            </a:pPr>
            <a:r>
              <a:rPr b="1" lang="en-GB">
                <a:latin typeface="Raleway"/>
                <a:ea typeface="Raleway"/>
                <a:cs typeface="Raleway"/>
                <a:sym typeface="Raleway"/>
              </a:rPr>
              <a:t>Character</a:t>
            </a:r>
            <a:r>
              <a:rPr lang="en-GB">
                <a:latin typeface="Raleway"/>
                <a:ea typeface="Raleway"/>
                <a:cs typeface="Raleway"/>
                <a:sym typeface="Raleway"/>
              </a:rPr>
              <a:t>: Honesty, integrity, and reliability (e.g., consistent payment history).</a:t>
            </a:r>
            <a:endParaRPr>
              <a:latin typeface="Raleway"/>
              <a:ea typeface="Raleway"/>
              <a:cs typeface="Raleway"/>
              <a:sym typeface="Raleway"/>
            </a:endParaRPr>
          </a:p>
          <a:p>
            <a:pPr indent="0" lvl="0" marL="0" rtl="0" algn="l">
              <a:spcBef>
                <a:spcPts val="1200"/>
              </a:spcBef>
              <a:spcAft>
                <a:spcPts val="0"/>
              </a:spcAft>
              <a:buClr>
                <a:schemeClr val="dk1"/>
              </a:buClr>
              <a:buSzPct val="61111"/>
              <a:buFont typeface="Arial"/>
              <a:buNone/>
            </a:pPr>
            <a:r>
              <a:rPr b="1" lang="en-GB">
                <a:latin typeface="Raleway"/>
                <a:ea typeface="Raleway"/>
                <a:cs typeface="Raleway"/>
                <a:sym typeface="Raleway"/>
              </a:rPr>
              <a:t>Capacity</a:t>
            </a:r>
            <a:r>
              <a:rPr lang="en-GB">
                <a:latin typeface="Raleway"/>
                <a:ea typeface="Raleway"/>
                <a:cs typeface="Raleway"/>
                <a:sym typeface="Raleway"/>
              </a:rPr>
              <a:t>: Ability to generate sufficient cash flow to repay the loan (e.g., debt-to-income ratio, stable revenue).</a:t>
            </a:r>
            <a:endParaRPr>
              <a:latin typeface="Raleway"/>
              <a:ea typeface="Raleway"/>
              <a:cs typeface="Raleway"/>
              <a:sym typeface="Raleway"/>
            </a:endParaRPr>
          </a:p>
          <a:p>
            <a:pPr indent="0" lvl="0" marL="0" rtl="0" algn="l">
              <a:spcBef>
                <a:spcPts val="1200"/>
              </a:spcBef>
              <a:spcAft>
                <a:spcPts val="0"/>
              </a:spcAft>
              <a:buClr>
                <a:schemeClr val="dk1"/>
              </a:buClr>
              <a:buSzPct val="61111"/>
              <a:buFont typeface="Arial"/>
              <a:buNone/>
            </a:pPr>
            <a:r>
              <a:rPr b="1" lang="en-GB">
                <a:latin typeface="Raleway"/>
                <a:ea typeface="Raleway"/>
                <a:cs typeface="Raleway"/>
                <a:sym typeface="Raleway"/>
              </a:rPr>
              <a:t>Capital</a:t>
            </a:r>
            <a:r>
              <a:rPr lang="en-GB">
                <a:latin typeface="Raleway"/>
                <a:ea typeface="Raleway"/>
                <a:cs typeface="Raleway"/>
                <a:sym typeface="Raleway"/>
              </a:rPr>
              <a:t>: Financial strength and net worth, showing commitment and cushion (e.g., personal investment in business).</a:t>
            </a:r>
            <a:endParaRPr>
              <a:latin typeface="Raleway"/>
              <a:ea typeface="Raleway"/>
              <a:cs typeface="Raleway"/>
              <a:sym typeface="Raleway"/>
            </a:endParaRPr>
          </a:p>
          <a:p>
            <a:pPr indent="0" lvl="0" marL="0" rtl="0" algn="l">
              <a:spcBef>
                <a:spcPts val="1200"/>
              </a:spcBef>
              <a:spcAft>
                <a:spcPts val="0"/>
              </a:spcAft>
              <a:buClr>
                <a:schemeClr val="dk1"/>
              </a:buClr>
              <a:buSzPct val="61111"/>
              <a:buFont typeface="Arial"/>
              <a:buNone/>
            </a:pPr>
            <a:r>
              <a:rPr b="1" lang="en-GB">
                <a:latin typeface="Raleway"/>
                <a:ea typeface="Raleway"/>
                <a:cs typeface="Raleway"/>
                <a:sym typeface="Raleway"/>
              </a:rPr>
              <a:t>Collateral</a:t>
            </a:r>
            <a:r>
              <a:rPr lang="en-GB">
                <a:latin typeface="Raleway"/>
                <a:ea typeface="Raleway"/>
                <a:cs typeface="Raleway"/>
                <a:sym typeface="Raleway"/>
              </a:rPr>
              <a:t>: Assets pledged to secure the loan, a secondary repayment source (e.g., commercial property).</a:t>
            </a:r>
            <a:endParaRPr>
              <a:latin typeface="Raleway"/>
              <a:ea typeface="Raleway"/>
              <a:cs typeface="Raleway"/>
              <a:sym typeface="Raleway"/>
            </a:endParaRPr>
          </a:p>
          <a:p>
            <a:pPr indent="0" lvl="0" marL="0" rtl="0" algn="l">
              <a:spcBef>
                <a:spcPts val="1200"/>
              </a:spcBef>
              <a:spcAft>
                <a:spcPts val="0"/>
              </a:spcAft>
              <a:buClr>
                <a:schemeClr val="dk1"/>
              </a:buClr>
              <a:buSzPct val="61111"/>
              <a:buFont typeface="Arial"/>
              <a:buNone/>
            </a:pPr>
            <a:r>
              <a:rPr b="1" lang="en-GB">
                <a:latin typeface="Raleway"/>
                <a:ea typeface="Raleway"/>
                <a:cs typeface="Raleway"/>
                <a:sym typeface="Raleway"/>
              </a:rPr>
              <a:t>Conditions</a:t>
            </a:r>
            <a:r>
              <a:rPr lang="en-GB">
                <a:latin typeface="Raleway"/>
                <a:ea typeface="Raleway"/>
                <a:cs typeface="Raleway"/>
                <a:sym typeface="Raleway"/>
              </a:rPr>
              <a:t>: External factors influencing financial situation (e.g., economic environment, industry trends).</a:t>
            </a:r>
            <a:endParaRPr>
              <a:latin typeface="Raleway"/>
              <a:ea typeface="Raleway"/>
              <a:cs typeface="Raleway"/>
              <a:sym typeface="Raleway"/>
            </a:endParaRPr>
          </a:p>
          <a:p>
            <a:pPr indent="0" lvl="0" marL="0" rtl="0" algn="l">
              <a:spcBef>
                <a:spcPts val="1200"/>
              </a:spcBef>
              <a:spcAft>
                <a:spcPts val="1200"/>
              </a:spcAft>
              <a:buNone/>
            </a:pPr>
            <a:r>
              <a:rPr lang="en-GB">
                <a:latin typeface="Raleway"/>
                <a:ea typeface="Raleway"/>
                <a:cs typeface="Raleway"/>
                <a:sym typeface="Raleway"/>
              </a:rPr>
              <a:t>Qualitative factors provide crucial context, explaining *why* financial outcomes occur and *what might happen next*, complementing quantitative data.</a:t>
            </a:r>
            <a:endParaRPr>
              <a:latin typeface="Raleway"/>
              <a:ea typeface="Raleway"/>
              <a:cs typeface="Raleway"/>
              <a:sym typeface="Raleway"/>
            </a:endParaRPr>
          </a:p>
        </p:txBody>
      </p:sp>
      <p:pic>
        <p:nvPicPr>
          <p:cNvPr id="83" name="Google Shape;83;p17"/>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Cont.</a:t>
            </a:r>
            <a:endParaRPr>
              <a:latin typeface="Raleway"/>
              <a:ea typeface="Raleway"/>
              <a:cs typeface="Raleway"/>
              <a:sym typeface="Raleway"/>
            </a:endParaRPr>
          </a:p>
        </p:txBody>
      </p:sp>
      <p:sp>
        <p:nvSpPr>
          <p:cNvPr id="89" name="Google Shape;89;p18"/>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GB">
                <a:latin typeface="Raleway"/>
                <a:ea typeface="Raleway"/>
                <a:cs typeface="Raleway"/>
                <a:sym typeface="Raleway"/>
              </a:rPr>
              <a:t>Quantitative Factors: </a:t>
            </a:r>
            <a:endParaRPr b="1">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These are measurable financial numbers that form the backbone of credit risk models.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Probability of Default (PD)</a:t>
            </a:r>
            <a:r>
              <a:rPr lang="en-GB">
                <a:latin typeface="Raleway"/>
                <a:ea typeface="Raleway"/>
                <a:cs typeface="Raleway"/>
                <a:sym typeface="Raleway"/>
              </a:rPr>
              <a:t>: Estimated likelihood a borrower will fail to meet debt obligations over a specific time.</a:t>
            </a:r>
            <a:endParaRPr>
              <a:latin typeface="Raleway"/>
              <a:ea typeface="Raleway"/>
              <a:cs typeface="Raleway"/>
              <a:sym typeface="Raleway"/>
            </a:endParaRPr>
          </a:p>
          <a:p>
            <a:pPr indent="-317182" lvl="0" marL="457200" rtl="0" algn="l">
              <a:spcBef>
                <a:spcPts val="1200"/>
              </a:spcBef>
              <a:spcAft>
                <a:spcPts val="0"/>
              </a:spcAft>
              <a:buSzPct val="100000"/>
              <a:buFont typeface="Raleway"/>
              <a:buChar char="●"/>
            </a:pPr>
            <a:r>
              <a:rPr b="1" lang="en-GB">
                <a:latin typeface="Raleway"/>
                <a:ea typeface="Raleway"/>
                <a:cs typeface="Raleway"/>
                <a:sym typeface="Raleway"/>
              </a:rPr>
              <a:t>Example</a:t>
            </a:r>
            <a:r>
              <a:rPr lang="en-GB">
                <a:latin typeface="Raleway"/>
                <a:ea typeface="Raleway"/>
                <a:cs typeface="Raleway"/>
                <a:sym typeface="Raleway"/>
              </a:rPr>
              <a:t>: A credit model predicts a small business loan has a 5% PD over the next 12 months, meaning there's a 5% chance the business will default within that period.</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Loss Given Default (LGD)</a:t>
            </a:r>
            <a:r>
              <a:rPr lang="en-GB">
                <a:latin typeface="Raleway"/>
                <a:ea typeface="Raleway"/>
                <a:cs typeface="Raleway"/>
                <a:sym typeface="Raleway"/>
              </a:rPr>
              <a:t>: Estimated percentage of the exposure a lender will lose if a borrower defaults.</a:t>
            </a:r>
            <a:endParaRPr>
              <a:latin typeface="Raleway"/>
              <a:ea typeface="Raleway"/>
              <a:cs typeface="Raleway"/>
              <a:sym typeface="Raleway"/>
            </a:endParaRPr>
          </a:p>
          <a:p>
            <a:pPr indent="-317182" lvl="0" marL="457200" rtl="0" algn="l">
              <a:spcBef>
                <a:spcPts val="1200"/>
              </a:spcBef>
              <a:spcAft>
                <a:spcPts val="0"/>
              </a:spcAft>
              <a:buSzPct val="100000"/>
              <a:buFont typeface="Raleway"/>
              <a:buChar char="●"/>
            </a:pPr>
            <a:r>
              <a:rPr b="1" lang="en-GB">
                <a:latin typeface="Raleway"/>
                <a:ea typeface="Raleway"/>
                <a:cs typeface="Raleway"/>
                <a:sym typeface="Raleway"/>
              </a:rPr>
              <a:t>Example</a:t>
            </a:r>
            <a:r>
              <a:rPr lang="en-GB">
                <a:latin typeface="Raleway"/>
                <a:ea typeface="Raleway"/>
                <a:cs typeface="Raleway"/>
                <a:sym typeface="Raleway"/>
              </a:rPr>
              <a:t>: If a $100,000 defaulted loan with collateral recovers $30,000, the LGD is 70% ($70,000 loss).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Exposure at Default (EAD):</a:t>
            </a:r>
            <a:r>
              <a:rPr lang="en-GB">
                <a:latin typeface="Raleway"/>
                <a:ea typeface="Raleway"/>
                <a:cs typeface="Raleway"/>
                <a:sym typeface="Raleway"/>
              </a:rPr>
              <a:t> Total outstanding amount a lender is exposed to at the moment of default.</a:t>
            </a:r>
            <a:endParaRPr>
              <a:latin typeface="Raleway"/>
              <a:ea typeface="Raleway"/>
              <a:cs typeface="Raleway"/>
              <a:sym typeface="Raleway"/>
            </a:endParaRPr>
          </a:p>
          <a:p>
            <a:pPr indent="-317182" lvl="0" marL="457200" rtl="0" algn="l">
              <a:spcBef>
                <a:spcPts val="1200"/>
              </a:spcBef>
              <a:spcAft>
                <a:spcPts val="0"/>
              </a:spcAft>
              <a:buSzPct val="100000"/>
              <a:buFont typeface="Raleway"/>
              <a:buChar char="●"/>
            </a:pPr>
            <a:r>
              <a:rPr b="1" lang="en-GB">
                <a:latin typeface="Raleway"/>
                <a:ea typeface="Raleway"/>
                <a:cs typeface="Raleway"/>
                <a:sym typeface="Raleway"/>
              </a:rPr>
              <a:t>Example</a:t>
            </a:r>
            <a:r>
              <a:rPr lang="en-GB">
                <a:latin typeface="Raleway"/>
                <a:ea typeface="Raleway"/>
                <a:cs typeface="Raleway"/>
                <a:sym typeface="Raleway"/>
              </a:rPr>
              <a:t>: For a credit card with a $5,000 limit and current $2,000 balance, EAD could be higher than $2,000 if the borrower could draw down more before defaulting.</a:t>
            </a:r>
            <a:endParaRPr>
              <a:latin typeface="Raleway"/>
              <a:ea typeface="Raleway"/>
              <a:cs typeface="Raleway"/>
              <a:sym typeface="Raleway"/>
            </a:endParaRPr>
          </a:p>
          <a:p>
            <a:pPr indent="0" lvl="0" marL="0" rtl="0" algn="l">
              <a:spcBef>
                <a:spcPts val="1200"/>
              </a:spcBef>
              <a:spcAft>
                <a:spcPts val="1200"/>
              </a:spcAft>
              <a:buNone/>
            </a:pPr>
            <a:r>
              <a:rPr b="1" lang="en-GB">
                <a:latin typeface="Raleway"/>
                <a:ea typeface="Raleway"/>
                <a:cs typeface="Raleway"/>
                <a:sym typeface="Raleway"/>
              </a:rPr>
              <a:t>Expected Loss (EL)</a:t>
            </a:r>
            <a:r>
              <a:rPr lang="en-GB">
                <a:latin typeface="Raleway"/>
                <a:ea typeface="Raleway"/>
                <a:cs typeface="Raleway"/>
                <a:sym typeface="Raleway"/>
              </a:rPr>
              <a:t>: Calculated as EL=PD×LGD×EAD.</a:t>
            </a:r>
            <a:endParaRPr>
              <a:latin typeface="Raleway"/>
              <a:ea typeface="Raleway"/>
              <a:cs typeface="Raleway"/>
              <a:sym typeface="Raleway"/>
            </a:endParaRPr>
          </a:p>
        </p:txBody>
      </p:sp>
      <p:pic>
        <p:nvPicPr>
          <p:cNvPr id="90" name="Google Shape;90;p18"/>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Credit Risk Modeling</a:t>
            </a:r>
            <a:endParaRPr>
              <a:latin typeface="Raleway"/>
              <a:ea typeface="Raleway"/>
              <a:cs typeface="Raleway"/>
              <a:sym typeface="Raleway"/>
            </a:endParaRPr>
          </a:p>
        </p:txBody>
      </p:sp>
      <p:sp>
        <p:nvSpPr>
          <p:cNvPr id="96" name="Google Shape;96;p19"/>
          <p:cNvSpPr txBox="1"/>
          <p:nvPr>
            <p:ph idx="1" type="body"/>
          </p:nvPr>
        </p:nvSpPr>
        <p:spPr>
          <a:xfrm>
            <a:off x="159400" y="726950"/>
            <a:ext cx="8895300" cy="441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Raleway"/>
                <a:ea typeface="Raleway"/>
                <a:cs typeface="Raleway"/>
                <a:sym typeface="Raleway"/>
              </a:rPr>
              <a:t>Credit risk modeling </a:t>
            </a:r>
            <a:r>
              <a:rPr lang="en-GB">
                <a:latin typeface="Raleway"/>
                <a:ea typeface="Raleway"/>
                <a:cs typeface="Raleway"/>
                <a:sym typeface="Raleway"/>
              </a:rPr>
              <a:t>is the use of statistical and mathematical techniques to quantify credit risk. It’s method to quantify the creditworthiness of an individual.</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Types of Models:</a:t>
            </a:r>
            <a:endParaRPr b="1">
              <a:latin typeface="Raleway"/>
              <a:ea typeface="Raleway"/>
              <a:cs typeface="Raleway"/>
              <a:sym typeface="Raleway"/>
            </a:endParaRPr>
          </a:p>
          <a:p>
            <a:pPr indent="-342900" lvl="0" marL="457200" rtl="0" algn="l">
              <a:spcBef>
                <a:spcPts val="1200"/>
              </a:spcBef>
              <a:spcAft>
                <a:spcPts val="0"/>
              </a:spcAft>
              <a:buSzPts val="1800"/>
              <a:buFont typeface="Raleway"/>
              <a:buChar char="●"/>
            </a:pPr>
            <a:r>
              <a:rPr lang="en-GB">
                <a:latin typeface="Raleway"/>
                <a:ea typeface="Raleway"/>
                <a:cs typeface="Raleway"/>
                <a:sym typeface="Raleway"/>
              </a:rPr>
              <a:t>Traditional statistical models (e.g., logistic regression)</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Modern machine learning models (e.g., random forests, neural networks)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Benefits of Credit Risk Modeling:</a:t>
            </a:r>
            <a:endParaRPr b="1">
              <a:latin typeface="Raleway"/>
              <a:ea typeface="Raleway"/>
              <a:cs typeface="Raleway"/>
              <a:sym typeface="Raleway"/>
            </a:endParaRPr>
          </a:p>
          <a:p>
            <a:pPr indent="-342900" lvl="0" marL="457200" rtl="0" algn="l">
              <a:spcBef>
                <a:spcPts val="1200"/>
              </a:spcBef>
              <a:spcAft>
                <a:spcPts val="0"/>
              </a:spcAft>
              <a:buSzPts val="1800"/>
              <a:buFont typeface="Raleway"/>
              <a:buChar char="●"/>
            </a:pPr>
            <a:r>
              <a:rPr lang="en-GB">
                <a:latin typeface="Raleway"/>
                <a:ea typeface="Raleway"/>
                <a:cs typeface="Raleway"/>
                <a:sym typeface="Raleway"/>
              </a:rPr>
              <a:t>Improved risk assessment and decision-making.</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Enhanced portfolio optimization.</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lang="en-GB">
                <a:latin typeface="Raleway"/>
                <a:ea typeface="Raleway"/>
                <a:cs typeface="Raleway"/>
                <a:sym typeface="Raleway"/>
              </a:rPr>
              <a:t>More efficient capital allocation.</a:t>
            </a:r>
            <a:endParaRPr>
              <a:latin typeface="Raleway"/>
              <a:ea typeface="Raleway"/>
              <a:cs typeface="Raleway"/>
              <a:sym typeface="Raleway"/>
            </a:endParaRPr>
          </a:p>
        </p:txBody>
      </p:sp>
      <p:pic>
        <p:nvPicPr>
          <p:cNvPr id="97" name="Google Shape;97;p19"/>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Credit Risk Modeling Techniques</a:t>
            </a:r>
            <a:endParaRPr>
              <a:latin typeface="Raleway"/>
              <a:ea typeface="Raleway"/>
              <a:cs typeface="Raleway"/>
              <a:sym typeface="Raleway"/>
            </a:endParaRPr>
          </a:p>
        </p:txBody>
      </p:sp>
      <p:sp>
        <p:nvSpPr>
          <p:cNvPr id="103" name="Google Shape;103;p20"/>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GB">
                <a:latin typeface="Raleway"/>
                <a:ea typeface="Raleway"/>
                <a:cs typeface="Raleway"/>
                <a:sym typeface="Raleway"/>
              </a:rPr>
              <a:t>Choosing models balances accuracy, interpretability, and regulatory compliance.</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Traditional Statistical Models:</a:t>
            </a:r>
            <a:endParaRPr b="1">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Logistic Regression</a:t>
            </a:r>
            <a:r>
              <a:rPr lang="en-GB">
                <a:latin typeface="Raleway"/>
                <a:ea typeface="Raleway"/>
                <a:cs typeface="Raleway"/>
                <a:sym typeface="Raleway"/>
              </a:rPr>
              <a:t>: Predicts probability of default (PD) for binary classification.</a:t>
            </a:r>
            <a:endParaRPr>
              <a:latin typeface="Raleway"/>
              <a:ea typeface="Raleway"/>
              <a:cs typeface="Raleway"/>
              <a:sym typeface="Raleway"/>
            </a:endParaRPr>
          </a:p>
          <a:p>
            <a:pPr indent="-317182" lvl="0" marL="457200" rtl="0" algn="l">
              <a:spcBef>
                <a:spcPts val="1200"/>
              </a:spcBef>
              <a:spcAft>
                <a:spcPts val="0"/>
              </a:spcAft>
              <a:buSzPct val="100000"/>
              <a:buFont typeface="Raleway"/>
              <a:buChar char="●"/>
            </a:pPr>
            <a:r>
              <a:rPr b="1" lang="en-GB">
                <a:latin typeface="Raleway"/>
                <a:ea typeface="Raleway"/>
                <a:cs typeface="Raleway"/>
                <a:sym typeface="Raleway"/>
              </a:rPr>
              <a:t>Pros</a:t>
            </a:r>
            <a:r>
              <a:rPr lang="en-GB">
                <a:latin typeface="Raleway"/>
                <a:ea typeface="Raleway"/>
                <a:cs typeface="Raleway"/>
                <a:sym typeface="Raleway"/>
              </a:rPr>
              <a:t>: Highly interpretable coefficients, computationally efficient, provides probabilities, regulator-friendly.</a:t>
            </a:r>
            <a:endParaRPr>
              <a:latin typeface="Raleway"/>
              <a:ea typeface="Raleway"/>
              <a:cs typeface="Raleway"/>
              <a:sym typeface="Raleway"/>
            </a:endParaRPr>
          </a:p>
          <a:p>
            <a:pPr indent="-317182" lvl="0" marL="457200" rtl="0" algn="l">
              <a:spcBef>
                <a:spcPts val="0"/>
              </a:spcBef>
              <a:spcAft>
                <a:spcPts val="0"/>
              </a:spcAft>
              <a:buSzPct val="100000"/>
              <a:buFont typeface="Raleway"/>
              <a:buChar char="●"/>
            </a:pPr>
            <a:r>
              <a:rPr b="1" lang="en-GB">
                <a:latin typeface="Raleway"/>
                <a:ea typeface="Raleway"/>
                <a:cs typeface="Raleway"/>
                <a:sym typeface="Raleway"/>
              </a:rPr>
              <a:t>Cons</a:t>
            </a:r>
            <a:r>
              <a:rPr lang="en-GB">
                <a:latin typeface="Raleway"/>
                <a:ea typeface="Raleway"/>
                <a:cs typeface="Raleway"/>
                <a:sym typeface="Raleway"/>
              </a:rPr>
              <a:t>: Assumes linearity, struggles with complex non-linear relationships without extensive feature engineering.</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Credit Scorecards</a:t>
            </a:r>
            <a:r>
              <a:rPr lang="en-GB">
                <a:latin typeface="Raleway"/>
                <a:ea typeface="Raleway"/>
                <a:cs typeface="Raleway"/>
                <a:sym typeface="Raleway"/>
              </a:rPr>
              <a:t>: Practical application of logistic regression, using point systems.</a:t>
            </a:r>
            <a:endParaRPr>
              <a:latin typeface="Raleway"/>
              <a:ea typeface="Raleway"/>
              <a:cs typeface="Raleway"/>
              <a:sym typeface="Raleway"/>
            </a:endParaRPr>
          </a:p>
          <a:p>
            <a:pPr indent="-317182" lvl="0" marL="457200" rtl="0" algn="l">
              <a:spcBef>
                <a:spcPts val="1200"/>
              </a:spcBef>
              <a:spcAft>
                <a:spcPts val="0"/>
              </a:spcAft>
              <a:buSzPct val="100000"/>
              <a:buFont typeface="Raleway"/>
              <a:buChar char="●"/>
            </a:pPr>
            <a:r>
              <a:rPr b="1" lang="en-GB">
                <a:latin typeface="Raleway"/>
                <a:ea typeface="Raleway"/>
                <a:cs typeface="Raleway"/>
                <a:sym typeface="Raleway"/>
              </a:rPr>
              <a:t>Application Scorecards</a:t>
            </a:r>
            <a:r>
              <a:rPr lang="en-GB">
                <a:latin typeface="Raleway"/>
                <a:ea typeface="Raleway"/>
                <a:cs typeface="Raleway"/>
                <a:sym typeface="Raleway"/>
              </a:rPr>
              <a:t>: Used at the time of a loan application to predict the likelihood of future default based on static applicant data (e.g., credit history, demographics, employment status)</a:t>
            </a:r>
            <a:endParaRPr>
              <a:latin typeface="Raleway"/>
              <a:ea typeface="Raleway"/>
              <a:cs typeface="Raleway"/>
              <a:sym typeface="Raleway"/>
            </a:endParaRPr>
          </a:p>
          <a:p>
            <a:pPr indent="-317182" lvl="0" marL="457200" rtl="0" algn="l">
              <a:spcBef>
                <a:spcPts val="0"/>
              </a:spcBef>
              <a:spcAft>
                <a:spcPts val="0"/>
              </a:spcAft>
              <a:buSzPct val="100000"/>
              <a:buFont typeface="Raleway"/>
              <a:buChar char="●"/>
            </a:pPr>
            <a:r>
              <a:rPr b="1" lang="en-GB">
                <a:latin typeface="Raleway"/>
                <a:ea typeface="Raleway"/>
                <a:cs typeface="Raleway"/>
                <a:sym typeface="Raleway"/>
              </a:rPr>
              <a:t>Behavioral Scorecards:</a:t>
            </a:r>
            <a:r>
              <a:rPr lang="en-GB">
                <a:latin typeface="Raleway"/>
                <a:ea typeface="Raleway"/>
                <a:cs typeface="Raleway"/>
                <a:sym typeface="Raleway"/>
              </a:rPr>
              <a:t> Developed using dynamic data gathered throughout the loan's lifetime (e.g., payment habits, transaction history changes, credit utilization) to monitor ongoing risk and adjust credit limits or terms.</a:t>
            </a:r>
            <a:endParaRPr>
              <a:latin typeface="Raleway"/>
              <a:ea typeface="Raleway"/>
              <a:cs typeface="Raleway"/>
              <a:sym typeface="Raleway"/>
            </a:endParaRPr>
          </a:p>
          <a:p>
            <a:pPr indent="-317182" lvl="0" marL="457200" rtl="0" algn="l">
              <a:spcBef>
                <a:spcPts val="0"/>
              </a:spcBef>
              <a:spcAft>
                <a:spcPts val="0"/>
              </a:spcAft>
              <a:buSzPct val="100000"/>
              <a:buFont typeface="Raleway"/>
              <a:buChar char="●"/>
            </a:pPr>
            <a:r>
              <a:rPr b="1" lang="en-GB">
                <a:latin typeface="Raleway"/>
                <a:ea typeface="Raleway"/>
                <a:cs typeface="Raleway"/>
                <a:sym typeface="Raleway"/>
              </a:rPr>
              <a:t>Pros</a:t>
            </a:r>
            <a:r>
              <a:rPr lang="en-GB">
                <a:latin typeface="Raleway"/>
                <a:ea typeface="Raleway"/>
                <a:cs typeface="Raleway"/>
                <a:sym typeface="Raleway"/>
              </a:rPr>
              <a:t>: Extremely interpretable, easy to explain, implement, and widely accepted.</a:t>
            </a:r>
            <a:endParaRPr>
              <a:latin typeface="Raleway"/>
              <a:ea typeface="Raleway"/>
              <a:cs typeface="Raleway"/>
              <a:sym typeface="Raleway"/>
            </a:endParaRPr>
          </a:p>
          <a:p>
            <a:pPr indent="-317182" lvl="0" marL="457200" rtl="0" algn="l">
              <a:spcBef>
                <a:spcPts val="0"/>
              </a:spcBef>
              <a:spcAft>
                <a:spcPts val="0"/>
              </a:spcAft>
              <a:buSzPct val="100000"/>
              <a:buFont typeface="Raleway"/>
              <a:buChar char="●"/>
            </a:pPr>
            <a:r>
              <a:rPr b="1" lang="en-GB">
                <a:latin typeface="Raleway"/>
                <a:ea typeface="Raleway"/>
                <a:cs typeface="Raleway"/>
                <a:sym typeface="Raleway"/>
              </a:rPr>
              <a:t>Cons</a:t>
            </a:r>
            <a:r>
              <a:rPr lang="en-GB">
                <a:latin typeface="Raleway"/>
                <a:ea typeface="Raleway"/>
                <a:cs typeface="Raleway"/>
                <a:sym typeface="Raleway"/>
              </a:rPr>
              <a:t>: Requires extensive manual feature engineering, less flexible for complex patterns.</a:t>
            </a:r>
            <a:endParaRPr>
              <a:latin typeface="Raleway"/>
              <a:ea typeface="Raleway"/>
              <a:cs typeface="Raleway"/>
              <a:sym typeface="Raleway"/>
            </a:endParaRPr>
          </a:p>
        </p:txBody>
      </p:sp>
      <p:pic>
        <p:nvPicPr>
          <p:cNvPr id="104" name="Google Shape;104;p20"/>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Cont.</a:t>
            </a:r>
            <a:endParaRPr>
              <a:latin typeface="Raleway"/>
              <a:ea typeface="Raleway"/>
              <a:cs typeface="Raleway"/>
              <a:sym typeface="Raleway"/>
            </a:endParaRPr>
          </a:p>
        </p:txBody>
      </p:sp>
      <p:sp>
        <p:nvSpPr>
          <p:cNvPr id="110" name="Google Shape;110;p21"/>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GB">
                <a:latin typeface="Raleway"/>
                <a:ea typeface="Raleway"/>
                <a:cs typeface="Raleway"/>
                <a:sym typeface="Raleway"/>
              </a:rPr>
              <a:t>Machine Learning Approaches</a:t>
            </a:r>
            <a:endParaRPr b="1">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Capable of capturing complex, non-linear relationships for improved accuracy.</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Decision Trees</a:t>
            </a:r>
            <a:r>
              <a:rPr lang="en-GB">
                <a:latin typeface="Raleway"/>
                <a:ea typeface="Raleway"/>
                <a:cs typeface="Raleway"/>
                <a:sym typeface="Raleway"/>
              </a:rPr>
              <a:t>: Partitions data based on rules; each "leaf" is a prediction.</a:t>
            </a:r>
            <a:endParaRPr>
              <a:latin typeface="Raleway"/>
              <a:ea typeface="Raleway"/>
              <a:cs typeface="Raleway"/>
              <a:sym typeface="Raleway"/>
            </a:endParaRPr>
          </a:p>
          <a:p>
            <a:pPr indent="-308610" lvl="0" marL="457200" rtl="0" algn="l">
              <a:spcBef>
                <a:spcPts val="1200"/>
              </a:spcBef>
              <a:spcAft>
                <a:spcPts val="0"/>
              </a:spcAft>
              <a:buSzPct val="100000"/>
              <a:buFont typeface="Raleway"/>
              <a:buChar char="●"/>
            </a:pPr>
            <a:r>
              <a:rPr b="1" lang="en-GB">
                <a:latin typeface="Raleway"/>
                <a:ea typeface="Raleway"/>
                <a:cs typeface="Raleway"/>
                <a:sym typeface="Raleway"/>
              </a:rPr>
              <a:t>Example</a:t>
            </a:r>
            <a:r>
              <a:rPr lang="en-GB">
                <a:latin typeface="Raleway"/>
                <a:ea typeface="Raleway"/>
                <a:cs typeface="Raleway"/>
                <a:sym typeface="Raleway"/>
              </a:rPr>
              <a:t>: "Income &gt; $50k" then "Age &gt; 30" leads to risk classification.</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Pros</a:t>
            </a:r>
            <a:r>
              <a:rPr lang="en-GB">
                <a:latin typeface="Raleway"/>
                <a:ea typeface="Raleway"/>
                <a:cs typeface="Raleway"/>
                <a:sym typeface="Raleway"/>
              </a:rPr>
              <a:t>: Easy to understand (simple trees), handles mixed data, captures non-linearity.</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Cons</a:t>
            </a:r>
            <a:r>
              <a:rPr lang="en-GB">
                <a:latin typeface="Raleway"/>
                <a:ea typeface="Raleway"/>
                <a:cs typeface="Raleway"/>
                <a:sym typeface="Raleway"/>
              </a:rPr>
              <a:t>: Single tree prone to overfitting, typically binary output (not probabilities).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Random Forest</a:t>
            </a:r>
            <a:r>
              <a:rPr lang="en-GB">
                <a:latin typeface="Raleway"/>
                <a:ea typeface="Raleway"/>
                <a:cs typeface="Raleway"/>
                <a:sym typeface="Raleway"/>
              </a:rPr>
              <a:t>: Ensemble of multiple decision trees; outputs mode/mean of individual trees.</a:t>
            </a:r>
            <a:endParaRPr>
              <a:latin typeface="Raleway"/>
              <a:ea typeface="Raleway"/>
              <a:cs typeface="Raleway"/>
              <a:sym typeface="Raleway"/>
            </a:endParaRPr>
          </a:p>
          <a:p>
            <a:pPr indent="-308610" lvl="0" marL="457200" rtl="0" algn="l">
              <a:spcBef>
                <a:spcPts val="1200"/>
              </a:spcBef>
              <a:spcAft>
                <a:spcPts val="0"/>
              </a:spcAft>
              <a:buSzPct val="100000"/>
              <a:buFont typeface="Raleway"/>
              <a:buChar char="●"/>
            </a:pPr>
            <a:r>
              <a:rPr b="1" lang="en-GB">
                <a:latin typeface="Raleway"/>
                <a:ea typeface="Raleway"/>
                <a:cs typeface="Raleway"/>
                <a:sym typeface="Raleway"/>
              </a:rPr>
              <a:t>Pros</a:t>
            </a:r>
            <a:r>
              <a:rPr lang="en-GB">
                <a:latin typeface="Raleway"/>
                <a:ea typeface="Raleway"/>
                <a:cs typeface="Raleway"/>
                <a:sym typeface="Raleway"/>
              </a:rPr>
              <a:t>: High accuracy, handles large datasets/features, robust to outliers/missing data, reduced overfitting.</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Cons</a:t>
            </a:r>
            <a:r>
              <a:rPr lang="en-GB">
                <a:latin typeface="Raleway"/>
                <a:ea typeface="Raleway"/>
                <a:cs typeface="Raleway"/>
                <a:sym typeface="Raleway"/>
              </a:rPr>
              <a:t>: Less interpretable ("black box"), computationally intensive.</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Gradient Boosting Machines (GBM)</a:t>
            </a:r>
            <a:r>
              <a:rPr lang="en-GB">
                <a:latin typeface="Raleway"/>
                <a:ea typeface="Raleway"/>
                <a:cs typeface="Raleway"/>
                <a:sym typeface="Raleway"/>
              </a:rPr>
              <a:t>: Sequentially builds models to correct errors of previous models.</a:t>
            </a:r>
            <a:endParaRPr>
              <a:latin typeface="Raleway"/>
              <a:ea typeface="Raleway"/>
              <a:cs typeface="Raleway"/>
              <a:sym typeface="Raleway"/>
            </a:endParaRPr>
          </a:p>
          <a:p>
            <a:pPr indent="-308610" lvl="0" marL="457200" rtl="0" algn="l">
              <a:spcBef>
                <a:spcPts val="1200"/>
              </a:spcBef>
              <a:spcAft>
                <a:spcPts val="0"/>
              </a:spcAft>
              <a:buSzPct val="100000"/>
              <a:buFont typeface="Raleway"/>
              <a:buChar char="●"/>
            </a:pPr>
            <a:r>
              <a:rPr b="1" lang="en-GB">
                <a:latin typeface="Raleway"/>
                <a:ea typeface="Raleway"/>
                <a:cs typeface="Raleway"/>
                <a:sym typeface="Raleway"/>
              </a:rPr>
              <a:t>Pros</a:t>
            </a:r>
            <a:r>
              <a:rPr lang="en-GB">
                <a:latin typeface="Raleway"/>
                <a:ea typeface="Raleway"/>
                <a:cs typeface="Raleway"/>
                <a:sym typeface="Raleway"/>
              </a:rPr>
              <a:t>: Often state-of-the-art accuracy, handles complex non-linear relationships.</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Cons</a:t>
            </a:r>
            <a:r>
              <a:rPr lang="en-GB">
                <a:latin typeface="Raleway"/>
                <a:ea typeface="Raleway"/>
                <a:cs typeface="Raleway"/>
                <a:sym typeface="Raleway"/>
              </a:rPr>
              <a:t>: Highly prone to overfitting if not tuned, less interpretable, computationally demanding.</a:t>
            </a:r>
            <a:endParaRPr>
              <a:latin typeface="Raleway"/>
              <a:ea typeface="Raleway"/>
              <a:cs typeface="Raleway"/>
              <a:sym typeface="Raleway"/>
            </a:endParaRPr>
          </a:p>
          <a:p>
            <a:pPr indent="0" lvl="0" marL="0" rtl="0" algn="l">
              <a:spcBef>
                <a:spcPts val="1200"/>
              </a:spcBef>
              <a:spcAft>
                <a:spcPts val="1200"/>
              </a:spcAft>
              <a:buNone/>
            </a:pPr>
            <a:r>
              <a:rPr lang="en-GB">
                <a:latin typeface="Raleway"/>
                <a:ea typeface="Raleway"/>
                <a:cs typeface="Raleway"/>
                <a:sym typeface="Raleway"/>
              </a:rPr>
              <a:t>Model selection balances accuracy vs. interpretability, especially in regulated finance where Explainable AI (XAI) is crucial.</a:t>
            </a:r>
            <a:endParaRPr>
              <a:latin typeface="Raleway"/>
              <a:ea typeface="Raleway"/>
              <a:cs typeface="Raleway"/>
              <a:sym typeface="Raleway"/>
            </a:endParaRPr>
          </a:p>
        </p:txBody>
      </p:sp>
      <p:pic>
        <p:nvPicPr>
          <p:cNvPr id="111" name="Google Shape;111;p21"/>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