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Nunito"/>
      <p:regular r:id="rId25"/>
      <p:bold r:id="rId26"/>
      <p:italic r:id="rId27"/>
      <p:boldItalic r:id="rId28"/>
    </p:embeddedFont>
    <p:embeddedFont>
      <p:font typeface="Maven Pro"/>
      <p:regular r:id="rId29"/>
      <p:bold r:id="rId30"/>
    </p:embeddedFont>
    <p:embeddedFont>
      <p:font typeface="Roboto Mon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regular.fntdata"/><Relationship Id="rId30" Type="http://schemas.openxmlformats.org/officeDocument/2006/relationships/font" Target="fonts/MavenPro-bold.fntdata"/><Relationship Id="rId11" Type="http://schemas.openxmlformats.org/officeDocument/2006/relationships/slide" Target="slides/slide6.xml"/><Relationship Id="rId33" Type="http://schemas.openxmlformats.org/officeDocument/2006/relationships/font" Target="fonts/RobotoMono-italic.fntdata"/><Relationship Id="rId10" Type="http://schemas.openxmlformats.org/officeDocument/2006/relationships/slide" Target="slides/slide5.xml"/><Relationship Id="rId32" Type="http://schemas.openxmlformats.org/officeDocument/2006/relationships/font" Target="fonts/RobotoMon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Mon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cikit-learn.org/stable/machine_learning_map.html"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6aef27d1f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6aef27d1f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328edce122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328edce122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6aef27d1f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36aef27d1f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6aef27d1f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6aef27d1f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df83700caa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df83700caa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328edce122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328edce122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https://scikit-learn.org/stable/machine_learning_map.html</a:t>
            </a:r>
            <a:r>
              <a:rPr lang="en"/>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6aef27d1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6aef27d1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6aef27d1f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6aef27d1f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28edce122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28edce122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28edce122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28edce122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28edce122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28edce122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328edce122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328edce122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6aef27d1f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6aef27d1f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6aef27d1f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6aef27d1f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hyperlink" Target="https://colab.research.google.com/drive/1NbAv6uJ3Rsz6WQ6mF14WPHerp2_TFpLR#scrollTo=zIjBg2aOkDJk"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turing.com/kb/different-types-of-cross-validations-in-machine-learning-and-their-explanation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cikit-learn.org/stable/modules/generated/sklearn.linear_model.LogisticRegression.html#logisticregression" TargetMode="External"/><Relationship Id="rId4" Type="http://schemas.openxmlformats.org/officeDocument/2006/relationships/hyperlink" Target="https://scikit-learn.org/stable/modules/svm.html#kernel-functions" TargetMode="External"/><Relationship Id="rId5" Type="http://schemas.openxmlformats.org/officeDocument/2006/relationships/hyperlink" Target="https://ken-hoffman.medium.com/decision-tree-hyperparameters-explained-49158ee1268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50643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Model Training Hyperparameter Tuning</a:t>
            </a:r>
            <a:br>
              <a:rPr lang="en"/>
            </a:br>
            <a:r>
              <a:rPr lang="en"/>
              <a:t>Evaluation</a:t>
            </a:r>
            <a:endParaRPr/>
          </a:p>
        </p:txBody>
      </p:sp>
      <p:grpSp>
        <p:nvGrpSpPr>
          <p:cNvPr id="278" name="Google Shape;278;p13"/>
          <p:cNvGrpSpPr/>
          <p:nvPr/>
        </p:nvGrpSpPr>
        <p:grpSpPr>
          <a:xfrm>
            <a:off x="7735230" y="4510130"/>
            <a:ext cx="1344388" cy="577836"/>
            <a:chOff x="7659030" y="166730"/>
            <a:chExt cx="1344388" cy="577836"/>
          </a:xfrm>
        </p:grpSpPr>
        <p:sp>
          <p:nvSpPr>
            <p:cNvPr id="279" name="Google Shape;279;p13"/>
            <p:cNvSpPr/>
            <p:nvPr/>
          </p:nvSpPr>
          <p:spPr>
            <a:xfrm>
              <a:off x="7759575" y="189850"/>
              <a:ext cx="1188000" cy="518100"/>
            </a:xfrm>
            <a:prstGeom prst="roundRect">
              <a:avLst>
                <a:gd fmla="val 3218" name="adj"/>
              </a:avLst>
            </a:prstGeom>
            <a:solidFill>
              <a:srgbClr val="FFFFFF">
                <a:alpha val="50000"/>
              </a:srgbClr>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280" name="Google Shape;280;p13"/>
            <p:cNvPicPr preferRelativeResize="0"/>
            <p:nvPr/>
          </p:nvPicPr>
          <p:blipFill rotWithShape="1">
            <a:blip r:embed="rId3">
              <a:alphaModFix/>
            </a:blip>
            <a:srcRect b="0" l="0" r="0" t="0"/>
            <a:stretch/>
          </p:blipFill>
          <p:spPr>
            <a:xfrm>
              <a:off x="7659030" y="166730"/>
              <a:ext cx="1344388" cy="577836"/>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2"/>
          <p:cNvSpPr txBox="1"/>
          <p:nvPr>
            <p:ph idx="1" type="body"/>
          </p:nvPr>
        </p:nvSpPr>
        <p:spPr>
          <a:xfrm>
            <a:off x="1303800" y="149725"/>
            <a:ext cx="7030500" cy="4941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b="1" lang="en" sz="1070">
                <a:solidFill>
                  <a:srgbClr val="000000"/>
                </a:solidFill>
              </a:rPr>
              <a:t>Cross-validation</a:t>
            </a:r>
            <a:r>
              <a:rPr lang="en" sz="1070">
                <a:solidFill>
                  <a:srgbClr val="000000"/>
                </a:solidFill>
              </a:rPr>
              <a:t> is a statistical technique used to assess how well a machine learning model generalizes to unseen data. Instead of relying on a single train-test split, cross-validation helps evaluate a model’s performance more reliably by using multiple splits of the data.</a:t>
            </a:r>
            <a:endParaRPr sz="1070">
              <a:solidFill>
                <a:srgbClr val="000000"/>
              </a:solidFill>
            </a:endParaRPr>
          </a:p>
          <a:p>
            <a:pPr indent="0" lvl="0" marL="0" rtl="0" algn="l">
              <a:lnSpc>
                <a:spcPct val="95000"/>
              </a:lnSpc>
              <a:spcBef>
                <a:spcPts val="1200"/>
              </a:spcBef>
              <a:spcAft>
                <a:spcPts val="0"/>
              </a:spcAft>
              <a:buSzPts val="770"/>
              <a:buNone/>
            </a:pPr>
            <a:r>
              <a:rPr b="1" lang="en" sz="1190">
                <a:solidFill>
                  <a:srgbClr val="000000"/>
                </a:solidFill>
              </a:rPr>
              <a:t>How K-Fold Cross-Validation Works</a:t>
            </a:r>
            <a:endParaRPr b="1" sz="1190">
              <a:solidFill>
                <a:srgbClr val="000000"/>
              </a:solidFill>
            </a:endParaRPr>
          </a:p>
          <a:p>
            <a:pPr indent="0" lvl="0" marL="0" rtl="0" algn="l">
              <a:lnSpc>
                <a:spcPct val="95000"/>
              </a:lnSpc>
              <a:spcBef>
                <a:spcPts val="1400"/>
              </a:spcBef>
              <a:spcAft>
                <a:spcPts val="0"/>
              </a:spcAft>
              <a:buSzPts val="770"/>
              <a:buNone/>
            </a:pPr>
            <a:r>
              <a:rPr b="1" lang="en" sz="1010">
                <a:solidFill>
                  <a:srgbClr val="000000"/>
                </a:solidFill>
              </a:rPr>
              <a:t>Suppose </a:t>
            </a:r>
            <a:r>
              <a:rPr b="1" lang="en" sz="1010">
                <a:solidFill>
                  <a:srgbClr val="188038"/>
                </a:solidFill>
              </a:rPr>
              <a:t>K = 5</a:t>
            </a:r>
            <a:endParaRPr b="1" sz="1010">
              <a:solidFill>
                <a:srgbClr val="188038"/>
              </a:solidFill>
            </a:endParaRPr>
          </a:p>
          <a:p>
            <a:pPr indent="-283845" lvl="0" marL="457200" rtl="0" algn="l">
              <a:lnSpc>
                <a:spcPct val="95000"/>
              </a:lnSpc>
              <a:spcBef>
                <a:spcPts val="1200"/>
              </a:spcBef>
              <a:spcAft>
                <a:spcPts val="0"/>
              </a:spcAft>
              <a:buClr>
                <a:srgbClr val="000000"/>
              </a:buClr>
              <a:buSzPts val="870"/>
              <a:buFont typeface="Arial"/>
              <a:buAutoNum type="arabicPeriod"/>
            </a:pPr>
            <a:r>
              <a:rPr b="1" lang="en" sz="870">
                <a:solidFill>
                  <a:srgbClr val="000000"/>
                </a:solidFill>
              </a:rPr>
              <a:t>Split dataset</a:t>
            </a:r>
            <a:r>
              <a:rPr lang="en" sz="870">
                <a:solidFill>
                  <a:srgbClr val="000000"/>
                </a:solidFill>
              </a:rPr>
              <a:t> into 5 equal parts (folds): F1, F2, F3, F4, F5.</a:t>
            </a:r>
            <a:br>
              <a:rPr lang="en" sz="870">
                <a:solidFill>
                  <a:srgbClr val="000000"/>
                </a:solidFill>
              </a:rPr>
            </a:br>
            <a:endParaRPr sz="870">
              <a:solidFill>
                <a:srgbClr val="000000"/>
              </a:solidFill>
            </a:endParaRPr>
          </a:p>
          <a:p>
            <a:pPr indent="-283845" lvl="0" marL="457200" rtl="0" algn="l">
              <a:lnSpc>
                <a:spcPct val="95000"/>
              </a:lnSpc>
              <a:spcBef>
                <a:spcPts val="0"/>
              </a:spcBef>
              <a:spcAft>
                <a:spcPts val="0"/>
              </a:spcAft>
              <a:buClr>
                <a:srgbClr val="000000"/>
              </a:buClr>
              <a:buSzPts val="870"/>
              <a:buFont typeface="Arial"/>
              <a:buAutoNum type="arabicPeriod"/>
            </a:pPr>
            <a:r>
              <a:rPr b="1" lang="en" sz="870">
                <a:solidFill>
                  <a:srgbClr val="000000"/>
                </a:solidFill>
              </a:rPr>
              <a:t>Iteration 1</a:t>
            </a:r>
            <a:r>
              <a:rPr lang="en" sz="870">
                <a:solidFill>
                  <a:srgbClr val="000000"/>
                </a:solidFill>
              </a:rPr>
              <a:t>:</a:t>
            </a:r>
            <a:br>
              <a:rPr lang="en" sz="870">
                <a:solidFill>
                  <a:srgbClr val="000000"/>
                </a:solidFill>
              </a:rPr>
            </a:br>
            <a:endParaRPr sz="870">
              <a:solidFill>
                <a:srgbClr val="000000"/>
              </a:solidFill>
            </a:endParaRPr>
          </a:p>
          <a:p>
            <a:pPr indent="-283844" lvl="1" marL="914400" rtl="0" algn="l">
              <a:lnSpc>
                <a:spcPct val="95000"/>
              </a:lnSpc>
              <a:spcBef>
                <a:spcPts val="0"/>
              </a:spcBef>
              <a:spcAft>
                <a:spcPts val="0"/>
              </a:spcAft>
              <a:buClr>
                <a:srgbClr val="000000"/>
              </a:buClr>
              <a:buSzPts val="870"/>
              <a:buFont typeface="Arial"/>
              <a:buChar char="○"/>
            </a:pPr>
            <a:r>
              <a:rPr b="1" lang="en" sz="870">
                <a:solidFill>
                  <a:srgbClr val="000000"/>
                </a:solidFill>
              </a:rPr>
              <a:t>Test Set</a:t>
            </a:r>
            <a:r>
              <a:rPr lang="en" sz="870">
                <a:solidFill>
                  <a:srgbClr val="000000"/>
                </a:solidFill>
              </a:rPr>
              <a:t>: F1</a:t>
            </a:r>
            <a:br>
              <a:rPr lang="en" sz="870">
                <a:solidFill>
                  <a:srgbClr val="000000"/>
                </a:solidFill>
              </a:rPr>
            </a:br>
            <a:endParaRPr sz="870">
              <a:solidFill>
                <a:srgbClr val="000000"/>
              </a:solidFill>
            </a:endParaRPr>
          </a:p>
          <a:p>
            <a:pPr indent="-283844" lvl="1" marL="914400" rtl="0" algn="l">
              <a:lnSpc>
                <a:spcPct val="95000"/>
              </a:lnSpc>
              <a:spcBef>
                <a:spcPts val="0"/>
              </a:spcBef>
              <a:spcAft>
                <a:spcPts val="0"/>
              </a:spcAft>
              <a:buClr>
                <a:srgbClr val="000000"/>
              </a:buClr>
              <a:buSzPts val="870"/>
              <a:buFont typeface="Arial"/>
              <a:buChar char="○"/>
            </a:pPr>
            <a:r>
              <a:rPr b="1" lang="en" sz="870">
                <a:solidFill>
                  <a:srgbClr val="000000"/>
                </a:solidFill>
              </a:rPr>
              <a:t>Train Set</a:t>
            </a:r>
            <a:r>
              <a:rPr lang="en" sz="870">
                <a:solidFill>
                  <a:srgbClr val="000000"/>
                </a:solidFill>
              </a:rPr>
              <a:t>: F2 + F3 + F4 + F5</a:t>
            </a:r>
            <a:br>
              <a:rPr lang="en" sz="870">
                <a:solidFill>
                  <a:srgbClr val="000000"/>
                </a:solidFill>
              </a:rPr>
            </a:br>
            <a:r>
              <a:rPr lang="en" sz="870">
                <a:solidFill>
                  <a:srgbClr val="000000"/>
                </a:solidFill>
              </a:rPr>
              <a:t> → Train the model on train set, evaluate on test set.</a:t>
            </a:r>
            <a:br>
              <a:rPr lang="en" sz="870">
                <a:solidFill>
                  <a:srgbClr val="000000"/>
                </a:solidFill>
              </a:rPr>
            </a:br>
            <a:endParaRPr sz="870">
              <a:solidFill>
                <a:srgbClr val="000000"/>
              </a:solidFill>
            </a:endParaRPr>
          </a:p>
          <a:p>
            <a:pPr indent="-283845" lvl="0" marL="457200" rtl="0" algn="l">
              <a:lnSpc>
                <a:spcPct val="95000"/>
              </a:lnSpc>
              <a:spcBef>
                <a:spcPts val="0"/>
              </a:spcBef>
              <a:spcAft>
                <a:spcPts val="0"/>
              </a:spcAft>
              <a:buClr>
                <a:srgbClr val="000000"/>
              </a:buClr>
              <a:buSzPts val="870"/>
              <a:buFont typeface="Arial"/>
              <a:buAutoNum type="arabicPeriod"/>
            </a:pPr>
            <a:r>
              <a:rPr b="1" lang="en" sz="870">
                <a:solidFill>
                  <a:srgbClr val="000000"/>
                </a:solidFill>
              </a:rPr>
              <a:t>Iteration 2</a:t>
            </a:r>
            <a:r>
              <a:rPr lang="en" sz="870">
                <a:solidFill>
                  <a:srgbClr val="000000"/>
                </a:solidFill>
              </a:rPr>
              <a:t>:</a:t>
            </a:r>
            <a:br>
              <a:rPr lang="en" sz="870">
                <a:solidFill>
                  <a:srgbClr val="000000"/>
                </a:solidFill>
              </a:rPr>
            </a:br>
            <a:endParaRPr sz="870">
              <a:solidFill>
                <a:srgbClr val="000000"/>
              </a:solidFill>
            </a:endParaRPr>
          </a:p>
          <a:p>
            <a:pPr indent="-283844" lvl="1" marL="914400" rtl="0" algn="l">
              <a:lnSpc>
                <a:spcPct val="95000"/>
              </a:lnSpc>
              <a:spcBef>
                <a:spcPts val="0"/>
              </a:spcBef>
              <a:spcAft>
                <a:spcPts val="0"/>
              </a:spcAft>
              <a:buClr>
                <a:srgbClr val="000000"/>
              </a:buClr>
              <a:buSzPts val="870"/>
              <a:buFont typeface="Arial"/>
              <a:buChar char="○"/>
            </a:pPr>
            <a:r>
              <a:rPr b="1" lang="en" sz="870">
                <a:solidFill>
                  <a:srgbClr val="000000"/>
                </a:solidFill>
              </a:rPr>
              <a:t>Test Set</a:t>
            </a:r>
            <a:r>
              <a:rPr lang="en" sz="870">
                <a:solidFill>
                  <a:srgbClr val="000000"/>
                </a:solidFill>
              </a:rPr>
              <a:t>: F2</a:t>
            </a:r>
            <a:br>
              <a:rPr lang="en" sz="870">
                <a:solidFill>
                  <a:srgbClr val="000000"/>
                </a:solidFill>
              </a:rPr>
            </a:br>
            <a:endParaRPr sz="870">
              <a:solidFill>
                <a:srgbClr val="000000"/>
              </a:solidFill>
            </a:endParaRPr>
          </a:p>
          <a:p>
            <a:pPr indent="-283844" lvl="1" marL="914400" rtl="0" algn="l">
              <a:lnSpc>
                <a:spcPct val="95000"/>
              </a:lnSpc>
              <a:spcBef>
                <a:spcPts val="0"/>
              </a:spcBef>
              <a:spcAft>
                <a:spcPts val="0"/>
              </a:spcAft>
              <a:buClr>
                <a:srgbClr val="000000"/>
              </a:buClr>
              <a:buSzPts val="870"/>
              <a:buFont typeface="Arial"/>
              <a:buChar char="○"/>
            </a:pPr>
            <a:r>
              <a:rPr b="1" lang="en" sz="870">
                <a:solidFill>
                  <a:srgbClr val="000000"/>
                </a:solidFill>
              </a:rPr>
              <a:t>Train Set</a:t>
            </a:r>
            <a:r>
              <a:rPr lang="en" sz="870">
                <a:solidFill>
                  <a:srgbClr val="000000"/>
                </a:solidFill>
              </a:rPr>
              <a:t>: F1 + F3 + F4 + F5</a:t>
            </a:r>
            <a:br>
              <a:rPr lang="en" sz="870">
                <a:solidFill>
                  <a:srgbClr val="000000"/>
                </a:solidFill>
              </a:rPr>
            </a:br>
            <a:r>
              <a:rPr lang="en" sz="870">
                <a:solidFill>
                  <a:srgbClr val="000000"/>
                </a:solidFill>
              </a:rPr>
              <a:t> → Repeat training and evaluation.</a:t>
            </a:r>
            <a:br>
              <a:rPr lang="en" sz="870">
                <a:solidFill>
                  <a:srgbClr val="000000"/>
                </a:solidFill>
              </a:rPr>
            </a:br>
            <a:endParaRPr sz="870">
              <a:solidFill>
                <a:srgbClr val="000000"/>
              </a:solidFill>
            </a:endParaRPr>
          </a:p>
          <a:p>
            <a:pPr indent="-283845" lvl="0" marL="457200" rtl="0" algn="l">
              <a:lnSpc>
                <a:spcPct val="95000"/>
              </a:lnSpc>
              <a:spcBef>
                <a:spcPts val="0"/>
              </a:spcBef>
              <a:spcAft>
                <a:spcPts val="0"/>
              </a:spcAft>
              <a:buClr>
                <a:srgbClr val="000000"/>
              </a:buClr>
              <a:buSzPts val="870"/>
              <a:buFont typeface="Arial"/>
              <a:buAutoNum type="arabicPeriod"/>
            </a:pPr>
            <a:r>
              <a:rPr lang="en" sz="870">
                <a:solidFill>
                  <a:srgbClr val="000000"/>
                </a:solidFill>
              </a:rPr>
              <a:t>Continue this process so that </a:t>
            </a:r>
            <a:r>
              <a:rPr b="1" lang="en" sz="870">
                <a:solidFill>
                  <a:srgbClr val="000000"/>
                </a:solidFill>
              </a:rPr>
              <a:t>each fold is used exactly once as the test set</a:t>
            </a:r>
            <a:r>
              <a:rPr lang="en" sz="870">
                <a:solidFill>
                  <a:srgbClr val="000000"/>
                </a:solidFill>
              </a:rPr>
              <a:t>.</a:t>
            </a:r>
            <a:br>
              <a:rPr lang="en" sz="870">
                <a:solidFill>
                  <a:srgbClr val="000000"/>
                </a:solidFill>
              </a:rPr>
            </a:br>
            <a:endParaRPr sz="870">
              <a:solidFill>
                <a:srgbClr val="000000"/>
              </a:solidFill>
            </a:endParaRPr>
          </a:p>
          <a:p>
            <a:pPr indent="-283845" lvl="0" marL="457200" rtl="0" algn="l">
              <a:lnSpc>
                <a:spcPct val="95000"/>
              </a:lnSpc>
              <a:spcBef>
                <a:spcPts val="0"/>
              </a:spcBef>
              <a:spcAft>
                <a:spcPts val="0"/>
              </a:spcAft>
              <a:buClr>
                <a:srgbClr val="000000"/>
              </a:buClr>
              <a:buSzPts val="870"/>
              <a:buFont typeface="Arial"/>
              <a:buAutoNum type="arabicPeriod"/>
            </a:pPr>
            <a:r>
              <a:rPr b="1" lang="en" sz="870">
                <a:solidFill>
                  <a:srgbClr val="000000"/>
                </a:solidFill>
              </a:rPr>
              <a:t>Final Step</a:t>
            </a:r>
            <a:r>
              <a:rPr lang="en" sz="870">
                <a:solidFill>
                  <a:srgbClr val="000000"/>
                </a:solidFill>
              </a:rPr>
              <a:t>: Compute the average performance (e.g., accuracy, F1) across all folds. This gives a </a:t>
            </a:r>
            <a:r>
              <a:rPr b="1" lang="en" sz="870">
                <a:solidFill>
                  <a:srgbClr val="000000"/>
                </a:solidFill>
              </a:rPr>
              <a:t>reliable estimate</a:t>
            </a:r>
            <a:r>
              <a:rPr lang="en" sz="870">
                <a:solidFill>
                  <a:srgbClr val="000000"/>
                </a:solidFill>
              </a:rPr>
              <a:t> of how the model performs on unseen dat</a:t>
            </a:r>
            <a:r>
              <a:rPr lang="en" sz="870">
                <a:solidFill>
                  <a:srgbClr val="000000"/>
                </a:solidFill>
              </a:rPr>
              <a:t>a</a:t>
            </a:r>
            <a:endParaRPr sz="870">
              <a:solidFill>
                <a:srgbClr val="000000"/>
              </a:solidFill>
            </a:endParaRPr>
          </a:p>
          <a:p>
            <a:pPr indent="0" lvl="0" marL="0" rtl="0" algn="l">
              <a:lnSpc>
                <a:spcPct val="95000"/>
              </a:lnSpc>
              <a:spcBef>
                <a:spcPts val="1400"/>
              </a:spcBef>
              <a:spcAft>
                <a:spcPts val="0"/>
              </a:spcAft>
              <a:buSzPts val="770"/>
              <a:buNone/>
            </a:pPr>
            <a:r>
              <a:rPr b="1" lang="en" sz="1010">
                <a:solidFill>
                  <a:srgbClr val="000000"/>
                </a:solidFill>
              </a:rPr>
              <a:t>Usage</a:t>
            </a:r>
            <a:endParaRPr b="1" sz="1010">
              <a:solidFill>
                <a:srgbClr val="000000"/>
              </a:solidFill>
            </a:endParaRPr>
          </a:p>
          <a:p>
            <a:pPr indent="-283845" lvl="0" marL="457200" rtl="0" algn="l">
              <a:lnSpc>
                <a:spcPct val="95000"/>
              </a:lnSpc>
              <a:spcBef>
                <a:spcPts val="1200"/>
              </a:spcBef>
              <a:spcAft>
                <a:spcPts val="0"/>
              </a:spcAft>
              <a:buClr>
                <a:srgbClr val="000000"/>
              </a:buClr>
              <a:buSzPts val="870"/>
              <a:buFont typeface="Arial"/>
              <a:buChar char="●"/>
            </a:pPr>
            <a:r>
              <a:rPr lang="en" sz="870">
                <a:solidFill>
                  <a:srgbClr val="000000"/>
                </a:solidFill>
              </a:rPr>
              <a:t>Each fold has a turn as the </a:t>
            </a:r>
            <a:r>
              <a:rPr b="1" lang="en" sz="870">
                <a:solidFill>
                  <a:srgbClr val="000000"/>
                </a:solidFill>
              </a:rPr>
              <a:t>test set</a:t>
            </a:r>
            <a:r>
              <a:rPr lang="en" sz="870">
                <a:solidFill>
                  <a:srgbClr val="000000"/>
                </a:solidFill>
              </a:rPr>
              <a:t>, ensuring a broad evaluation over different data splits.</a:t>
            </a:r>
            <a:br>
              <a:rPr lang="en" sz="870">
                <a:solidFill>
                  <a:srgbClr val="000000"/>
                </a:solidFill>
              </a:rPr>
            </a:br>
            <a:endParaRPr sz="870">
              <a:solidFill>
                <a:srgbClr val="000000"/>
              </a:solidFill>
            </a:endParaRPr>
          </a:p>
          <a:p>
            <a:pPr indent="-283845" lvl="0" marL="457200" rtl="0" algn="l">
              <a:lnSpc>
                <a:spcPct val="95000"/>
              </a:lnSpc>
              <a:spcBef>
                <a:spcPts val="0"/>
              </a:spcBef>
              <a:spcAft>
                <a:spcPts val="0"/>
              </a:spcAft>
              <a:buClr>
                <a:srgbClr val="000000"/>
              </a:buClr>
              <a:buSzPts val="870"/>
              <a:buFont typeface="Arial"/>
              <a:buChar char="●"/>
            </a:pPr>
            <a:r>
              <a:rPr lang="en" sz="870">
                <a:solidFill>
                  <a:srgbClr val="000000"/>
                </a:solidFill>
              </a:rPr>
              <a:t>All data gets used for both </a:t>
            </a:r>
            <a:r>
              <a:rPr b="1" lang="en" sz="870">
                <a:solidFill>
                  <a:srgbClr val="000000"/>
                </a:solidFill>
              </a:rPr>
              <a:t>training and testing</a:t>
            </a:r>
            <a:r>
              <a:rPr lang="en" sz="870">
                <a:solidFill>
                  <a:srgbClr val="000000"/>
                </a:solidFill>
              </a:rPr>
              <a:t>, but never simultaneously—this guards against overfitting and gives more stable metrics.</a:t>
            </a:r>
            <a:endParaRPr sz="870">
              <a:solidFill>
                <a:srgbClr val="000000"/>
              </a:solidFill>
            </a:endParaRPr>
          </a:p>
          <a:p>
            <a:pPr indent="0" lvl="0" marL="0" rtl="0" algn="l">
              <a:lnSpc>
                <a:spcPct val="95000"/>
              </a:lnSpc>
              <a:spcBef>
                <a:spcPts val="1200"/>
              </a:spcBef>
              <a:spcAft>
                <a:spcPts val="1200"/>
              </a:spcAft>
              <a:buSzPts val="770"/>
              <a:buNone/>
            </a:pPr>
            <a:r>
              <a:t/>
            </a:r>
            <a:endParaRPr sz="87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3"/>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5-folds cross validation</a:t>
            </a:r>
            <a:endParaRPr/>
          </a:p>
        </p:txBody>
      </p:sp>
      <p:pic>
        <p:nvPicPr>
          <p:cNvPr id="337" name="Google Shape;337;p23"/>
          <p:cNvPicPr preferRelativeResize="0"/>
          <p:nvPr/>
        </p:nvPicPr>
        <p:blipFill>
          <a:blip r:embed="rId4">
            <a:alphaModFix/>
          </a:blip>
          <a:stretch>
            <a:fillRect/>
          </a:stretch>
        </p:blipFill>
        <p:spPr>
          <a:xfrm>
            <a:off x="1804263" y="152400"/>
            <a:ext cx="5535474" cy="38341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4"/>
          <p:cNvSpPr txBox="1"/>
          <p:nvPr>
            <p:ph idx="1" type="body"/>
          </p:nvPr>
        </p:nvSpPr>
        <p:spPr>
          <a:xfrm>
            <a:off x="1277375" y="537250"/>
            <a:ext cx="7030500" cy="46062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a:solidFill>
                  <a:srgbClr val="000000"/>
                </a:solidFill>
                <a:latin typeface="Arial"/>
                <a:ea typeface="Arial"/>
                <a:cs typeface="Arial"/>
                <a:sym typeface="Arial"/>
              </a:rPr>
              <a:t>Final Note on Overfitting Prevention</a:t>
            </a:r>
            <a:endParaRPr b="1">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To reduce overfitting further:</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Use regularization (L1, L2)</a:t>
            </a:r>
            <a:br>
              <a:rPr b="1"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 Adds a penalty to large model weights to discourage complexity and prevent the model from fitting noise.</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Choose simpler models</a:t>
            </a:r>
            <a:br>
              <a:rPr b="1"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 Use models with fewer parameters (e.g., linear regression over deep networks) to reduce the risk of overfitting.</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Collect more training data</a:t>
            </a:r>
            <a:br>
              <a:rPr b="1"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 More data helps the model learn the true patterns in the data instead of memorizing the noise in a small dataset.</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Use data augmentation</a:t>
            </a:r>
            <a:br>
              <a:rPr b="1"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 Artificially expand your dataset by adding modified versions of existing data (e.g., rotated images), increasing diversity without new data collection.</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Use early stopping based on validation loss</a:t>
            </a:r>
            <a:br>
              <a:rPr b="1"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 Stop training when validation performance stops improving, preventing the model from continuing to learn noise in the training set.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a:t>
            </a:r>
            <a:endParaRPr/>
          </a:p>
        </p:txBody>
      </p:sp>
      <p:sp>
        <p:nvSpPr>
          <p:cNvPr id="348" name="Google Shape;348;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Model training is the fundamental process where a machine learning algorithm learns from data by adjusting its internal parameters to minimize errors. However, to achieve the best performance, hyperparameters—external settings like learning rate or model complexity—must be carefully tuned, often through methods like grid search or randomized search using validation data. Evaluation on unseen test data then measures how well the model generalizes beyond its training.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354" name="Google Shape;354;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u="sng">
                <a:solidFill>
                  <a:schemeClr val="hlink"/>
                </a:solidFill>
                <a:hlinkClick r:id="rId3"/>
              </a:rPr>
              <a:t>https://www.turing.com/kb/different-types-of-cross-validations-in-machine-learning-and-their-explanations</a:t>
            </a:r>
            <a:r>
              <a:rPr lang="en"/>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7"/>
          <p:cNvSpPr txBox="1"/>
          <p:nvPr/>
        </p:nvSpPr>
        <p:spPr>
          <a:xfrm>
            <a:off x="1858350" y="1787900"/>
            <a:ext cx="5073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
        <p:nvSpPr>
          <p:cNvPr id="360" name="Google Shape;360;p27"/>
          <p:cNvSpPr txBox="1"/>
          <p:nvPr/>
        </p:nvSpPr>
        <p:spPr>
          <a:xfrm>
            <a:off x="2035500" y="2067125"/>
            <a:ext cx="50730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200">
                <a:solidFill>
                  <a:srgbClr val="38761D"/>
                </a:solidFill>
                <a:latin typeface="Nunito"/>
                <a:ea typeface="Nunito"/>
                <a:cs typeface="Nunito"/>
                <a:sym typeface="Nunito"/>
              </a:rPr>
              <a:t>Any Questions?</a:t>
            </a:r>
            <a:endParaRPr sz="4200">
              <a:solidFill>
                <a:srgbClr val="38761D"/>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Training</a:t>
            </a:r>
            <a:endParaRPr/>
          </a:p>
        </p:txBody>
      </p:sp>
      <p:sp>
        <p:nvSpPr>
          <p:cNvPr id="286" name="Google Shape;286;p14"/>
          <p:cNvSpPr txBox="1"/>
          <p:nvPr>
            <p:ph idx="1" type="body"/>
          </p:nvPr>
        </p:nvSpPr>
        <p:spPr>
          <a:xfrm>
            <a:off x="1303800" y="1550100"/>
            <a:ext cx="7030500" cy="33468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b="1" lang="en" sz="1100">
                <a:solidFill>
                  <a:srgbClr val="000000"/>
                </a:solidFill>
                <a:latin typeface="Arial"/>
                <a:ea typeface="Arial"/>
                <a:cs typeface="Arial"/>
                <a:sym typeface="Arial"/>
              </a:rPr>
              <a:t>Model training</a:t>
            </a:r>
            <a:r>
              <a:rPr lang="en" sz="1100">
                <a:solidFill>
                  <a:srgbClr val="000000"/>
                </a:solidFill>
                <a:latin typeface="Arial"/>
                <a:ea typeface="Arial"/>
                <a:cs typeface="Arial"/>
                <a:sym typeface="Arial"/>
              </a:rPr>
              <a:t> is the process of feeding a machine learning algorithm with data so it can </a:t>
            </a:r>
            <a:r>
              <a:rPr b="1" lang="en" sz="1100">
                <a:solidFill>
                  <a:srgbClr val="000000"/>
                </a:solidFill>
                <a:latin typeface="Arial"/>
                <a:ea typeface="Arial"/>
                <a:cs typeface="Arial"/>
                <a:sym typeface="Arial"/>
              </a:rPr>
              <a:t>learn patterns</a:t>
            </a:r>
            <a:r>
              <a:rPr lang="en" sz="1100">
                <a:solidFill>
                  <a:srgbClr val="000000"/>
                </a:solidFill>
                <a:latin typeface="Arial"/>
                <a:ea typeface="Arial"/>
                <a:cs typeface="Arial"/>
                <a:sym typeface="Arial"/>
              </a:rPr>
              <a:t> and make </a:t>
            </a:r>
            <a:r>
              <a:rPr b="1" lang="en" sz="1100">
                <a:solidFill>
                  <a:srgbClr val="000000"/>
                </a:solidFill>
                <a:latin typeface="Arial"/>
                <a:ea typeface="Arial"/>
                <a:cs typeface="Arial"/>
                <a:sym typeface="Arial"/>
              </a:rPr>
              <a:t>predictions</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en">
                <a:solidFill>
                  <a:srgbClr val="000000"/>
                </a:solidFill>
                <a:latin typeface="Arial"/>
                <a:ea typeface="Arial"/>
                <a:cs typeface="Arial"/>
                <a:sym typeface="Arial"/>
              </a:rPr>
              <a:t>How It Works:</a:t>
            </a:r>
            <a:endParaRPr b="1">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You provide the model with:</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en">
                <a:solidFill>
                  <a:srgbClr val="000000"/>
                </a:solidFill>
                <a:latin typeface="Arial"/>
                <a:ea typeface="Arial"/>
                <a:cs typeface="Arial"/>
                <a:sym typeface="Arial"/>
              </a:rPr>
              <a:t>Features (X)</a:t>
            </a:r>
            <a:r>
              <a:rPr lang="en">
                <a:solidFill>
                  <a:srgbClr val="000000"/>
                </a:solidFill>
                <a:latin typeface="Arial"/>
                <a:ea typeface="Arial"/>
                <a:cs typeface="Arial"/>
                <a:sym typeface="Arial"/>
              </a:rPr>
              <a:t> – the input variables</a:t>
            </a: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en">
                <a:solidFill>
                  <a:srgbClr val="000000"/>
                </a:solidFill>
                <a:latin typeface="Arial"/>
                <a:ea typeface="Arial"/>
                <a:cs typeface="Arial"/>
                <a:sym typeface="Arial"/>
              </a:rPr>
              <a:t>Labels (y)</a:t>
            </a:r>
            <a:r>
              <a:rPr lang="en">
                <a:solidFill>
                  <a:srgbClr val="000000"/>
                </a:solidFill>
                <a:latin typeface="Arial"/>
                <a:ea typeface="Arial"/>
                <a:cs typeface="Arial"/>
                <a:sym typeface="Arial"/>
              </a:rPr>
              <a:t> – the target outputs</a:t>
            </a: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The algorithm adjusts its </a:t>
            </a:r>
            <a:r>
              <a:rPr b="1" lang="en" sz="1100">
                <a:solidFill>
                  <a:srgbClr val="000000"/>
                </a:solidFill>
                <a:latin typeface="Arial"/>
                <a:ea typeface="Arial"/>
                <a:cs typeface="Arial"/>
                <a:sym typeface="Arial"/>
              </a:rPr>
              <a:t>internal parameters</a:t>
            </a:r>
            <a:r>
              <a:rPr lang="en" sz="1100">
                <a:solidFill>
                  <a:srgbClr val="000000"/>
                </a:solidFill>
                <a:latin typeface="Arial"/>
                <a:ea typeface="Arial"/>
                <a:cs typeface="Arial"/>
                <a:sym typeface="Arial"/>
              </a:rPr>
              <a:t> (like weights in a neural net or splits in a decision tree) to </a:t>
            </a:r>
            <a:r>
              <a:rPr b="1" lang="en" sz="1100">
                <a:solidFill>
                  <a:srgbClr val="000000"/>
                </a:solidFill>
                <a:latin typeface="Arial"/>
                <a:ea typeface="Arial"/>
                <a:cs typeface="Arial"/>
                <a:sym typeface="Arial"/>
              </a:rPr>
              <a:t>minimize error</a:t>
            </a:r>
            <a:r>
              <a:rPr lang="en" sz="1100">
                <a:solidFill>
                  <a:srgbClr val="000000"/>
                </a:solidFill>
                <a:latin typeface="Arial"/>
                <a:ea typeface="Arial"/>
                <a:cs typeface="Arial"/>
                <a:sym typeface="Arial"/>
              </a:rPr>
              <a:t> on the training data.</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381000" marR="381000" rtl="0" algn="l">
              <a:spcBef>
                <a:spcPts val="1200"/>
              </a:spcBef>
              <a:spcAft>
                <a:spcPts val="0"/>
              </a:spcAft>
              <a:buNone/>
            </a:pPr>
            <a:r>
              <a:rPr lang="en" sz="1100">
                <a:solidFill>
                  <a:srgbClr val="000000"/>
                </a:solidFill>
                <a:latin typeface="Arial"/>
                <a:ea typeface="Arial"/>
                <a:cs typeface="Arial"/>
                <a:sym typeface="Arial"/>
              </a:rPr>
              <a:t>The model essentially </a:t>
            </a:r>
            <a:r>
              <a:rPr b="1" lang="en" sz="1100">
                <a:solidFill>
                  <a:srgbClr val="000000"/>
                </a:solidFill>
                <a:latin typeface="Arial"/>
                <a:ea typeface="Arial"/>
                <a:cs typeface="Arial"/>
                <a:sym typeface="Arial"/>
              </a:rPr>
              <a:t>learns a function</a:t>
            </a:r>
            <a:r>
              <a:rPr lang="en" sz="1100">
                <a:solidFill>
                  <a:srgbClr val="000000"/>
                </a:solidFill>
                <a:latin typeface="Arial"/>
                <a:ea typeface="Arial"/>
                <a:cs typeface="Arial"/>
                <a:sym typeface="Arial"/>
              </a:rPr>
              <a:t> </a:t>
            </a:r>
            <a:r>
              <a:rPr lang="en" sz="1100">
                <a:solidFill>
                  <a:srgbClr val="188038"/>
                </a:solidFill>
                <a:latin typeface="Roboto Mono"/>
                <a:ea typeface="Roboto Mono"/>
                <a:cs typeface="Roboto Mono"/>
                <a:sym typeface="Roboto Mono"/>
              </a:rPr>
              <a:t>f(x) ≈ y</a:t>
            </a:r>
            <a:endParaRPr sz="1100">
              <a:solidFill>
                <a:srgbClr val="188038"/>
              </a:solidFill>
              <a:latin typeface="Roboto Mono"/>
              <a:ea typeface="Roboto Mono"/>
              <a:cs typeface="Roboto Mono"/>
              <a:sym typeface="Roboto Mono"/>
            </a:endParaRPr>
          </a:p>
          <a:p>
            <a:pPr indent="0" lvl="0" marL="0" rtl="0" algn="l">
              <a:spcBef>
                <a:spcPts val="1200"/>
              </a:spcBef>
              <a:spcAft>
                <a:spcPts val="120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Models</a:t>
            </a:r>
            <a:endParaRPr/>
          </a:p>
        </p:txBody>
      </p:sp>
      <p:sp>
        <p:nvSpPr>
          <p:cNvPr id="292" name="Google Shape;292;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a:solidFill>
                  <a:srgbClr val="000000"/>
                </a:solidFill>
                <a:latin typeface="Arial"/>
                <a:ea typeface="Arial"/>
                <a:cs typeface="Arial"/>
                <a:sym typeface="Arial"/>
              </a:rPr>
              <a:t>Types of Models:</a:t>
            </a:r>
            <a:endParaRPr b="1">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Supervised Learning</a:t>
            </a:r>
            <a:r>
              <a:rPr lang="en" sz="1100">
                <a:solidFill>
                  <a:srgbClr val="000000"/>
                </a:solidFill>
                <a:latin typeface="Arial"/>
                <a:ea typeface="Arial"/>
                <a:cs typeface="Arial"/>
                <a:sym typeface="Arial"/>
              </a:rPr>
              <a:t> – Uses labeled data (e.g., classification, regression)</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Unsupervised Learning</a:t>
            </a:r>
            <a:r>
              <a:rPr lang="en" sz="1100">
                <a:solidFill>
                  <a:srgbClr val="000000"/>
                </a:solidFill>
                <a:latin typeface="Arial"/>
                <a:ea typeface="Arial"/>
                <a:cs typeface="Arial"/>
                <a:sym typeface="Arial"/>
              </a:rPr>
              <a:t> – No labels, finds structure (e.g., clustering)</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Reinforcement Learning</a:t>
            </a:r>
            <a:r>
              <a:rPr lang="en" sz="1100">
                <a:solidFill>
                  <a:srgbClr val="000000"/>
                </a:solidFill>
                <a:latin typeface="Arial"/>
                <a:ea typeface="Arial"/>
                <a:cs typeface="Arial"/>
                <a:sym typeface="Arial"/>
              </a:rPr>
              <a:t> – Learns via reward signals (e.g., robotics, games)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Hyper-parameters</a:t>
            </a:r>
            <a:endParaRPr/>
          </a:p>
        </p:txBody>
      </p:sp>
      <p:sp>
        <p:nvSpPr>
          <p:cNvPr id="298" name="Google Shape;298;p16"/>
          <p:cNvSpPr txBox="1"/>
          <p:nvPr>
            <p:ph idx="1" type="body"/>
          </p:nvPr>
        </p:nvSpPr>
        <p:spPr>
          <a:xfrm>
            <a:off x="1303800" y="1597875"/>
            <a:ext cx="7030500" cy="31758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000000"/>
              </a:buClr>
              <a:buSzPts val="1200"/>
              <a:buChar char="●"/>
            </a:pPr>
            <a:r>
              <a:rPr b="1" lang="en" sz="1200">
                <a:solidFill>
                  <a:srgbClr val="000000"/>
                </a:solidFill>
              </a:rPr>
              <a:t>Hyperparameters</a:t>
            </a:r>
            <a:r>
              <a:rPr lang="en" sz="1200">
                <a:solidFill>
                  <a:srgbClr val="000000"/>
                </a:solidFill>
              </a:rPr>
              <a:t> are </a:t>
            </a:r>
            <a:r>
              <a:rPr b="1" lang="en" sz="1200">
                <a:solidFill>
                  <a:srgbClr val="000000"/>
                </a:solidFill>
              </a:rPr>
              <a:t>external knobs</a:t>
            </a:r>
            <a:r>
              <a:rPr lang="en" sz="1200">
                <a:solidFill>
                  <a:srgbClr val="000000"/>
                </a:solidFill>
              </a:rPr>
              <a:t> you set before training that control how the model learns. Unlike regular parameters (which are learned from data), </a:t>
            </a:r>
            <a:r>
              <a:rPr b="1" lang="en" sz="1200">
                <a:solidFill>
                  <a:srgbClr val="000000"/>
                </a:solidFill>
              </a:rPr>
              <a:t>hyperparameters are manually selected</a:t>
            </a:r>
            <a:r>
              <a:rPr lang="en" sz="1200">
                <a:solidFill>
                  <a:srgbClr val="000000"/>
                </a:solidFill>
              </a:rPr>
              <a:t>.</a:t>
            </a:r>
            <a:endParaRPr sz="1400"/>
          </a:p>
          <a:p>
            <a:pPr indent="0" lvl="0" marL="0" rtl="0" algn="l">
              <a:spcBef>
                <a:spcPts val="1200"/>
              </a:spcBef>
              <a:spcAft>
                <a:spcPts val="0"/>
              </a:spcAft>
              <a:buNone/>
            </a:pPr>
            <a:r>
              <a:rPr lang="en"/>
              <a:t>Hyper-parameters are parameters that are not directly learnt within models.</a:t>
            </a:r>
            <a:endParaRPr/>
          </a:p>
          <a:p>
            <a:pPr indent="0" lvl="0" marL="0" rtl="0" algn="l">
              <a:spcBef>
                <a:spcPts val="1200"/>
              </a:spcBef>
              <a:spcAft>
                <a:spcPts val="0"/>
              </a:spcAft>
              <a:buNone/>
            </a:pPr>
            <a:r>
              <a:rPr lang="en"/>
              <a:t>Examples:</a:t>
            </a:r>
            <a:endParaRPr/>
          </a:p>
          <a:p>
            <a:pPr indent="-311150" lvl="0" marL="457200" rtl="0" algn="l">
              <a:spcBef>
                <a:spcPts val="0"/>
              </a:spcBef>
              <a:spcAft>
                <a:spcPts val="0"/>
              </a:spcAft>
              <a:buSzPts val="1300"/>
              <a:buChar char="●"/>
            </a:pPr>
            <a:r>
              <a:rPr lang="en" u="sng">
                <a:solidFill>
                  <a:schemeClr val="hlink"/>
                </a:solidFill>
                <a:hlinkClick r:id="rId3"/>
              </a:rPr>
              <a:t>Logistic regression</a:t>
            </a:r>
            <a:r>
              <a:rPr lang="en"/>
              <a:t>: C (Inverse of regularization strength)</a:t>
            </a:r>
            <a:endParaRPr/>
          </a:p>
          <a:p>
            <a:pPr indent="-311150" lvl="0" marL="457200" rtl="0" algn="l">
              <a:spcBef>
                <a:spcPts val="0"/>
              </a:spcBef>
              <a:spcAft>
                <a:spcPts val="0"/>
              </a:spcAft>
              <a:buSzPts val="1300"/>
              <a:buChar char="●"/>
            </a:pPr>
            <a:r>
              <a:rPr lang="en" u="sng">
                <a:solidFill>
                  <a:schemeClr val="hlink"/>
                </a:solidFill>
                <a:hlinkClick r:id="rId4"/>
              </a:rPr>
              <a:t>Support Vector Machine</a:t>
            </a:r>
            <a:r>
              <a:rPr lang="en"/>
              <a:t>: C, kernel and gamma</a:t>
            </a:r>
            <a:endParaRPr/>
          </a:p>
          <a:p>
            <a:pPr indent="-311150" lvl="0" marL="457200" rtl="0" algn="l">
              <a:spcBef>
                <a:spcPts val="0"/>
              </a:spcBef>
              <a:spcAft>
                <a:spcPts val="0"/>
              </a:spcAft>
              <a:buSzPts val="1300"/>
              <a:buChar char="●"/>
            </a:pPr>
            <a:r>
              <a:rPr lang="en" u="sng">
                <a:solidFill>
                  <a:schemeClr val="hlink"/>
                </a:solidFill>
                <a:hlinkClick r:id="rId5"/>
              </a:rPr>
              <a:t>Decision Trees</a:t>
            </a:r>
            <a:r>
              <a:rPr lang="en"/>
              <a:t>: max_depth, Min_Samples_Split, Min_Samples_Leaf</a:t>
            </a:r>
            <a:endParaRPr/>
          </a:p>
          <a:p>
            <a:pPr indent="0" lvl="0" marL="0" rtl="0" algn="l">
              <a:spcBef>
                <a:spcPts val="1200"/>
              </a:spcBef>
              <a:spcAft>
                <a:spcPts val="1200"/>
              </a:spcAft>
              <a:buNone/>
            </a:pPr>
            <a:r>
              <a:rPr lang="en"/>
              <a:t>[Recommended] Search the hyper-parameter space for the best cross validation score.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Hyper-parameter Tuning</a:t>
            </a:r>
            <a:endParaRPr/>
          </a:p>
        </p:txBody>
      </p:sp>
      <p:sp>
        <p:nvSpPr>
          <p:cNvPr id="304" name="Google Shape;304;p17"/>
          <p:cNvSpPr txBox="1"/>
          <p:nvPr>
            <p:ph idx="1" type="body"/>
          </p:nvPr>
        </p:nvSpPr>
        <p:spPr>
          <a:xfrm>
            <a:off x="1303800" y="1206600"/>
            <a:ext cx="7030500" cy="386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Hyper-parameter Tuning (search) needs</a:t>
            </a:r>
            <a:endParaRPr/>
          </a:p>
          <a:p>
            <a:pPr indent="-311150" lvl="0" marL="457200" rtl="0" algn="l">
              <a:spcBef>
                <a:spcPts val="1200"/>
              </a:spcBef>
              <a:spcAft>
                <a:spcPts val="0"/>
              </a:spcAft>
              <a:buSzPts val="1300"/>
              <a:buChar char="●"/>
            </a:pPr>
            <a:r>
              <a:rPr lang="en"/>
              <a:t>a</a:t>
            </a:r>
            <a:r>
              <a:rPr lang="en"/>
              <a:t> model</a:t>
            </a:r>
            <a:endParaRPr/>
          </a:p>
          <a:p>
            <a:pPr indent="-311150" lvl="0" marL="457200" rtl="0" algn="l">
              <a:spcBef>
                <a:spcPts val="0"/>
              </a:spcBef>
              <a:spcAft>
                <a:spcPts val="0"/>
              </a:spcAft>
              <a:buSzPts val="1300"/>
              <a:buChar char="●"/>
            </a:pPr>
            <a:r>
              <a:rPr lang="en"/>
              <a:t>a parameter space;</a:t>
            </a:r>
            <a:endParaRPr/>
          </a:p>
          <a:p>
            <a:pPr indent="-311150" lvl="0" marL="457200" rtl="0" algn="l">
              <a:spcBef>
                <a:spcPts val="0"/>
              </a:spcBef>
              <a:spcAft>
                <a:spcPts val="0"/>
              </a:spcAft>
              <a:buSzPts val="1300"/>
              <a:buChar char="●"/>
            </a:pPr>
            <a:r>
              <a:rPr lang="en"/>
              <a:t>a method for searching or sampling candidates;</a:t>
            </a:r>
            <a:endParaRPr/>
          </a:p>
          <a:p>
            <a:pPr indent="-311150" lvl="0" marL="457200" rtl="0" algn="l">
              <a:spcBef>
                <a:spcPts val="0"/>
              </a:spcBef>
              <a:spcAft>
                <a:spcPts val="0"/>
              </a:spcAft>
              <a:buSzPts val="1300"/>
              <a:buChar char="●"/>
            </a:pPr>
            <a:r>
              <a:rPr lang="en"/>
              <a:t>a cross-validation scheme; and</a:t>
            </a:r>
            <a:endParaRPr/>
          </a:p>
          <a:p>
            <a:pPr indent="-311150" lvl="0" marL="457200" rtl="0" algn="l">
              <a:spcBef>
                <a:spcPts val="0"/>
              </a:spcBef>
              <a:spcAft>
                <a:spcPts val="0"/>
              </a:spcAft>
              <a:buSzPts val="1300"/>
              <a:buChar char="●"/>
            </a:pPr>
            <a:r>
              <a:rPr lang="en"/>
              <a:t>a score function.</a:t>
            </a:r>
            <a:endParaRPr/>
          </a:p>
          <a:p>
            <a:pPr indent="0" lvl="0" marL="0" rtl="0" algn="l">
              <a:spcBef>
                <a:spcPts val="1400"/>
              </a:spcBef>
              <a:spcAft>
                <a:spcPts val="0"/>
              </a:spcAft>
              <a:buNone/>
            </a:pPr>
            <a:r>
              <a:rPr b="1" lang="en">
                <a:solidFill>
                  <a:srgbClr val="000000"/>
                </a:solidFill>
                <a:latin typeface="Arial"/>
                <a:ea typeface="Arial"/>
                <a:cs typeface="Arial"/>
                <a:sym typeface="Arial"/>
              </a:rPr>
              <a:t>Why It Matters:</a:t>
            </a:r>
            <a:endParaRPr b="1">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A model’s performance </a:t>
            </a:r>
            <a:r>
              <a:rPr b="1" lang="en" sz="1100">
                <a:solidFill>
                  <a:srgbClr val="000000"/>
                </a:solidFill>
                <a:latin typeface="Arial"/>
                <a:ea typeface="Arial"/>
                <a:cs typeface="Arial"/>
                <a:sym typeface="Arial"/>
              </a:rPr>
              <a:t>heavily depends</a:t>
            </a:r>
            <a:r>
              <a:rPr lang="en" sz="1100">
                <a:solidFill>
                  <a:srgbClr val="000000"/>
                </a:solidFill>
                <a:latin typeface="Arial"/>
                <a:ea typeface="Arial"/>
                <a:cs typeface="Arial"/>
                <a:sym typeface="Arial"/>
              </a:rPr>
              <a:t> on the right hyperparameters.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Too low or too high values can lead to </a:t>
            </a:r>
            <a:r>
              <a:rPr b="1" lang="en" sz="1100">
                <a:solidFill>
                  <a:srgbClr val="000000"/>
                </a:solidFill>
                <a:latin typeface="Arial"/>
                <a:ea typeface="Arial"/>
                <a:cs typeface="Arial"/>
                <a:sym typeface="Arial"/>
              </a:rPr>
              <a:t>underfitting</a:t>
            </a:r>
            <a:r>
              <a:rPr lang="en" sz="1100">
                <a:solidFill>
                  <a:srgbClr val="000000"/>
                </a:solidFill>
                <a:latin typeface="Arial"/>
                <a:ea typeface="Arial"/>
                <a:cs typeface="Arial"/>
                <a:sym typeface="Arial"/>
              </a:rPr>
              <a:t> or </a:t>
            </a:r>
            <a:r>
              <a:rPr b="1" lang="en" sz="1100">
                <a:solidFill>
                  <a:srgbClr val="000000"/>
                </a:solidFill>
                <a:latin typeface="Arial"/>
                <a:ea typeface="Arial"/>
                <a:cs typeface="Arial"/>
                <a:sym typeface="Arial"/>
              </a:rPr>
              <a:t>overfitting</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Underfitting</a:t>
            </a:r>
            <a:r>
              <a:rPr lang="en" sz="1100">
                <a:solidFill>
                  <a:srgbClr val="000000"/>
                </a:solidFill>
                <a:latin typeface="Arial"/>
                <a:ea typeface="Arial"/>
                <a:cs typeface="Arial"/>
                <a:sym typeface="Arial"/>
              </a:rPr>
              <a:t> occurs when a machine learning model is </a:t>
            </a:r>
            <a:r>
              <a:rPr b="1" lang="en" sz="1100">
                <a:solidFill>
                  <a:srgbClr val="000000"/>
                </a:solidFill>
                <a:latin typeface="Arial"/>
                <a:ea typeface="Arial"/>
                <a:cs typeface="Arial"/>
                <a:sym typeface="Arial"/>
              </a:rPr>
              <a:t>too simple</a:t>
            </a:r>
            <a:r>
              <a:rPr lang="en" sz="1100">
                <a:solidFill>
                  <a:srgbClr val="000000"/>
                </a:solidFill>
                <a:latin typeface="Arial"/>
                <a:ea typeface="Arial"/>
                <a:cs typeface="Arial"/>
                <a:sym typeface="Arial"/>
              </a:rPr>
              <a:t> or </a:t>
            </a:r>
            <a:r>
              <a:rPr b="1" lang="en" sz="1100">
                <a:solidFill>
                  <a:srgbClr val="000000"/>
                </a:solidFill>
                <a:latin typeface="Arial"/>
                <a:ea typeface="Arial"/>
                <a:cs typeface="Arial"/>
                <a:sym typeface="Arial"/>
              </a:rPr>
              <a:t>not complex enough</a:t>
            </a:r>
            <a:r>
              <a:rPr lang="en" sz="1100">
                <a:solidFill>
                  <a:srgbClr val="000000"/>
                </a:solidFill>
                <a:latin typeface="Arial"/>
                <a:ea typeface="Arial"/>
                <a:cs typeface="Arial"/>
                <a:sym typeface="Arial"/>
              </a:rPr>
              <a:t> to capture the underlying patterns, relationships, and trends in the training data. As a result, it performs poorly not only on the training data but also on unseen new data.</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Overfitting</a:t>
            </a:r>
            <a:r>
              <a:rPr lang="en" sz="1100">
                <a:solidFill>
                  <a:srgbClr val="000000"/>
                </a:solidFill>
                <a:latin typeface="Arial"/>
                <a:ea typeface="Arial"/>
                <a:cs typeface="Arial"/>
                <a:sym typeface="Arial"/>
              </a:rPr>
              <a:t> occurs when a machine learning model is </a:t>
            </a:r>
            <a:r>
              <a:rPr b="1" lang="en" sz="1100">
                <a:solidFill>
                  <a:srgbClr val="000000"/>
                </a:solidFill>
                <a:latin typeface="Arial"/>
                <a:ea typeface="Arial"/>
                <a:cs typeface="Arial"/>
                <a:sym typeface="Arial"/>
              </a:rPr>
              <a:t>too complex</a:t>
            </a:r>
            <a:r>
              <a:rPr lang="en" sz="1100">
                <a:solidFill>
                  <a:srgbClr val="000000"/>
                </a:solidFill>
                <a:latin typeface="Arial"/>
                <a:ea typeface="Arial"/>
                <a:cs typeface="Arial"/>
                <a:sym typeface="Arial"/>
              </a:rPr>
              <a:t> or </a:t>
            </a:r>
            <a:r>
              <a:rPr b="1" lang="en" sz="1100">
                <a:solidFill>
                  <a:srgbClr val="000000"/>
                </a:solidFill>
                <a:latin typeface="Arial"/>
                <a:ea typeface="Arial"/>
                <a:cs typeface="Arial"/>
                <a:sym typeface="Arial"/>
              </a:rPr>
              <a:t>too flexible</a:t>
            </a:r>
            <a:r>
              <a:rPr lang="en" sz="1100">
                <a:solidFill>
                  <a:srgbClr val="000000"/>
                </a:solidFill>
                <a:latin typeface="Arial"/>
                <a:ea typeface="Arial"/>
                <a:cs typeface="Arial"/>
                <a:sym typeface="Arial"/>
              </a:rPr>
              <a:t> and learns the training data </a:t>
            </a:r>
            <a:r>
              <a:rPr i="1" lang="en" sz="1100">
                <a:solidFill>
                  <a:srgbClr val="000000"/>
                </a:solidFill>
                <a:latin typeface="Arial"/>
                <a:ea typeface="Arial"/>
                <a:cs typeface="Arial"/>
                <a:sym typeface="Arial"/>
              </a:rPr>
              <a:t>too well</a:t>
            </a:r>
            <a:r>
              <a:rPr lang="en" sz="1100">
                <a:solidFill>
                  <a:srgbClr val="000000"/>
                </a:solidFill>
                <a:latin typeface="Arial"/>
                <a:ea typeface="Arial"/>
                <a:cs typeface="Arial"/>
                <a:sym typeface="Arial"/>
              </a:rPr>
              <a:t>, including the noise and random fluctuations in the training set, rather than the underlying true relationships. This leads to excellent performance on the training data but very poor performance on unseen new data.</a:t>
            </a:r>
            <a:endParaRPr sz="11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Hyper-parameter Tuning Methods</a:t>
            </a:r>
            <a:endParaRPr/>
          </a:p>
        </p:txBody>
      </p:sp>
      <p:sp>
        <p:nvSpPr>
          <p:cNvPr id="310" name="Google Shape;310;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Grid Search:  </a:t>
            </a:r>
            <a:r>
              <a:rPr lang="en">
                <a:solidFill>
                  <a:srgbClr val="000000"/>
                </a:solidFill>
              </a:rPr>
              <a:t>Grid Search is like testing </a:t>
            </a:r>
            <a:r>
              <a:rPr b="1" lang="en">
                <a:solidFill>
                  <a:srgbClr val="000000"/>
                </a:solidFill>
              </a:rPr>
              <a:t>every possible combination</a:t>
            </a:r>
            <a:r>
              <a:rPr lang="en">
                <a:solidFill>
                  <a:srgbClr val="000000"/>
                </a:solidFill>
              </a:rPr>
              <a:t> of a fixed set of hyperparameter values to find the one that performs best.</a:t>
            </a:r>
            <a:endParaRPr sz="1500"/>
          </a:p>
          <a:p>
            <a:pPr indent="-311150" lvl="0" marL="457200" rtl="0" algn="l">
              <a:lnSpc>
                <a:spcPct val="150000"/>
              </a:lnSpc>
              <a:spcBef>
                <a:spcPts val="0"/>
              </a:spcBef>
              <a:spcAft>
                <a:spcPts val="0"/>
              </a:spcAft>
              <a:buSzPts val="1300"/>
              <a:buChar char="●"/>
            </a:pPr>
            <a:r>
              <a:rPr lang="en"/>
              <a:t>Randomized Search: </a:t>
            </a:r>
            <a:r>
              <a:rPr lang="en">
                <a:solidFill>
                  <a:srgbClr val="000000"/>
                </a:solidFill>
              </a:rPr>
              <a:t>Randomized Search </a:t>
            </a:r>
            <a:r>
              <a:rPr b="1" lang="en">
                <a:solidFill>
                  <a:srgbClr val="000000"/>
                </a:solidFill>
              </a:rPr>
              <a:t>samples a fixed number of random combinations</a:t>
            </a:r>
            <a:r>
              <a:rPr lang="en">
                <a:solidFill>
                  <a:srgbClr val="000000"/>
                </a:solidFill>
              </a:rPr>
              <a:t> from a given hyperparameter space.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Cross Validation</a:t>
            </a:r>
            <a:endParaRPr/>
          </a:p>
        </p:txBody>
      </p:sp>
      <p:sp>
        <p:nvSpPr>
          <p:cNvPr id="316" name="Google Shape;316;p19"/>
          <p:cNvSpPr txBox="1"/>
          <p:nvPr>
            <p:ph idx="1" type="body"/>
          </p:nvPr>
        </p:nvSpPr>
        <p:spPr>
          <a:xfrm>
            <a:off x="1303800" y="1597875"/>
            <a:ext cx="7030500" cy="3263700"/>
          </a:xfrm>
          <a:prstGeom prst="rect">
            <a:avLst/>
          </a:prstGeom>
        </p:spPr>
        <p:txBody>
          <a:bodyPr anchorCtr="0" anchor="t" bIns="91425" lIns="91425" spcFirstLastPara="1" rIns="91425" wrap="square" tIns="91425">
            <a:noAutofit/>
          </a:bodyPr>
          <a:lstStyle/>
          <a:p>
            <a:pPr indent="-304800" lvl="0" marL="457200" rtl="0" algn="just">
              <a:lnSpc>
                <a:spcPct val="10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Training a model to make a prediction means learning the parameters of the model</a:t>
            </a:r>
            <a:endParaRPr sz="1200">
              <a:solidFill>
                <a:srgbClr val="000000"/>
              </a:solidFill>
              <a:latin typeface="Arial"/>
              <a:ea typeface="Arial"/>
              <a:cs typeface="Arial"/>
              <a:sym typeface="Arial"/>
            </a:endParaRPr>
          </a:p>
          <a:p>
            <a:pPr indent="-304800" lvl="0" marL="457200" rtl="0" algn="just">
              <a:lnSpc>
                <a:spcPct val="10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Training a model and testing it on the same data is a mistake</a:t>
            </a:r>
            <a:endParaRPr sz="1200">
              <a:solidFill>
                <a:srgbClr val="000000"/>
              </a:solidFill>
              <a:latin typeface="Arial"/>
              <a:ea typeface="Arial"/>
              <a:cs typeface="Arial"/>
              <a:sym typeface="Arial"/>
            </a:endParaRPr>
          </a:p>
          <a:p>
            <a:pPr indent="-304800" lvl="1" marL="914400" rtl="0" algn="just">
              <a:lnSpc>
                <a:spcPct val="10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A model that ‘memorizes’ the labels of the previously seen sample will get a perfect testing score – but it only works for the training data. This is called </a:t>
            </a:r>
            <a:r>
              <a:rPr b="1" lang="en" sz="1200">
                <a:solidFill>
                  <a:srgbClr val="000000"/>
                </a:solidFill>
                <a:latin typeface="Arial"/>
                <a:ea typeface="Arial"/>
                <a:cs typeface="Arial"/>
                <a:sym typeface="Arial"/>
              </a:rPr>
              <a:t>overfitting</a:t>
            </a:r>
            <a:endParaRPr b="1" sz="1200">
              <a:solidFill>
                <a:srgbClr val="000000"/>
              </a:solidFill>
              <a:latin typeface="Arial"/>
              <a:ea typeface="Arial"/>
              <a:cs typeface="Arial"/>
              <a:sym typeface="Arial"/>
            </a:endParaRPr>
          </a:p>
          <a:p>
            <a:pPr indent="0" lvl="0" marL="0" rtl="0" algn="just">
              <a:lnSpc>
                <a:spcPct val="105000"/>
              </a:lnSpc>
              <a:spcBef>
                <a:spcPts val="0"/>
              </a:spcBef>
              <a:spcAft>
                <a:spcPts val="0"/>
              </a:spcAft>
              <a:buNone/>
            </a:pPr>
            <a:r>
              <a:t/>
            </a:r>
            <a:endParaRPr b="1" sz="1200">
              <a:solidFill>
                <a:srgbClr val="000000"/>
              </a:solidFill>
              <a:latin typeface="Arial"/>
              <a:ea typeface="Arial"/>
              <a:cs typeface="Arial"/>
              <a:sym typeface="Arial"/>
            </a:endParaRPr>
          </a:p>
          <a:p>
            <a:pPr indent="0" lvl="0" marL="0" rtl="0" algn="just">
              <a:lnSpc>
                <a:spcPct val="105000"/>
              </a:lnSpc>
              <a:spcBef>
                <a:spcPts val="0"/>
              </a:spcBef>
              <a:spcAft>
                <a:spcPts val="0"/>
              </a:spcAft>
              <a:buNone/>
            </a:pPr>
            <a:r>
              <a:rPr b="1" lang="en" sz="1200">
                <a:solidFill>
                  <a:srgbClr val="000000"/>
                </a:solidFill>
                <a:latin typeface="Arial"/>
                <a:ea typeface="Arial"/>
                <a:cs typeface="Arial"/>
                <a:sym typeface="Arial"/>
              </a:rPr>
              <a:t>How to avoid overfitting?</a:t>
            </a:r>
            <a:endParaRPr b="1" sz="1200">
              <a:solidFill>
                <a:srgbClr val="000000"/>
              </a:solidFill>
              <a:latin typeface="Arial"/>
              <a:ea typeface="Arial"/>
              <a:cs typeface="Arial"/>
              <a:sym typeface="Arial"/>
            </a:endParaRPr>
          </a:p>
          <a:p>
            <a:pPr indent="-304800" lvl="0" marL="457200" rtl="0" algn="just">
              <a:lnSpc>
                <a:spcPct val="10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Divide the data into training - testing data</a:t>
            </a:r>
            <a:endParaRPr sz="1200">
              <a:solidFill>
                <a:srgbClr val="000000"/>
              </a:solidFill>
              <a:latin typeface="Arial"/>
              <a:ea typeface="Arial"/>
              <a:cs typeface="Arial"/>
              <a:sym typeface="Arial"/>
            </a:endParaRPr>
          </a:p>
          <a:p>
            <a:pPr indent="-304800" lvl="0" marL="457200" rtl="0" algn="just">
              <a:lnSpc>
                <a:spcPct val="10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Divide the data into training - validation - testing data in the case of hyperparameters</a:t>
            </a:r>
            <a:endParaRPr sz="1200">
              <a:solidFill>
                <a:srgbClr val="000000"/>
              </a:solidFill>
              <a:latin typeface="Arial"/>
              <a:ea typeface="Arial"/>
              <a:cs typeface="Arial"/>
              <a:sym typeface="Arial"/>
            </a:endParaRPr>
          </a:p>
          <a:p>
            <a:pPr indent="0" lvl="0" marL="0" rtl="0" algn="just">
              <a:lnSpc>
                <a:spcPct val="105000"/>
              </a:lnSpc>
              <a:spcBef>
                <a:spcPts val="0"/>
              </a:spcBef>
              <a:spcAft>
                <a:spcPts val="0"/>
              </a:spcAft>
              <a:buNone/>
            </a:pPr>
            <a:r>
              <a:t/>
            </a:r>
            <a:endParaRPr sz="1200">
              <a:solidFill>
                <a:srgbClr val="000000"/>
              </a:solidFill>
              <a:latin typeface="Arial"/>
              <a:ea typeface="Arial"/>
              <a:cs typeface="Arial"/>
              <a:sym typeface="Arial"/>
            </a:endParaRPr>
          </a:p>
          <a:p>
            <a:pPr indent="0" lvl="0" marL="0" rtl="0" algn="just">
              <a:lnSpc>
                <a:spcPct val="105000"/>
              </a:lnSpc>
              <a:spcBef>
                <a:spcPts val="0"/>
              </a:spcBef>
              <a:spcAft>
                <a:spcPts val="0"/>
              </a:spcAft>
              <a:buNone/>
            </a:pPr>
            <a:r>
              <a:rPr b="1" lang="en" sz="1200">
                <a:solidFill>
                  <a:srgbClr val="000000"/>
                </a:solidFill>
                <a:latin typeface="Arial"/>
                <a:ea typeface="Arial"/>
                <a:cs typeface="Arial"/>
                <a:sym typeface="Arial"/>
              </a:rPr>
              <a:t>Issues:</a:t>
            </a:r>
            <a:r>
              <a:rPr lang="en" sz="1200">
                <a:solidFill>
                  <a:srgbClr val="000000"/>
                </a:solidFill>
                <a:latin typeface="Arial"/>
                <a:ea typeface="Arial"/>
                <a:cs typeface="Arial"/>
                <a:sym typeface="Arial"/>
              </a:rPr>
              <a:t> </a:t>
            </a:r>
            <a:endParaRPr sz="1200">
              <a:solidFill>
                <a:srgbClr val="000000"/>
              </a:solidFill>
              <a:latin typeface="Arial"/>
              <a:ea typeface="Arial"/>
              <a:cs typeface="Arial"/>
              <a:sym typeface="Arial"/>
            </a:endParaRPr>
          </a:p>
          <a:p>
            <a:pPr indent="-304800" lvl="0" marL="457200" rtl="0" algn="just">
              <a:lnSpc>
                <a:spcPct val="10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Dividing the data into three sets  reduces the number of samples used for training </a:t>
            </a:r>
            <a:endParaRPr sz="1200">
              <a:solidFill>
                <a:srgbClr val="000000"/>
              </a:solidFill>
              <a:latin typeface="Arial"/>
              <a:ea typeface="Arial"/>
              <a:cs typeface="Arial"/>
              <a:sym typeface="Arial"/>
            </a:endParaRPr>
          </a:p>
          <a:p>
            <a:pPr indent="-304800" lvl="0" marL="457200" rtl="0" algn="just">
              <a:lnSpc>
                <a:spcPct val="105000"/>
              </a:lnSpc>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The results may depend on a particular random choice for the pair of (train, validation) sets.</a:t>
            </a:r>
            <a:endParaRPr sz="1400"/>
          </a:p>
          <a:p>
            <a:pPr indent="0" lvl="0" marL="0" rtl="0" algn="just">
              <a:lnSpc>
                <a:spcPct val="105000"/>
              </a:lnSpc>
              <a:spcBef>
                <a:spcPts val="0"/>
              </a:spcBef>
              <a:spcAft>
                <a:spcPts val="120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idx="1" type="body"/>
          </p:nvPr>
        </p:nvSpPr>
        <p:spPr>
          <a:xfrm>
            <a:off x="1303800" y="220175"/>
            <a:ext cx="7030500" cy="4923600"/>
          </a:xfrm>
          <a:prstGeom prst="rect">
            <a:avLst/>
          </a:prstGeom>
        </p:spPr>
        <p:txBody>
          <a:bodyPr anchorCtr="0" anchor="t" bIns="91425" lIns="91425" spcFirstLastPara="1" rIns="91425" wrap="square" tIns="91425">
            <a:normAutofit fontScale="92500" lnSpcReduction="20000"/>
          </a:bodyPr>
          <a:lstStyle/>
          <a:p>
            <a:pPr indent="0" lvl="0" marL="0" rtl="0" algn="l">
              <a:spcBef>
                <a:spcPts val="1800"/>
              </a:spcBef>
              <a:spcAft>
                <a:spcPts val="0"/>
              </a:spcAft>
              <a:buNone/>
            </a:pPr>
            <a:r>
              <a:rPr b="1" lang="en" sz="1700">
                <a:solidFill>
                  <a:srgbClr val="000000"/>
                </a:solidFill>
                <a:latin typeface="Arial"/>
                <a:ea typeface="Arial"/>
                <a:cs typeface="Arial"/>
                <a:sym typeface="Arial"/>
              </a:rPr>
              <a:t>Training Flow</a:t>
            </a:r>
            <a:endParaRPr b="1" sz="1700">
              <a:solidFill>
                <a:srgbClr val="000000"/>
              </a:solidFill>
              <a:latin typeface="Arial"/>
              <a:ea typeface="Arial"/>
              <a:cs typeface="Arial"/>
              <a:sym typeface="Arial"/>
            </a:endParaRPr>
          </a:p>
          <a:p>
            <a:pPr indent="-293211" lvl="0" marL="457200" rtl="0" algn="l">
              <a:spcBef>
                <a:spcPts val="120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Split</a:t>
            </a:r>
            <a:r>
              <a:rPr lang="en" sz="1100">
                <a:solidFill>
                  <a:srgbClr val="000000"/>
                </a:solidFill>
                <a:latin typeface="Arial"/>
                <a:ea typeface="Arial"/>
                <a:cs typeface="Arial"/>
                <a:sym typeface="Arial"/>
              </a:rPr>
              <a:t> full dataset:</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3211"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60% train</a:t>
            </a: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293211"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20% validation</a:t>
            </a: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293211"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20% test</a:t>
            </a: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293211" lvl="0" marL="457200" rtl="0" algn="l">
              <a:spcBef>
                <a:spcPts val="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Hyperparameter tuning</a:t>
            </a:r>
            <a:r>
              <a:rPr lang="en" sz="1100">
                <a:solidFill>
                  <a:srgbClr val="000000"/>
                </a:solidFill>
                <a:latin typeface="Arial"/>
                <a:ea typeface="Arial"/>
                <a:cs typeface="Arial"/>
                <a:sym typeface="Arial"/>
              </a:rPr>
              <a:t> (grid/random search):</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3211"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Train models on the 60% train split</a:t>
            </a: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293211"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Validate each on 20% validation split</a:t>
            </a: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293211"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Pick best hyperparameter combination</a:t>
            </a: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293211" lvl="0" marL="457200" rtl="0" algn="l">
              <a:spcBef>
                <a:spcPts val="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Final model training</a:t>
            </a:r>
            <a:r>
              <a:rPr lang="en" sz="1100">
                <a:solidFill>
                  <a:srgbClr val="000000"/>
                </a:solidFill>
                <a:latin typeface="Arial"/>
                <a:ea typeface="Arial"/>
                <a:cs typeface="Arial"/>
                <a:sym typeface="Arial"/>
              </a:rPr>
              <a:t>:</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3211"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Retrain the best model using </a:t>
            </a:r>
            <a:r>
              <a:rPr b="1" lang="en">
                <a:solidFill>
                  <a:srgbClr val="000000"/>
                </a:solidFill>
                <a:latin typeface="Arial"/>
                <a:ea typeface="Arial"/>
                <a:cs typeface="Arial"/>
                <a:sym typeface="Arial"/>
              </a:rPr>
              <a:t>80% (train + validation)</a:t>
            </a:r>
            <a:r>
              <a:rPr lang="en">
                <a:solidFill>
                  <a:srgbClr val="000000"/>
                </a:solidFill>
                <a:latin typeface="Arial"/>
                <a:ea typeface="Arial"/>
                <a:cs typeface="Arial"/>
                <a:sym typeface="Arial"/>
              </a:rPr>
              <a:t> data</a:t>
            </a: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293211"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Now you're using </a:t>
            </a:r>
            <a:r>
              <a:rPr b="1" lang="en">
                <a:solidFill>
                  <a:srgbClr val="000000"/>
                </a:solidFill>
                <a:latin typeface="Arial"/>
                <a:ea typeface="Arial"/>
                <a:cs typeface="Arial"/>
                <a:sym typeface="Arial"/>
              </a:rPr>
              <a:t>more data</a:t>
            </a:r>
            <a:r>
              <a:rPr lang="en">
                <a:solidFill>
                  <a:srgbClr val="000000"/>
                </a:solidFill>
                <a:latin typeface="Arial"/>
                <a:ea typeface="Arial"/>
                <a:cs typeface="Arial"/>
                <a:sym typeface="Arial"/>
              </a:rPr>
              <a:t> for better learning</a:t>
            </a: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293211" lvl="0" marL="457200" rtl="0" algn="l">
              <a:spcBef>
                <a:spcPts val="0"/>
              </a:spcBef>
              <a:spcAft>
                <a:spcPts val="0"/>
              </a:spcAft>
              <a:buClr>
                <a:srgbClr val="000000"/>
              </a:buClr>
              <a:buSzPct val="100000"/>
              <a:buFont typeface="Arial"/>
              <a:buAutoNum type="arabicPeriod"/>
            </a:pPr>
            <a:r>
              <a:rPr b="1" lang="en" sz="1100">
                <a:solidFill>
                  <a:srgbClr val="000000"/>
                </a:solidFill>
                <a:latin typeface="Arial"/>
                <a:ea typeface="Arial"/>
                <a:cs typeface="Arial"/>
                <a:sym typeface="Arial"/>
              </a:rPr>
              <a:t>Final evaluation</a:t>
            </a:r>
            <a:r>
              <a:rPr lang="en" sz="1100">
                <a:solidFill>
                  <a:srgbClr val="000000"/>
                </a:solidFill>
                <a:latin typeface="Arial"/>
                <a:ea typeface="Arial"/>
                <a:cs typeface="Arial"/>
                <a:sym typeface="Arial"/>
              </a:rPr>
              <a:t>:</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3211"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Evaluate this final model on the </a:t>
            </a:r>
            <a:r>
              <a:rPr b="1" lang="en">
                <a:solidFill>
                  <a:srgbClr val="000000"/>
                </a:solidFill>
                <a:latin typeface="Arial"/>
                <a:ea typeface="Arial"/>
                <a:cs typeface="Arial"/>
                <a:sym typeface="Arial"/>
              </a:rPr>
              <a:t>20% test set</a:t>
            </a:r>
            <a:r>
              <a:rPr lang="en">
                <a:solidFill>
                  <a:srgbClr val="000000"/>
                </a:solidFill>
                <a:latin typeface="Arial"/>
                <a:ea typeface="Arial"/>
                <a:cs typeface="Arial"/>
                <a:sym typeface="Arial"/>
              </a:rPr>
              <a:t> (which was untouched until now)</a:t>
            </a:r>
            <a:br>
              <a:rPr lang="en">
                <a:solidFill>
                  <a:srgbClr val="000000"/>
                </a:solidFill>
                <a:latin typeface="Arial"/>
                <a:ea typeface="Arial"/>
                <a:cs typeface="Arial"/>
                <a:sym typeface="Arial"/>
              </a:rPr>
            </a:br>
            <a:endParaRPr>
              <a:solidFill>
                <a:srgbClr val="000000"/>
              </a:solidFill>
              <a:latin typeface="Arial"/>
              <a:ea typeface="Arial"/>
              <a:cs typeface="Arial"/>
              <a:sym typeface="Arial"/>
            </a:endParaRPr>
          </a:p>
          <a:p>
            <a:pPr indent="-293211"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This gives an unbiased estimate of how the model will perform in real life</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ph idx="1" type="body"/>
          </p:nvPr>
        </p:nvSpPr>
        <p:spPr>
          <a:xfrm>
            <a:off x="1303800" y="722200"/>
            <a:ext cx="7030500" cy="4421400"/>
          </a:xfrm>
          <a:prstGeom prst="rect">
            <a:avLst/>
          </a:prstGeom>
        </p:spPr>
        <p:txBody>
          <a:bodyPr anchorCtr="0" anchor="t" bIns="91425" lIns="91425" spcFirstLastPara="1" rIns="91425" wrap="square" tIns="91425">
            <a:normAutofit fontScale="92500" lnSpcReduction="20000"/>
          </a:bodyPr>
          <a:lstStyle/>
          <a:p>
            <a:pPr indent="0" lvl="0" marL="0" rtl="0" algn="l">
              <a:spcBef>
                <a:spcPts val="1400"/>
              </a:spcBef>
              <a:spcAft>
                <a:spcPts val="0"/>
              </a:spcAft>
              <a:buNone/>
            </a:pPr>
            <a:r>
              <a:rPr b="1" lang="en">
                <a:solidFill>
                  <a:srgbClr val="000000"/>
                </a:solidFill>
                <a:latin typeface="Arial"/>
                <a:ea typeface="Arial"/>
                <a:cs typeface="Arial"/>
                <a:sym typeface="Arial"/>
              </a:rPr>
              <a:t>Issue 1: Fewer Samples for Training</a:t>
            </a:r>
            <a:endParaRPr b="1">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Yes — splitting into 3 sets means </a:t>
            </a:r>
            <a:r>
              <a:rPr b="1" lang="en" sz="1100">
                <a:solidFill>
                  <a:srgbClr val="000000"/>
                </a:solidFill>
                <a:latin typeface="Arial"/>
                <a:ea typeface="Arial"/>
                <a:cs typeface="Arial"/>
                <a:sym typeface="Arial"/>
              </a:rPr>
              <a:t>less data to actually learn from</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3211" lvl="0" marL="457200" rtl="0" algn="l">
              <a:spcBef>
                <a:spcPts val="1200"/>
              </a:spcBef>
              <a:spcAft>
                <a:spcPts val="0"/>
              </a:spcAft>
              <a:buClr>
                <a:srgbClr val="000000"/>
              </a:buClr>
              <a:buSzPct val="100000"/>
              <a:buFont typeface="Arial"/>
              <a:buChar char="●"/>
            </a:pPr>
            <a:r>
              <a:rPr lang="en" sz="1100">
                <a:solidFill>
                  <a:srgbClr val="000000"/>
                </a:solidFill>
                <a:latin typeface="Arial"/>
                <a:ea typeface="Arial"/>
                <a:cs typeface="Arial"/>
                <a:sym typeface="Arial"/>
              </a:rPr>
              <a:t>If your total data is small (e.g., 500 samples), you might only train on ~60% of it.</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3211"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This can hurt model performance, especially on complex tasks.</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Solution</a:t>
            </a:r>
            <a:r>
              <a:rPr lang="en" sz="1100">
                <a:solidFill>
                  <a:srgbClr val="000000"/>
                </a:solidFill>
                <a:latin typeface="Arial"/>
                <a:ea typeface="Arial"/>
                <a:cs typeface="Arial"/>
                <a:sym typeface="Arial"/>
              </a:rPr>
              <a:t>: Use </a:t>
            </a:r>
            <a:r>
              <a:rPr b="1" lang="en" sz="1100">
                <a:solidFill>
                  <a:srgbClr val="000000"/>
                </a:solidFill>
                <a:latin typeface="Arial"/>
                <a:ea typeface="Arial"/>
                <a:cs typeface="Arial"/>
                <a:sym typeface="Arial"/>
              </a:rPr>
              <a:t>cross-validation</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en">
                <a:solidFill>
                  <a:srgbClr val="000000"/>
                </a:solidFill>
                <a:latin typeface="Arial"/>
                <a:ea typeface="Arial"/>
                <a:cs typeface="Arial"/>
                <a:sym typeface="Arial"/>
              </a:rPr>
              <a:t> Issue 2: Random Split Might Not Be Representative</a:t>
            </a:r>
            <a:endParaRPr b="1">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Yes — one random split of training/validation might give:</a:t>
            </a:r>
            <a:endParaRPr sz="1100">
              <a:solidFill>
                <a:srgbClr val="000000"/>
              </a:solidFill>
              <a:latin typeface="Arial"/>
              <a:ea typeface="Arial"/>
              <a:cs typeface="Arial"/>
              <a:sym typeface="Arial"/>
            </a:endParaRPr>
          </a:p>
          <a:p>
            <a:pPr indent="-293211" lvl="0" marL="457200" rtl="0" algn="l">
              <a:spcBef>
                <a:spcPts val="1200"/>
              </a:spcBef>
              <a:spcAft>
                <a:spcPts val="0"/>
              </a:spcAft>
              <a:buClr>
                <a:srgbClr val="000000"/>
              </a:buClr>
              <a:buSzPct val="100000"/>
              <a:buFont typeface="Arial"/>
              <a:buChar char="●"/>
            </a:pPr>
            <a:r>
              <a:rPr lang="en" sz="1100">
                <a:solidFill>
                  <a:srgbClr val="000000"/>
                </a:solidFill>
                <a:latin typeface="Arial"/>
                <a:ea typeface="Arial"/>
                <a:cs typeface="Arial"/>
                <a:sym typeface="Arial"/>
              </a:rPr>
              <a:t>a bad split (e.g., some classes missing)</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3211" lvl="0" marL="457200" rtl="0" algn="l">
              <a:spcBef>
                <a:spcPts val="0"/>
              </a:spcBef>
              <a:spcAft>
                <a:spcPts val="0"/>
              </a:spcAft>
              <a:buClr>
                <a:srgbClr val="000000"/>
              </a:buClr>
              <a:buSzPct val="100000"/>
              <a:buFont typeface="Arial"/>
              <a:buChar char="●"/>
            </a:pPr>
            <a:r>
              <a:rPr lang="en" sz="1100">
                <a:solidFill>
                  <a:srgbClr val="000000"/>
                </a:solidFill>
                <a:latin typeface="Arial"/>
                <a:ea typeface="Arial"/>
                <a:cs typeface="Arial"/>
                <a:sym typeface="Arial"/>
              </a:rPr>
              <a:t>unrepresentative validation data</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So your model’s performance might look </a:t>
            </a:r>
            <a:r>
              <a:rPr b="1" lang="en" sz="1100">
                <a:solidFill>
                  <a:srgbClr val="000000"/>
                </a:solidFill>
                <a:latin typeface="Arial"/>
                <a:ea typeface="Arial"/>
                <a:cs typeface="Arial"/>
                <a:sym typeface="Arial"/>
              </a:rPr>
              <a:t>inconsistent</a:t>
            </a:r>
            <a:r>
              <a:rPr lang="en" sz="1100">
                <a:solidFill>
                  <a:srgbClr val="000000"/>
                </a:solidFill>
                <a:latin typeface="Arial"/>
                <a:ea typeface="Arial"/>
                <a:cs typeface="Arial"/>
                <a:sym typeface="Arial"/>
              </a:rPr>
              <a:t> or </a:t>
            </a:r>
            <a:r>
              <a:rPr b="1" lang="en" sz="1100">
                <a:solidFill>
                  <a:srgbClr val="000000"/>
                </a:solidFill>
                <a:latin typeface="Arial"/>
                <a:ea typeface="Arial"/>
                <a:cs typeface="Arial"/>
                <a:sym typeface="Arial"/>
              </a:rPr>
              <a:t>unstable</a:t>
            </a:r>
            <a:r>
              <a:rPr lang="en" sz="1100">
                <a:solidFill>
                  <a:srgbClr val="000000"/>
                </a:solidFill>
                <a:latin typeface="Arial"/>
                <a:ea typeface="Arial"/>
                <a:cs typeface="Arial"/>
                <a:sym typeface="Arial"/>
              </a:rPr>
              <a:t> just due to luck in the split.</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Solution</a:t>
            </a:r>
            <a:r>
              <a:rPr lang="en" sz="1100">
                <a:solidFill>
                  <a:srgbClr val="000000"/>
                </a:solidFill>
                <a:latin typeface="Arial"/>
                <a:ea typeface="Arial"/>
                <a:cs typeface="Arial"/>
                <a:sym typeface="Arial"/>
              </a:rPr>
              <a:t>: Again — use </a:t>
            </a:r>
            <a:r>
              <a:rPr b="1" lang="en" sz="1100">
                <a:solidFill>
                  <a:srgbClr val="000000"/>
                </a:solidFill>
                <a:latin typeface="Arial"/>
                <a:ea typeface="Arial"/>
                <a:cs typeface="Arial"/>
                <a:sym typeface="Arial"/>
              </a:rPr>
              <a:t>cross-validation</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