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0F99B9-471A-4757-85A1-20973BD2594C}">
  <a:tblStyle styleId="{150F99B9-471A-4757-85A1-20973BD259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fb64172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fb64172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fb64172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fb64172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fb641722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fb641722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fb641722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fb641722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60cd0bbc5_6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60cd0bbc5_6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2D3B45"/>
                </a:solidFill>
                <a:highlight>
                  <a:schemeClr val="lt1"/>
                </a:highlight>
              </a:rPr>
              <a:t>We will be using emulators like android studio to test the UI, functionality and performance. </a:t>
            </a:r>
            <a:endParaRPr sz="1400">
              <a:solidFill>
                <a:srgbClr val="2D3B45"/>
              </a:solidFill>
            </a:endParaRPr>
          </a:p>
          <a:p>
            <a:pPr indent="0" lvl="0" marL="0" rtl="0" algn="l">
              <a:lnSpc>
                <a:spcPct val="115000"/>
              </a:lnSpc>
              <a:spcBef>
                <a:spcPts val="1000"/>
              </a:spcBef>
              <a:spcAft>
                <a:spcPts val="0"/>
              </a:spcAft>
              <a:buNone/>
            </a:pPr>
            <a:r>
              <a:rPr lang="en" sz="1400">
                <a:solidFill>
                  <a:srgbClr val="2D3B45"/>
                </a:solidFill>
              </a:rPr>
              <a:t>To ensure that the application works - we will be testing various inputs for</a:t>
            </a:r>
            <a:endParaRPr sz="1400">
              <a:solidFill>
                <a:srgbClr val="2D3B45"/>
              </a:solidFill>
            </a:endParaRPr>
          </a:p>
          <a:p>
            <a:pPr indent="0" lvl="0" marL="0" rtl="0" algn="l">
              <a:lnSpc>
                <a:spcPct val="115000"/>
              </a:lnSpc>
              <a:spcBef>
                <a:spcPts val="0"/>
              </a:spcBef>
              <a:spcAft>
                <a:spcPts val="0"/>
              </a:spcAft>
              <a:buNone/>
            </a:pPr>
            <a:r>
              <a:rPr lang="en" sz="1400">
                <a:solidFill>
                  <a:srgbClr val="2D3B45"/>
                </a:solidFill>
              </a:rPr>
              <a:t>expected outputs, and verifying the system does what it should using </a:t>
            </a:r>
            <a:r>
              <a:rPr b="1" lang="en" sz="1400">
                <a:solidFill>
                  <a:srgbClr val="2D3B45"/>
                </a:solidFill>
              </a:rPr>
              <a:t>jest</a:t>
            </a:r>
            <a:r>
              <a:rPr lang="en" sz="1400">
                <a:solidFill>
                  <a:srgbClr val="2D3B45"/>
                </a:solidFill>
              </a:rPr>
              <a:t> unit tests.</a:t>
            </a:r>
            <a:endParaRPr sz="1400">
              <a:solidFill>
                <a:srgbClr val="2D3B45"/>
              </a:solidFill>
            </a:endParaRPr>
          </a:p>
          <a:p>
            <a:pPr indent="0" lvl="0" marL="0" rtl="0" algn="l">
              <a:lnSpc>
                <a:spcPct val="115000"/>
              </a:lnSpc>
              <a:spcBef>
                <a:spcPts val="0"/>
              </a:spcBef>
              <a:spcAft>
                <a:spcPts val="0"/>
              </a:spcAft>
              <a:buNone/>
            </a:pPr>
            <a:r>
              <a:t/>
            </a:r>
            <a:endParaRPr sz="1400">
              <a:solidFill>
                <a:srgbClr val="2D3B45"/>
              </a:solidFill>
            </a:endParaRPr>
          </a:p>
          <a:p>
            <a:pPr indent="0" lvl="0" marL="0" rtl="0" algn="l">
              <a:lnSpc>
                <a:spcPct val="115000"/>
              </a:lnSpc>
              <a:spcBef>
                <a:spcPts val="0"/>
              </a:spcBef>
              <a:spcAft>
                <a:spcPts val="0"/>
              </a:spcAft>
              <a:buNone/>
            </a:pPr>
            <a:r>
              <a:rPr lang="en" sz="1400">
                <a:solidFill>
                  <a:srgbClr val="2D3B45"/>
                </a:solidFill>
              </a:rPr>
              <a:t>Once all functional requirements have been met for a milestone, we will adopt a non-functional testing approach to verify that the application performs well. </a:t>
            </a:r>
            <a:br>
              <a:rPr lang="en" sz="1400">
                <a:solidFill>
                  <a:srgbClr val="2D3B45"/>
                </a:solidFill>
              </a:rPr>
            </a:br>
            <a:br>
              <a:rPr lang="en" sz="1400">
                <a:solidFill>
                  <a:srgbClr val="2D3B45"/>
                </a:solidFill>
              </a:rPr>
            </a:br>
            <a:r>
              <a:rPr lang="en" sz="1400">
                <a:solidFill>
                  <a:srgbClr val="2D3B45"/>
                </a:solidFill>
              </a:rPr>
              <a:t>We will also be conducting tests using </a:t>
            </a:r>
            <a:r>
              <a:rPr b="1" lang="en" sz="1400">
                <a:solidFill>
                  <a:srgbClr val="2D3B45"/>
                </a:solidFill>
              </a:rPr>
              <a:t>Postman </a:t>
            </a:r>
            <a:r>
              <a:rPr lang="en" sz="1400">
                <a:solidFill>
                  <a:srgbClr val="2D3B45"/>
                </a:solidFill>
              </a:rPr>
              <a:t>to unit and load test our API Endpoints.</a:t>
            </a:r>
            <a:endParaRPr sz="1400">
              <a:solidFill>
                <a:srgbClr val="2D3B45"/>
              </a:solidFill>
            </a:endParaRPr>
          </a:p>
          <a:p>
            <a:pPr indent="0" lvl="0" marL="0" rtl="0" algn="l">
              <a:lnSpc>
                <a:spcPct val="115000"/>
              </a:lnSpc>
              <a:spcBef>
                <a:spcPts val="0"/>
              </a:spcBef>
              <a:spcAft>
                <a:spcPts val="0"/>
              </a:spcAft>
              <a:buNone/>
            </a:pPr>
            <a:r>
              <a:t/>
            </a:r>
            <a:endParaRPr sz="1400">
              <a:solidFill>
                <a:srgbClr val="2D3B45"/>
              </a:solidFill>
            </a:endParaRPr>
          </a:p>
          <a:p>
            <a:pPr indent="0" lvl="0" marL="0" rtl="0" algn="l">
              <a:lnSpc>
                <a:spcPct val="115000"/>
              </a:lnSpc>
              <a:spcBef>
                <a:spcPts val="0"/>
              </a:spcBef>
              <a:spcAft>
                <a:spcPts val="0"/>
              </a:spcAft>
              <a:buNone/>
            </a:pPr>
            <a:r>
              <a:rPr lang="en" sz="1400">
                <a:solidFill>
                  <a:srgbClr val="2D3B45"/>
                </a:solidFill>
              </a:rPr>
              <a:t>a UX review and a technical review will be required before every merge to master</a:t>
            </a:r>
            <a:endParaRPr sz="1400">
              <a:solidFill>
                <a:srgbClr val="2D3B45"/>
              </a:solidFill>
            </a:endParaRPr>
          </a:p>
          <a:p>
            <a:pPr indent="0" lvl="0" marL="0" rtl="0" algn="l">
              <a:spcBef>
                <a:spcPts val="0"/>
              </a:spcBef>
              <a:spcAft>
                <a:spcPts val="0"/>
              </a:spcAft>
              <a:buNone/>
            </a:pP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60cd0bbc5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60cd0bbc5_6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50">
                <a:solidFill>
                  <a:srgbClr val="2D3B45"/>
                </a:solidFill>
              </a:rPr>
              <a:t>To ensure continuous integration and deployment throughout the development cycle, we will be using github actions to setup a CI/CD pipeline. </a:t>
            </a:r>
            <a:br>
              <a:rPr lang="en" sz="1450">
                <a:solidFill>
                  <a:srgbClr val="2D3B45"/>
                </a:solidFill>
              </a:rPr>
            </a:br>
            <a:br>
              <a:rPr lang="en" sz="1450">
                <a:solidFill>
                  <a:srgbClr val="2D3B45"/>
                </a:solidFill>
              </a:rPr>
            </a:br>
            <a:r>
              <a:rPr lang="en" sz="1450">
                <a:solidFill>
                  <a:srgbClr val="2D3B45"/>
                </a:solidFill>
              </a:rPr>
              <a:t>We will also be setting a staging and a production server. We will first merge our code changes to staging to ensure that our app doesn’t break, if successfull, the code will be shipped to production.</a:t>
            </a:r>
            <a:br>
              <a:rPr lang="en" sz="1450">
                <a:solidFill>
                  <a:srgbClr val="2D3B45"/>
                </a:solidFill>
              </a:rPr>
            </a:br>
            <a:br>
              <a:rPr lang="en" sz="1350">
                <a:solidFill>
                  <a:srgbClr val="2D3B45"/>
                </a:solidFill>
              </a:rPr>
            </a:br>
            <a:endParaRPr sz="1350">
              <a:solidFill>
                <a:srgbClr val="2D3B45"/>
              </a:solidFill>
            </a:endParaRPr>
          </a:p>
          <a:p>
            <a:pPr indent="0" lvl="0" marL="0" rtl="0" algn="l">
              <a:lnSpc>
                <a:spcPct val="115000"/>
              </a:lnSpc>
              <a:spcBef>
                <a:spcPts val="0"/>
              </a:spcBef>
              <a:spcAft>
                <a:spcPts val="0"/>
              </a:spcAft>
              <a:buNone/>
            </a:pPr>
            <a:r>
              <a:t/>
            </a:r>
            <a:endParaRPr sz="1350">
              <a:solidFill>
                <a:srgbClr val="2D3B45"/>
              </a:solidFill>
            </a:endParaRPr>
          </a:p>
          <a:p>
            <a:pPr indent="0" lvl="0" marL="0" rtl="0" algn="l">
              <a:lnSpc>
                <a:spcPct val="115000"/>
              </a:lnSpc>
              <a:spcBef>
                <a:spcPts val="0"/>
              </a:spcBef>
              <a:spcAft>
                <a:spcPts val="0"/>
              </a:spcAft>
              <a:buNone/>
            </a:pPr>
            <a:r>
              <a:t/>
            </a:r>
            <a:endParaRPr sz="1400">
              <a:solidFill>
                <a:srgbClr val="2D3B45"/>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60cd0bbc5_6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60cd0bbc5_6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Open Sans"/>
                <a:ea typeface="Open Sans"/>
                <a:cs typeface="Open Sans"/>
                <a:sym typeface="Open Sans"/>
              </a:rPr>
              <a:t>We will know, from our functional requirements,  what the expected output for every input is , therefore we will be writing tests while treating our system as a black box and ensure that all the individual components of our App are integrated properly.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60cd0bbc5_6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60cd0bbc5_6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solidFill>
                  <a:srgbClr val="2D3B45"/>
                </a:solidFill>
              </a:rPr>
              <a:t>We will setup pre-commit hooks to ensure     that all tests pass and the app builds before commits are staged  ,   we will also add automated testing to our CI/CD pipeline on every merge to master. </a:t>
            </a:r>
            <a:endParaRPr sz="1400">
              <a:solidFill>
                <a:srgbClr val="2D3B45"/>
              </a:solidFill>
            </a:endParaRPr>
          </a:p>
          <a:p>
            <a:pPr indent="0" lvl="0" marL="0" rtl="0" algn="l">
              <a:lnSpc>
                <a:spcPct val="95000"/>
              </a:lnSpc>
              <a:spcBef>
                <a:spcPts val="0"/>
              </a:spcBef>
              <a:spcAft>
                <a:spcPts val="0"/>
              </a:spcAft>
              <a:buNone/>
            </a:pPr>
            <a:r>
              <a:t/>
            </a:r>
            <a:endParaRPr sz="1400">
              <a:solidFill>
                <a:srgbClr val="2D3B45"/>
              </a:solidFill>
            </a:endParaRPr>
          </a:p>
          <a:p>
            <a:pPr indent="0" lvl="0" marL="0" rtl="0" algn="l">
              <a:lnSpc>
                <a:spcPct val="95000"/>
              </a:lnSpc>
              <a:spcBef>
                <a:spcPts val="0"/>
              </a:spcBef>
              <a:spcAft>
                <a:spcPts val="0"/>
              </a:spcAft>
              <a:buNone/>
            </a:pPr>
            <a:r>
              <a:rPr lang="en" sz="1400">
                <a:solidFill>
                  <a:srgbClr val="2D3B45"/>
                </a:solidFill>
              </a:rPr>
              <a:t> This will make sure that all our test cases pass before our changes are merged into production/staging and minimize the chance of breaking the app </a:t>
            </a:r>
            <a:endParaRPr sz="1400">
              <a:solidFill>
                <a:srgbClr val="2D3B45"/>
              </a:solidFill>
            </a:endParaRPr>
          </a:p>
          <a:p>
            <a:pPr indent="0" lvl="0" marL="0" rtl="0" algn="l">
              <a:lnSpc>
                <a:spcPct val="95000"/>
              </a:lnSpc>
              <a:spcBef>
                <a:spcPts val="0"/>
              </a:spcBef>
              <a:spcAft>
                <a:spcPts val="0"/>
              </a:spcAft>
              <a:buNone/>
            </a:pPr>
            <a:r>
              <a:t/>
            </a:r>
            <a:endParaRPr>
              <a:solidFill>
                <a:srgbClr val="2D3B45"/>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sz="14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60cd0bbc5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60cd0bbc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60cd0bb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60cd0bb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fb3cbe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fb3cbe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60cd0bbc5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60cd0bbc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fb64172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fb64172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commons.wikimedia.org/wiki/File:Postman_(software).png" TargetMode="External"/><Relationship Id="rId5" Type="http://schemas.openxmlformats.org/officeDocument/2006/relationships/image" Target="../media/image3.png"/><Relationship Id="rId6" Type="http://schemas.openxmlformats.org/officeDocument/2006/relationships/hyperlink" Target="https://www.google.com/search?q=jest+js&amp;tbm=isch&amp;hl=en-US&amp;tbs&amp;rlz=1C1CHBF_enCA809CA809&amp;sa=X&amp;ved=2ahUKEwiLyOHt-9n6AhXNLzQIHSyLDW4QzKUFegQIARAf&amp;biw=884&amp;bih=823#imgrc=d6ejOFGVMO-05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hyperlink" Target="https://www.indellient.com/blog/whats-the-difference-between-continuous-integration-continuous-delivery-and-continuous-deploymen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hyperlink" Target="https://www.headspin.io/blog/unit-integration-and-functional-testing-4-main-points-of-differe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www.shutterstock.com/search/regres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A - Project Equifood</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Jake, Amrita, Griffin, Abhiek</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09850" y="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 Stack Option 2</a:t>
            </a:r>
            <a:endParaRPr/>
          </a:p>
        </p:txBody>
      </p:sp>
      <p:graphicFrame>
        <p:nvGraphicFramePr>
          <p:cNvPr id="126" name="Google Shape;126;p22"/>
          <p:cNvGraphicFramePr/>
          <p:nvPr/>
        </p:nvGraphicFramePr>
        <p:xfrm>
          <a:off x="311700" y="675438"/>
          <a:ext cx="3000000" cy="3000000"/>
        </p:xfrm>
        <a:graphic>
          <a:graphicData uri="http://schemas.openxmlformats.org/drawingml/2006/table">
            <a:tbl>
              <a:tblPr>
                <a:noFill/>
                <a:tableStyleId>{150F99B9-471A-4757-85A1-20973BD2594C}</a:tableStyleId>
              </a:tblPr>
              <a:tblGrid>
                <a:gridCol w="2413000"/>
                <a:gridCol w="2413000"/>
                <a:gridCol w="2413000"/>
              </a:tblGrid>
              <a:tr h="328450">
                <a:tc>
                  <a:txBody>
                    <a:bodyPr/>
                    <a:lstStyle/>
                    <a:p>
                      <a:pPr indent="0" lvl="0" marL="0" rtl="0" algn="l">
                        <a:spcBef>
                          <a:spcPts val="0"/>
                        </a:spcBef>
                        <a:spcAft>
                          <a:spcPts val="0"/>
                        </a:spcAft>
                        <a:buNone/>
                      </a:pPr>
                      <a:r>
                        <a:rPr lang="en"/>
                        <a:t>Technology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Product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Cost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
                        <a:t>Frontend</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t>Flutter</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t>Free</a:t>
                      </a:r>
                      <a:endParaRPr/>
                    </a:p>
                  </a:txBody>
                  <a:tcPr marT="91425" marB="91425" marR="91425" marL="91425">
                    <a:lnT cap="flat" cmpd="sng" w="9525">
                      <a:solidFill>
                        <a:srgbClr val="000000"/>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Backend</a:t>
                      </a:r>
                      <a:endParaRPr/>
                    </a:p>
                  </a:txBody>
                  <a:tcPr marT="91425" marB="91425" marR="91425" marL="91425"/>
                </a:tc>
                <a:tc>
                  <a:txBody>
                    <a:bodyPr/>
                    <a:lstStyle/>
                    <a:p>
                      <a:pPr indent="0" lvl="0" marL="0" rtl="0" algn="l">
                        <a:spcBef>
                          <a:spcPts val="0"/>
                        </a:spcBef>
                        <a:spcAft>
                          <a:spcPts val="0"/>
                        </a:spcAft>
                        <a:buNone/>
                      </a:pPr>
                      <a:r>
                        <a:rPr lang="en"/>
                        <a:t>Firebase</a:t>
                      </a:r>
                      <a:endParaRPr/>
                    </a:p>
                  </a:txBody>
                  <a:tcPr marT="91425" marB="91425" marR="91425" marL="91425"/>
                </a:tc>
                <a:tc>
                  <a:txBody>
                    <a:bodyPr/>
                    <a:lstStyle/>
                    <a:p>
                      <a:pPr indent="0" lvl="0" marL="0" rtl="0" algn="l">
                        <a:spcBef>
                          <a:spcPts val="0"/>
                        </a:spcBef>
                        <a:spcAft>
                          <a:spcPts val="0"/>
                        </a:spcAft>
                        <a:buNone/>
                      </a:pPr>
                      <a:r>
                        <a:rPr lang="en"/>
                        <a:t>Free (Hosting and storage </a:t>
                      </a:r>
                      <a:r>
                        <a:rPr lang="en"/>
                        <a:t>capacities</a:t>
                      </a:r>
                      <a:r>
                        <a:rPr lang="en"/>
                        <a:t> can be scaled massively for </a:t>
                      </a:r>
                      <a:r>
                        <a:rPr lang="en"/>
                        <a:t>approximately</a:t>
                      </a:r>
                      <a:r>
                        <a:rPr lang="en"/>
                        <a:t> $5 a month)</a:t>
                      </a:r>
                      <a:endParaRPr/>
                    </a:p>
                  </a:txBody>
                  <a:tcPr marT="91425" marB="91425" marR="91425" marL="91425"/>
                </a:tc>
              </a:tr>
              <a:tr h="381000">
                <a:tc>
                  <a:txBody>
                    <a:bodyPr/>
                    <a:lstStyle/>
                    <a:p>
                      <a:pPr indent="0" lvl="0" marL="0" rtl="0" algn="l">
                        <a:spcBef>
                          <a:spcPts val="0"/>
                        </a:spcBef>
                        <a:spcAft>
                          <a:spcPts val="0"/>
                        </a:spcAft>
                        <a:buNone/>
                      </a:pPr>
                      <a:r>
                        <a:rPr lang="en"/>
                        <a:t>Database</a:t>
                      </a:r>
                      <a:endParaRPr/>
                    </a:p>
                  </a:txBody>
                  <a:tcPr marT="91425" marB="91425" marR="91425" marL="91425"/>
                </a:tc>
                <a:tc>
                  <a:txBody>
                    <a:bodyPr/>
                    <a:lstStyle/>
                    <a:p>
                      <a:pPr indent="0" lvl="0" marL="0" rtl="0" algn="l">
                        <a:spcBef>
                          <a:spcPts val="0"/>
                        </a:spcBef>
                        <a:spcAft>
                          <a:spcPts val="0"/>
                        </a:spcAft>
                        <a:buNone/>
                      </a:pPr>
                      <a:r>
                        <a:rPr lang="en"/>
                        <a:t>Firebase</a:t>
                      </a:r>
                      <a:endParaRPr/>
                    </a:p>
                  </a:txBody>
                  <a:tcPr marT="91425" marB="91425" marR="91425" marL="91425"/>
                </a:tc>
                <a:tc>
                  <a:txBody>
                    <a:bodyPr/>
                    <a:lstStyle/>
                    <a:p>
                      <a:pPr indent="0" lvl="0" marL="0" rtl="0" algn="l">
                        <a:spcBef>
                          <a:spcPts val="0"/>
                        </a:spcBef>
                        <a:spcAft>
                          <a:spcPts val="0"/>
                        </a:spcAft>
                        <a:buNone/>
                      </a:pPr>
                      <a:r>
                        <a:rPr lang="en"/>
                        <a:t>Free (same scaling cost as above)</a:t>
                      </a:r>
                      <a:endParaRPr/>
                    </a:p>
                  </a:txBody>
                  <a:tcPr marT="91425" marB="91425" marR="91425" marL="91425"/>
                </a:tc>
              </a:tr>
              <a:tr h="381000">
                <a:tc>
                  <a:txBody>
                    <a:bodyPr/>
                    <a:lstStyle/>
                    <a:p>
                      <a:pPr indent="0" lvl="0" marL="0" rtl="0" algn="l">
                        <a:spcBef>
                          <a:spcPts val="0"/>
                        </a:spcBef>
                        <a:spcAft>
                          <a:spcPts val="0"/>
                        </a:spcAft>
                        <a:buNone/>
                      </a:pPr>
                      <a:r>
                        <a:rPr lang="en"/>
                        <a:t>Design</a:t>
                      </a:r>
                      <a:endParaRPr/>
                    </a:p>
                  </a:txBody>
                  <a:tcPr marT="91425" marB="91425" marR="91425" marL="91425"/>
                </a:tc>
                <a:tc>
                  <a:txBody>
                    <a:bodyPr/>
                    <a:lstStyle/>
                    <a:p>
                      <a:pPr indent="0" lvl="0" marL="0" rtl="0" algn="l">
                        <a:spcBef>
                          <a:spcPts val="0"/>
                        </a:spcBef>
                        <a:spcAft>
                          <a:spcPts val="0"/>
                        </a:spcAft>
                        <a:buNone/>
                      </a:pPr>
                      <a:r>
                        <a:rPr lang="en"/>
                        <a:t>FlutterFlow</a:t>
                      </a:r>
                      <a:endParaRPr/>
                    </a:p>
                  </a:txBody>
                  <a:tcPr marT="91425" marB="91425" marR="91425" marL="91425"/>
                </a:tc>
                <a:tc>
                  <a:txBody>
                    <a:bodyPr/>
                    <a:lstStyle/>
                    <a:p>
                      <a:pPr indent="0" lvl="0" marL="0" rtl="0" algn="l">
                        <a:spcBef>
                          <a:spcPts val="0"/>
                        </a:spcBef>
                        <a:spcAft>
                          <a:spcPts val="0"/>
                        </a:spcAft>
                        <a:buNone/>
                      </a:pPr>
                      <a:r>
                        <a:rPr lang="en"/>
                        <a:t>$595 for two months of team </a:t>
                      </a:r>
                      <a:r>
                        <a:rPr lang="en"/>
                        <a:t>access</a:t>
                      </a:r>
                      <a:endParaRPr/>
                    </a:p>
                  </a:txBody>
                  <a:tcPr marT="91425" marB="91425" marR="91425" marL="91425"/>
                </a:tc>
              </a:tr>
            </a:tbl>
          </a:graphicData>
        </a:graphic>
      </p:graphicFrame>
      <p:sp>
        <p:nvSpPr>
          <p:cNvPr id="127" name="Google Shape;127;p22"/>
          <p:cNvSpPr txBox="1"/>
          <p:nvPr/>
        </p:nvSpPr>
        <p:spPr>
          <a:xfrm>
            <a:off x="541875" y="3476975"/>
            <a:ext cx="50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28" name="Google Shape;128;p22"/>
          <p:cNvSpPr txBox="1"/>
          <p:nvPr/>
        </p:nvSpPr>
        <p:spPr>
          <a:xfrm>
            <a:off x="311700" y="3780675"/>
            <a:ext cx="4098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FFFFF"/>
                </a:highlight>
              </a:rPr>
              <a:t>Apple imposes a $135 cost to upload an app to the app store, this must be renewed yearly</a:t>
            </a:r>
            <a:endParaRPr sz="1000">
              <a:highlight>
                <a:srgbClr val="FFFFFF"/>
              </a:highlight>
            </a:endParaRPr>
          </a:p>
          <a:p>
            <a:pPr indent="0" lvl="0" marL="0" rtl="0" algn="l">
              <a:spcBef>
                <a:spcPts val="0"/>
              </a:spcBef>
              <a:spcAft>
                <a:spcPts val="0"/>
              </a:spcAft>
              <a:buNone/>
            </a:pPr>
            <a:r>
              <a:rPr lang="en" sz="1000">
                <a:highlight>
                  <a:srgbClr val="FFFFFF"/>
                </a:highlight>
              </a:rPr>
              <a:t>Android imposes a one time $35 dollar cost to upload an app to then play store, this does </a:t>
            </a:r>
            <a:r>
              <a:rPr b="1" lang="en" sz="1000">
                <a:highlight>
                  <a:srgbClr val="FFFFFF"/>
                </a:highlight>
              </a:rPr>
              <a:t>not</a:t>
            </a:r>
            <a:r>
              <a:rPr lang="en" sz="1000">
                <a:highlight>
                  <a:srgbClr val="FFFFFF"/>
                </a:highlight>
              </a:rPr>
              <a:t> need to be renewed</a:t>
            </a:r>
            <a:endParaRPr sz="1000">
              <a:highlight>
                <a:srgbClr val="FFFFFF"/>
              </a:highlight>
            </a:endParaRPr>
          </a:p>
          <a:p>
            <a:pPr indent="0" lvl="0" marL="0" rtl="0" algn="l">
              <a:spcBef>
                <a:spcPts val="0"/>
              </a:spcBef>
              <a:spcAft>
                <a:spcPts val="0"/>
              </a:spcAft>
              <a:buNone/>
            </a:pPr>
            <a:r>
              <a:t/>
            </a:r>
            <a:endParaRPr sz="1000">
              <a:highlight>
                <a:srgbClr val="FFFFFF"/>
              </a:highlight>
            </a:endParaRPr>
          </a:p>
          <a:p>
            <a:pPr indent="0" lvl="0" marL="0" rtl="0" algn="l">
              <a:spcBef>
                <a:spcPts val="0"/>
              </a:spcBef>
              <a:spcAft>
                <a:spcPts val="0"/>
              </a:spcAft>
              <a:buNone/>
            </a:pPr>
            <a:r>
              <a:rPr lang="en" sz="1000">
                <a:highlight>
                  <a:srgbClr val="FFFFFF"/>
                </a:highlight>
              </a:rPr>
              <a:t>*all prices are in canadian dollars</a:t>
            </a:r>
            <a:endParaRPr>
              <a:latin typeface="Open Sans"/>
              <a:ea typeface="Open Sans"/>
              <a:cs typeface="Open Sans"/>
              <a:sym typeface="Open Sans"/>
            </a:endParaRPr>
          </a:p>
        </p:txBody>
      </p:sp>
      <p:sp>
        <p:nvSpPr>
          <p:cNvPr id="129" name="Google Shape;129;p22"/>
          <p:cNvSpPr txBox="1"/>
          <p:nvPr/>
        </p:nvSpPr>
        <p:spPr>
          <a:xfrm>
            <a:off x="4899375" y="3723275"/>
            <a:ext cx="334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Total estimated cost for option 2: </a:t>
            </a:r>
            <a:r>
              <a:rPr lang="en">
                <a:solidFill>
                  <a:schemeClr val="accent1"/>
                </a:solidFill>
                <a:latin typeface="Open Sans"/>
                <a:ea typeface="Open Sans"/>
                <a:cs typeface="Open Sans"/>
                <a:sym typeface="Open Sans"/>
              </a:rPr>
              <a:t>$595 + $5 a month + $135 yearly</a:t>
            </a:r>
            <a:endParaRPr>
              <a:solidFill>
                <a:schemeClr val="accent1"/>
              </a:solidFill>
              <a:latin typeface="Open Sans"/>
              <a:ea typeface="Open Sans"/>
              <a:cs typeface="Open Sans"/>
              <a:sym typeface="Open Sans"/>
            </a:endParaRPr>
          </a:p>
        </p:txBody>
      </p:sp>
      <p:sp>
        <p:nvSpPr>
          <p:cNvPr id="130" name="Google Shape;130;p22"/>
          <p:cNvSpPr txBox="1"/>
          <p:nvPr/>
        </p:nvSpPr>
        <p:spPr>
          <a:xfrm>
            <a:off x="4817075" y="4220100"/>
            <a:ext cx="3211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*The $595 comes from two months of FlutterFlow subscriptions for the team. This can be cut to $35 without the inclusion of Flutter flow. </a:t>
            </a:r>
            <a:endParaRPr sz="12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555600"/>
            <a:ext cx="33459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Web Application Tech Stack</a:t>
            </a:r>
            <a:endParaRPr/>
          </a:p>
        </p:txBody>
      </p:sp>
      <p:sp>
        <p:nvSpPr>
          <p:cNvPr id="136" name="Google Shape;136;p23"/>
          <p:cNvSpPr txBox="1"/>
          <p:nvPr>
            <p:ph idx="1" type="body"/>
          </p:nvPr>
        </p:nvSpPr>
        <p:spPr>
          <a:xfrm>
            <a:off x="410650" y="3701575"/>
            <a:ext cx="2808000" cy="10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0000"/>
                </a:solidFill>
              </a:rPr>
              <a:t>A Web application would greatly reduce </a:t>
            </a:r>
            <a:r>
              <a:rPr lang="en">
                <a:solidFill>
                  <a:srgbClr val="000000"/>
                </a:solidFill>
              </a:rPr>
              <a:t>initial</a:t>
            </a:r>
            <a:r>
              <a:rPr lang="en">
                <a:solidFill>
                  <a:srgbClr val="000000"/>
                </a:solidFill>
              </a:rPr>
              <a:t> and </a:t>
            </a:r>
            <a:r>
              <a:rPr lang="en">
                <a:solidFill>
                  <a:srgbClr val="000000"/>
                </a:solidFill>
              </a:rPr>
              <a:t>recurring</a:t>
            </a:r>
            <a:r>
              <a:rPr lang="en">
                <a:solidFill>
                  <a:srgbClr val="000000"/>
                </a:solidFill>
              </a:rPr>
              <a:t> costs.</a:t>
            </a:r>
            <a:endParaRPr>
              <a:solidFill>
                <a:srgbClr val="000000"/>
              </a:solidFill>
            </a:endParaRPr>
          </a:p>
          <a:p>
            <a:pPr indent="0" lvl="0" marL="0" rtl="0" algn="l">
              <a:spcBef>
                <a:spcPts val="1200"/>
              </a:spcBef>
              <a:spcAft>
                <a:spcPts val="1200"/>
              </a:spcAft>
              <a:buNone/>
            </a:pPr>
            <a:r>
              <a:rPr lang="en">
                <a:solidFill>
                  <a:srgbClr val="000000"/>
                </a:solidFill>
              </a:rPr>
              <a:t>This idea is still under review with the client.</a:t>
            </a:r>
            <a:endParaRPr>
              <a:solidFill>
                <a:srgbClr val="000000"/>
              </a:solidFill>
            </a:endParaRPr>
          </a:p>
        </p:txBody>
      </p:sp>
      <p:graphicFrame>
        <p:nvGraphicFramePr>
          <p:cNvPr id="137" name="Google Shape;137;p23"/>
          <p:cNvGraphicFramePr/>
          <p:nvPr/>
        </p:nvGraphicFramePr>
        <p:xfrm>
          <a:off x="410650" y="1672650"/>
          <a:ext cx="3000000" cy="3000000"/>
        </p:xfrm>
        <a:graphic>
          <a:graphicData uri="http://schemas.openxmlformats.org/drawingml/2006/table">
            <a:tbl>
              <a:tblPr>
                <a:noFill/>
                <a:tableStyleId>{150F99B9-471A-4757-85A1-20973BD2594C}</a:tableStyleId>
              </a:tblPr>
              <a:tblGrid>
                <a:gridCol w="2413000"/>
                <a:gridCol w="2413000"/>
                <a:gridCol w="2413000"/>
              </a:tblGrid>
              <a:tr h="381000">
                <a:tc>
                  <a:txBody>
                    <a:bodyPr/>
                    <a:lstStyle/>
                    <a:p>
                      <a:pPr indent="0" lvl="0" marL="0" rtl="0" algn="l">
                        <a:spcBef>
                          <a:spcPts val="0"/>
                        </a:spcBef>
                        <a:spcAft>
                          <a:spcPts val="0"/>
                        </a:spcAft>
                        <a:buNone/>
                      </a:pPr>
                      <a:r>
                        <a:rPr lang="en"/>
                        <a:t>Technology</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en"/>
                        <a:t>Product</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en"/>
                        <a:t>Cost</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t>Frontend</a:t>
                      </a:r>
                      <a:endParaRPr/>
                    </a:p>
                  </a:txBody>
                  <a:tcPr marT="91425" marB="91425" marR="91425" marL="91425"/>
                </a:tc>
                <a:tc>
                  <a:txBody>
                    <a:bodyPr/>
                    <a:lstStyle/>
                    <a:p>
                      <a:pPr indent="0" lvl="0" marL="0" rtl="0" algn="l">
                        <a:spcBef>
                          <a:spcPts val="0"/>
                        </a:spcBef>
                        <a:spcAft>
                          <a:spcPts val="0"/>
                        </a:spcAft>
                        <a:buNone/>
                      </a:pPr>
                      <a:r>
                        <a:rPr lang="en"/>
                        <a:t>React + Javascript</a:t>
                      </a:r>
                      <a:endParaRPr/>
                    </a:p>
                  </a:txBody>
                  <a:tcPr marT="91425" marB="91425" marR="91425" marL="91425"/>
                </a:tc>
                <a:tc>
                  <a:txBody>
                    <a:bodyPr/>
                    <a:lstStyle/>
                    <a:p>
                      <a:pPr indent="0" lvl="0" marL="0" rtl="0" algn="l">
                        <a:spcBef>
                          <a:spcPts val="0"/>
                        </a:spcBef>
                        <a:spcAft>
                          <a:spcPts val="0"/>
                        </a:spcAft>
                        <a:buNone/>
                      </a:pPr>
                      <a:r>
                        <a:rPr lang="en"/>
                        <a:t>Free</a:t>
                      </a:r>
                      <a:endParaRPr/>
                    </a:p>
                  </a:txBody>
                  <a:tcPr marT="91425" marB="91425" marR="91425" marL="91425"/>
                </a:tc>
              </a:tr>
              <a:tr h="381000">
                <a:tc>
                  <a:txBody>
                    <a:bodyPr/>
                    <a:lstStyle/>
                    <a:p>
                      <a:pPr indent="0" lvl="0" marL="0" rtl="0" algn="l">
                        <a:spcBef>
                          <a:spcPts val="0"/>
                        </a:spcBef>
                        <a:spcAft>
                          <a:spcPts val="0"/>
                        </a:spcAft>
                        <a:buNone/>
                      </a:pPr>
                      <a:r>
                        <a:rPr lang="en"/>
                        <a:t>Backend</a:t>
                      </a:r>
                      <a:endParaRPr/>
                    </a:p>
                  </a:txBody>
                  <a:tcPr marT="91425" marB="91425" marR="91425" marL="91425"/>
                </a:tc>
                <a:tc>
                  <a:txBody>
                    <a:bodyPr/>
                    <a:lstStyle/>
                    <a:p>
                      <a:pPr indent="0" lvl="0" marL="0" rtl="0" algn="l">
                        <a:spcBef>
                          <a:spcPts val="0"/>
                        </a:spcBef>
                        <a:spcAft>
                          <a:spcPts val="0"/>
                        </a:spcAft>
                        <a:buNone/>
                      </a:pPr>
                      <a:r>
                        <a:rPr lang="en"/>
                        <a:t>Express + Node.js</a:t>
                      </a:r>
                      <a:endParaRPr/>
                    </a:p>
                  </a:txBody>
                  <a:tcPr marT="91425" marB="91425" marR="91425" marL="91425"/>
                </a:tc>
                <a:tc>
                  <a:txBody>
                    <a:bodyPr/>
                    <a:lstStyle/>
                    <a:p>
                      <a:pPr indent="0" lvl="0" marL="0" rtl="0" algn="l">
                        <a:spcBef>
                          <a:spcPts val="0"/>
                        </a:spcBef>
                        <a:spcAft>
                          <a:spcPts val="0"/>
                        </a:spcAft>
                        <a:buNone/>
                      </a:pPr>
                      <a:r>
                        <a:rPr lang="en"/>
                        <a:t>Free</a:t>
                      </a:r>
                      <a:endParaRPr/>
                    </a:p>
                  </a:txBody>
                  <a:tcPr marT="91425" marB="91425" marR="91425" marL="91425"/>
                </a:tc>
              </a:tr>
              <a:tr h="381000">
                <a:tc>
                  <a:txBody>
                    <a:bodyPr/>
                    <a:lstStyle/>
                    <a:p>
                      <a:pPr indent="0" lvl="0" marL="0" rtl="0" algn="l">
                        <a:spcBef>
                          <a:spcPts val="0"/>
                        </a:spcBef>
                        <a:spcAft>
                          <a:spcPts val="0"/>
                        </a:spcAft>
                        <a:buNone/>
                      </a:pPr>
                      <a:r>
                        <a:rPr lang="en"/>
                        <a:t>Database</a:t>
                      </a:r>
                      <a:endParaRPr/>
                    </a:p>
                  </a:txBody>
                  <a:tcPr marT="91425" marB="91425" marR="91425" marL="91425"/>
                </a:tc>
                <a:tc>
                  <a:txBody>
                    <a:bodyPr/>
                    <a:lstStyle/>
                    <a:p>
                      <a:pPr indent="0" lvl="0" marL="0" rtl="0" algn="l">
                        <a:spcBef>
                          <a:spcPts val="0"/>
                        </a:spcBef>
                        <a:spcAft>
                          <a:spcPts val="0"/>
                        </a:spcAft>
                        <a:buNone/>
                      </a:pPr>
                      <a:r>
                        <a:rPr lang="en"/>
                        <a:t>MongoDB</a:t>
                      </a:r>
                      <a:endParaRPr/>
                    </a:p>
                  </a:txBody>
                  <a:tcPr marT="91425" marB="91425" marR="91425" marL="91425"/>
                </a:tc>
                <a:tc>
                  <a:txBody>
                    <a:bodyPr/>
                    <a:lstStyle/>
                    <a:p>
                      <a:pPr indent="0" lvl="0" marL="0" rtl="0" algn="l">
                        <a:spcBef>
                          <a:spcPts val="0"/>
                        </a:spcBef>
                        <a:spcAft>
                          <a:spcPts val="0"/>
                        </a:spcAft>
                        <a:buNone/>
                      </a:pPr>
                      <a:r>
                        <a:rPr lang="en"/>
                        <a:t>Free ($15 a month if more storage is needed)</a:t>
                      </a:r>
                      <a:endParaRPr/>
                    </a:p>
                  </a:txBody>
                  <a:tcPr marT="91425" marB="91425" marR="91425" marL="91425"/>
                </a:tc>
              </a:tr>
            </a:tbl>
          </a:graphicData>
        </a:graphic>
      </p:graphicFrame>
      <p:sp>
        <p:nvSpPr>
          <p:cNvPr id="138" name="Google Shape;138;p23"/>
          <p:cNvSpPr txBox="1"/>
          <p:nvPr/>
        </p:nvSpPr>
        <p:spPr>
          <a:xfrm>
            <a:off x="5236650" y="3622600"/>
            <a:ext cx="280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Total Estimated cost: </a:t>
            </a:r>
            <a:r>
              <a:rPr lang="en">
                <a:solidFill>
                  <a:schemeClr val="accent1"/>
                </a:solidFill>
                <a:latin typeface="Open Sans"/>
                <a:ea typeface="Open Sans"/>
                <a:cs typeface="Open Sans"/>
                <a:sym typeface="Open Sans"/>
              </a:rPr>
              <a:t>$15 Monthly</a:t>
            </a:r>
            <a:endParaRPr>
              <a:solidFill>
                <a:schemeClr val="accent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Prototype</a:t>
            </a:r>
            <a:endParaRPr>
              <a:solidFill>
                <a:schemeClr val="lt1"/>
              </a:solidFill>
            </a:endParaRPr>
          </a:p>
        </p:txBody>
      </p:sp>
      <p:pic>
        <p:nvPicPr>
          <p:cNvPr id="144" name="Google Shape;144;p24"/>
          <p:cNvPicPr preferRelativeResize="0"/>
          <p:nvPr/>
        </p:nvPicPr>
        <p:blipFill>
          <a:blip r:embed="rId3">
            <a:alphaModFix/>
          </a:blip>
          <a:stretch>
            <a:fillRect/>
          </a:stretch>
        </p:blipFill>
        <p:spPr>
          <a:xfrm>
            <a:off x="447150" y="1373250"/>
            <a:ext cx="1562250" cy="3423301"/>
          </a:xfrm>
          <a:prstGeom prst="rect">
            <a:avLst/>
          </a:prstGeom>
          <a:noFill/>
          <a:ln>
            <a:noFill/>
          </a:ln>
        </p:spPr>
      </p:pic>
      <p:pic>
        <p:nvPicPr>
          <p:cNvPr id="145" name="Google Shape;145;p24"/>
          <p:cNvPicPr preferRelativeResize="0"/>
          <p:nvPr/>
        </p:nvPicPr>
        <p:blipFill>
          <a:blip r:embed="rId4">
            <a:alphaModFix/>
          </a:blip>
          <a:stretch>
            <a:fillRect/>
          </a:stretch>
        </p:blipFill>
        <p:spPr>
          <a:xfrm>
            <a:off x="2929278" y="1311300"/>
            <a:ext cx="1562250" cy="3390601"/>
          </a:xfrm>
          <a:prstGeom prst="rect">
            <a:avLst/>
          </a:prstGeom>
          <a:noFill/>
          <a:ln>
            <a:noFill/>
          </a:ln>
        </p:spPr>
      </p:pic>
      <p:pic>
        <p:nvPicPr>
          <p:cNvPr id="146" name="Google Shape;146;p24"/>
          <p:cNvPicPr preferRelativeResize="0"/>
          <p:nvPr/>
        </p:nvPicPr>
        <p:blipFill>
          <a:blip r:embed="rId5">
            <a:alphaModFix/>
          </a:blip>
          <a:stretch>
            <a:fillRect/>
          </a:stretch>
        </p:blipFill>
        <p:spPr>
          <a:xfrm>
            <a:off x="6147138" y="1335171"/>
            <a:ext cx="1562250" cy="3499455"/>
          </a:xfrm>
          <a:prstGeom prst="rect">
            <a:avLst/>
          </a:prstGeom>
          <a:noFill/>
          <a:ln>
            <a:noFill/>
          </a:ln>
        </p:spPr>
      </p:pic>
      <p:sp>
        <p:nvSpPr>
          <p:cNvPr id="147" name="Google Shape;147;p24"/>
          <p:cNvSpPr txBox="1"/>
          <p:nvPr/>
        </p:nvSpPr>
        <p:spPr>
          <a:xfrm>
            <a:off x="2009400" y="1311300"/>
            <a:ext cx="839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*The </a:t>
            </a:r>
            <a:r>
              <a:rPr lang="en">
                <a:solidFill>
                  <a:schemeClr val="lt1"/>
                </a:solidFill>
                <a:latin typeface="Open Sans"/>
                <a:ea typeface="Open Sans"/>
                <a:cs typeface="Open Sans"/>
                <a:sym typeface="Open Sans"/>
              </a:rPr>
              <a:t>initial</a:t>
            </a:r>
            <a:r>
              <a:rPr lang="en">
                <a:solidFill>
                  <a:schemeClr val="lt1"/>
                </a:solidFill>
                <a:latin typeface="Open Sans"/>
                <a:ea typeface="Open Sans"/>
                <a:cs typeface="Open Sans"/>
                <a:sym typeface="Open Sans"/>
              </a:rPr>
              <a:t> loading screen for the app</a:t>
            </a:r>
            <a:endParaRPr>
              <a:solidFill>
                <a:schemeClr val="lt1"/>
              </a:solidFill>
              <a:latin typeface="Open Sans"/>
              <a:ea typeface="Open Sans"/>
              <a:cs typeface="Open Sans"/>
              <a:sym typeface="Open Sans"/>
            </a:endParaRPr>
          </a:p>
        </p:txBody>
      </p:sp>
      <p:sp>
        <p:nvSpPr>
          <p:cNvPr id="148" name="Google Shape;148;p24"/>
          <p:cNvSpPr txBox="1"/>
          <p:nvPr/>
        </p:nvSpPr>
        <p:spPr>
          <a:xfrm>
            <a:off x="4572000" y="1311300"/>
            <a:ext cx="1414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*The login screen.</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At the bottom there is two options to log in as a </a:t>
            </a:r>
            <a:r>
              <a:rPr lang="en">
                <a:solidFill>
                  <a:schemeClr val="lt1"/>
                </a:solidFill>
                <a:latin typeface="Open Sans"/>
                <a:ea typeface="Open Sans"/>
                <a:cs typeface="Open Sans"/>
                <a:sym typeface="Open Sans"/>
              </a:rPr>
              <a:t>restaurant</a:t>
            </a:r>
            <a:r>
              <a:rPr lang="en">
                <a:solidFill>
                  <a:schemeClr val="lt1"/>
                </a:solidFill>
                <a:latin typeface="Open Sans"/>
                <a:ea typeface="Open Sans"/>
                <a:cs typeface="Open Sans"/>
                <a:sym typeface="Open Sans"/>
              </a:rPr>
              <a:t> owner or and admin</a:t>
            </a:r>
            <a:endParaRPr>
              <a:solidFill>
                <a:schemeClr val="lt1"/>
              </a:solidFill>
              <a:latin typeface="Open Sans"/>
              <a:ea typeface="Open Sans"/>
              <a:cs typeface="Open Sans"/>
              <a:sym typeface="Open Sans"/>
            </a:endParaRPr>
          </a:p>
        </p:txBody>
      </p:sp>
      <p:sp>
        <p:nvSpPr>
          <p:cNvPr id="149" name="Google Shape;149;p24"/>
          <p:cNvSpPr txBox="1"/>
          <p:nvPr/>
        </p:nvSpPr>
        <p:spPr>
          <a:xfrm>
            <a:off x="7709400" y="1389600"/>
            <a:ext cx="1414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*The main browsing screen. A block style scroll with a search bar. Options at the bottom are as follows: main screen, </a:t>
            </a:r>
            <a:r>
              <a:rPr lang="en">
                <a:solidFill>
                  <a:schemeClr val="lt1"/>
                </a:solidFill>
                <a:latin typeface="Open Sans"/>
                <a:ea typeface="Open Sans"/>
                <a:cs typeface="Open Sans"/>
                <a:sym typeface="Open Sans"/>
              </a:rPr>
              <a:t>location</a:t>
            </a:r>
            <a:r>
              <a:rPr lang="en">
                <a:solidFill>
                  <a:schemeClr val="lt1"/>
                </a:solidFill>
                <a:latin typeface="Open Sans"/>
                <a:ea typeface="Open Sans"/>
                <a:cs typeface="Open Sans"/>
                <a:sym typeface="Open Sans"/>
              </a:rPr>
              <a:t> </a:t>
            </a:r>
            <a:r>
              <a:rPr lang="en">
                <a:solidFill>
                  <a:schemeClr val="lt1"/>
                </a:solidFill>
                <a:latin typeface="Open Sans"/>
                <a:ea typeface="Open Sans"/>
                <a:cs typeface="Open Sans"/>
                <a:sym typeface="Open Sans"/>
              </a:rPr>
              <a:t>selection, Cart, Favourites and, Notifications</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55" name="Google Shape;155;p25"/>
          <p:cNvPicPr preferRelativeResize="0"/>
          <p:nvPr/>
        </p:nvPicPr>
        <p:blipFill>
          <a:blip r:embed="rId3">
            <a:alphaModFix/>
          </a:blip>
          <a:stretch>
            <a:fillRect/>
          </a:stretch>
        </p:blipFill>
        <p:spPr>
          <a:xfrm>
            <a:off x="108500" y="1445598"/>
            <a:ext cx="1536300" cy="3334276"/>
          </a:xfrm>
          <a:prstGeom prst="rect">
            <a:avLst/>
          </a:prstGeom>
          <a:noFill/>
          <a:ln>
            <a:noFill/>
          </a:ln>
        </p:spPr>
      </p:pic>
      <p:pic>
        <p:nvPicPr>
          <p:cNvPr id="156" name="Google Shape;156;p25"/>
          <p:cNvPicPr preferRelativeResize="0"/>
          <p:nvPr/>
        </p:nvPicPr>
        <p:blipFill>
          <a:blip r:embed="rId4">
            <a:alphaModFix/>
          </a:blip>
          <a:stretch>
            <a:fillRect/>
          </a:stretch>
        </p:blipFill>
        <p:spPr>
          <a:xfrm>
            <a:off x="3119700" y="1410005"/>
            <a:ext cx="1536300" cy="3405471"/>
          </a:xfrm>
          <a:prstGeom prst="rect">
            <a:avLst/>
          </a:prstGeom>
          <a:noFill/>
          <a:ln>
            <a:noFill/>
          </a:ln>
        </p:spPr>
      </p:pic>
      <p:pic>
        <p:nvPicPr>
          <p:cNvPr id="157" name="Google Shape;157;p25"/>
          <p:cNvPicPr preferRelativeResize="0"/>
          <p:nvPr/>
        </p:nvPicPr>
        <p:blipFill>
          <a:blip r:embed="rId5">
            <a:alphaModFix/>
          </a:blip>
          <a:stretch>
            <a:fillRect/>
          </a:stretch>
        </p:blipFill>
        <p:spPr>
          <a:xfrm>
            <a:off x="6130900" y="1445590"/>
            <a:ext cx="1536300" cy="3470260"/>
          </a:xfrm>
          <a:prstGeom prst="rect">
            <a:avLst/>
          </a:prstGeom>
          <a:noFill/>
          <a:ln>
            <a:noFill/>
          </a:ln>
        </p:spPr>
      </p:pic>
      <p:sp>
        <p:nvSpPr>
          <p:cNvPr id="158" name="Google Shape;158;p25"/>
          <p:cNvSpPr txBox="1"/>
          <p:nvPr/>
        </p:nvSpPr>
        <p:spPr>
          <a:xfrm>
            <a:off x="0" y="788100"/>
            <a:ext cx="221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PT Sans Narrow"/>
                <a:ea typeface="PT Sans Narrow"/>
                <a:cs typeface="PT Sans Narrow"/>
                <a:sym typeface="PT Sans Narrow"/>
              </a:rPr>
              <a:t>Prototype</a:t>
            </a:r>
            <a:r>
              <a:rPr b="1" lang="en" sz="2200">
                <a:solidFill>
                  <a:schemeClr val="lt1"/>
                </a:solidFill>
                <a:latin typeface="PT Sans Narrow"/>
                <a:ea typeface="PT Sans Narrow"/>
                <a:cs typeface="PT Sans Narrow"/>
                <a:sym typeface="PT Sans Narrow"/>
              </a:rPr>
              <a:t> Contd.</a:t>
            </a:r>
            <a:endParaRPr b="1" sz="2200">
              <a:solidFill>
                <a:schemeClr val="lt1"/>
              </a:solidFill>
              <a:latin typeface="PT Sans Narrow"/>
              <a:ea typeface="PT Sans Narrow"/>
              <a:cs typeface="PT Sans Narrow"/>
              <a:sym typeface="PT Sans Narrow"/>
            </a:endParaRPr>
          </a:p>
        </p:txBody>
      </p:sp>
      <p:sp>
        <p:nvSpPr>
          <p:cNvPr id="159" name="Google Shape;159;p25"/>
          <p:cNvSpPr txBox="1"/>
          <p:nvPr/>
        </p:nvSpPr>
        <p:spPr>
          <a:xfrm>
            <a:off x="1647750" y="1445600"/>
            <a:ext cx="1536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*After selecting an establishment, this screen displays </a:t>
            </a:r>
            <a:r>
              <a:rPr lang="en">
                <a:solidFill>
                  <a:schemeClr val="lt1"/>
                </a:solidFill>
                <a:latin typeface="Open Sans"/>
                <a:ea typeface="Open Sans"/>
                <a:cs typeface="Open Sans"/>
                <a:sym typeface="Open Sans"/>
              </a:rPr>
              <a:t>their</a:t>
            </a:r>
            <a:r>
              <a:rPr lang="en">
                <a:solidFill>
                  <a:schemeClr val="lt1"/>
                </a:solidFill>
                <a:latin typeface="Open Sans"/>
                <a:ea typeface="Open Sans"/>
                <a:cs typeface="Open Sans"/>
                <a:sym typeface="Open Sans"/>
              </a:rPr>
              <a:t> available products</a:t>
            </a:r>
            <a:endParaRPr>
              <a:solidFill>
                <a:schemeClr val="lt1"/>
              </a:solidFill>
              <a:latin typeface="Open Sans"/>
              <a:ea typeface="Open Sans"/>
              <a:cs typeface="Open Sans"/>
              <a:sym typeface="Open Sans"/>
            </a:endParaRPr>
          </a:p>
        </p:txBody>
      </p:sp>
      <p:sp>
        <p:nvSpPr>
          <p:cNvPr id="160" name="Google Shape;160;p25"/>
          <p:cNvSpPr txBox="1"/>
          <p:nvPr/>
        </p:nvSpPr>
        <p:spPr>
          <a:xfrm>
            <a:off x="4656000" y="1410000"/>
            <a:ext cx="1536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*This screen displays the users cart and selected items with confirmation to reserve them for pickup. (all payment is done at the establishments)</a:t>
            </a:r>
            <a:endParaRPr>
              <a:solidFill>
                <a:schemeClr val="lt1"/>
              </a:solidFill>
              <a:latin typeface="Open Sans"/>
              <a:ea typeface="Open Sans"/>
              <a:cs typeface="Open Sans"/>
              <a:sym typeface="Open Sans"/>
            </a:endParaRPr>
          </a:p>
        </p:txBody>
      </p:sp>
      <p:sp>
        <p:nvSpPr>
          <p:cNvPr id="161" name="Google Shape;161;p25"/>
          <p:cNvSpPr txBox="1"/>
          <p:nvPr/>
        </p:nvSpPr>
        <p:spPr>
          <a:xfrm>
            <a:off x="7664250" y="1401900"/>
            <a:ext cx="1354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*The user profile page allows payment methods to be added, account changes, recent orders and more</a:t>
            </a:r>
            <a:endParaRPr>
              <a:solidFill>
                <a:schemeClr val="lt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40"/>
              <a:t>General Testing Strategies</a:t>
            </a:r>
            <a:endParaRPr sz="3940"/>
          </a:p>
        </p:txBody>
      </p:sp>
      <p:sp>
        <p:nvSpPr>
          <p:cNvPr id="167" name="Google Shape;167;p26"/>
          <p:cNvSpPr txBox="1"/>
          <p:nvPr>
            <p:ph idx="1" type="body"/>
          </p:nvPr>
        </p:nvSpPr>
        <p:spPr>
          <a:xfrm>
            <a:off x="642175" y="1274650"/>
            <a:ext cx="4992900" cy="356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D3B45"/>
              </a:buClr>
              <a:buSzPts val="1400"/>
              <a:buChar char="●"/>
            </a:pPr>
            <a:r>
              <a:rPr lang="en">
                <a:solidFill>
                  <a:srgbClr val="2D3B45"/>
                </a:solidFill>
                <a:highlight>
                  <a:srgbClr val="FFFFFF"/>
                </a:highlight>
              </a:rPr>
              <a:t>We will be using emulators to test the UI, functionality and performance.</a:t>
            </a:r>
            <a:endParaRPr>
              <a:solidFill>
                <a:srgbClr val="2D3B45"/>
              </a:solidFill>
              <a:highlight>
                <a:srgbClr val="FFFFFF"/>
              </a:highlight>
            </a:endParaRPr>
          </a:p>
          <a:p>
            <a:pPr indent="0" lvl="0" marL="0" rtl="0" algn="l">
              <a:spcBef>
                <a:spcPts val="1000"/>
              </a:spcBef>
              <a:spcAft>
                <a:spcPts val="0"/>
              </a:spcAft>
              <a:buNone/>
            </a:pPr>
            <a:r>
              <a:t/>
            </a:r>
            <a:endParaRPr>
              <a:solidFill>
                <a:srgbClr val="2D3B45"/>
              </a:solidFill>
              <a:highlight>
                <a:srgbClr val="FFFFFF"/>
              </a:highlight>
            </a:endParaRPr>
          </a:p>
          <a:p>
            <a:pPr indent="0" lvl="0" marL="0" rtl="0" algn="l">
              <a:spcBef>
                <a:spcPts val="1000"/>
              </a:spcBef>
              <a:spcAft>
                <a:spcPts val="0"/>
              </a:spcAft>
              <a:buNone/>
            </a:pPr>
            <a:r>
              <a:t/>
            </a:r>
            <a:endParaRPr>
              <a:solidFill>
                <a:srgbClr val="2D3B45"/>
              </a:solidFill>
              <a:highlight>
                <a:srgbClr val="FFFFFF"/>
              </a:highlight>
            </a:endParaRPr>
          </a:p>
          <a:p>
            <a:pPr indent="-317500" lvl="0" marL="457200" rtl="0" algn="l">
              <a:spcBef>
                <a:spcPts val="1000"/>
              </a:spcBef>
              <a:spcAft>
                <a:spcPts val="0"/>
              </a:spcAft>
              <a:buClr>
                <a:srgbClr val="2D3B45"/>
              </a:buClr>
              <a:buSzPts val="1400"/>
              <a:buFont typeface="Arial"/>
              <a:buChar char="●"/>
            </a:pPr>
            <a:r>
              <a:rPr lang="en">
                <a:solidFill>
                  <a:srgbClr val="2D3B45"/>
                </a:solidFill>
              </a:rPr>
              <a:t>Unit Testing with </a:t>
            </a:r>
            <a:r>
              <a:rPr b="1" lang="en">
                <a:solidFill>
                  <a:srgbClr val="2D3B45"/>
                </a:solidFill>
              </a:rPr>
              <a:t>Jest.</a:t>
            </a:r>
            <a:endParaRPr b="1">
              <a:solidFill>
                <a:srgbClr val="2D3B45"/>
              </a:solidFill>
            </a:endParaRPr>
          </a:p>
          <a:p>
            <a:pPr indent="0" lvl="0" marL="457200" rtl="0" algn="l">
              <a:spcBef>
                <a:spcPts val="0"/>
              </a:spcBef>
              <a:spcAft>
                <a:spcPts val="0"/>
              </a:spcAft>
              <a:buNone/>
            </a:pPr>
            <a:r>
              <a:t/>
            </a:r>
            <a:endParaRPr>
              <a:solidFill>
                <a:srgbClr val="2D3B45"/>
              </a:solidFill>
            </a:endParaRPr>
          </a:p>
          <a:p>
            <a:pPr indent="0" lvl="0" marL="457200" rtl="0" algn="l">
              <a:spcBef>
                <a:spcPts val="0"/>
              </a:spcBef>
              <a:spcAft>
                <a:spcPts val="0"/>
              </a:spcAft>
              <a:buNone/>
            </a:pPr>
            <a:br>
              <a:rPr lang="en">
                <a:solidFill>
                  <a:srgbClr val="2D3B45"/>
                </a:solidFill>
              </a:rPr>
            </a:br>
            <a:endParaRPr>
              <a:solidFill>
                <a:srgbClr val="2D3B45"/>
              </a:solidFill>
            </a:endParaRPr>
          </a:p>
          <a:p>
            <a:pPr indent="-317500" lvl="0" marL="457200" rtl="0" algn="l">
              <a:spcBef>
                <a:spcPts val="0"/>
              </a:spcBef>
              <a:spcAft>
                <a:spcPts val="0"/>
              </a:spcAft>
              <a:buClr>
                <a:srgbClr val="2D3B45"/>
              </a:buClr>
              <a:buSzPts val="1400"/>
              <a:buFont typeface="Arial"/>
              <a:buChar char="●"/>
            </a:pPr>
            <a:r>
              <a:rPr lang="en">
                <a:solidFill>
                  <a:srgbClr val="2D3B45"/>
                </a:solidFill>
              </a:rPr>
              <a:t>API endpoint unit and stress tests  using </a:t>
            </a:r>
            <a:r>
              <a:rPr b="1" lang="en">
                <a:solidFill>
                  <a:srgbClr val="2D3B45"/>
                </a:solidFill>
              </a:rPr>
              <a:t>Postman.</a:t>
            </a:r>
            <a:endParaRPr>
              <a:solidFill>
                <a:srgbClr val="2D3B45"/>
              </a:solidFill>
            </a:endParaRPr>
          </a:p>
        </p:txBody>
      </p:sp>
      <p:grpSp>
        <p:nvGrpSpPr>
          <p:cNvPr id="168" name="Google Shape;168;p26"/>
          <p:cNvGrpSpPr/>
          <p:nvPr/>
        </p:nvGrpSpPr>
        <p:grpSpPr>
          <a:xfrm>
            <a:off x="6026538" y="3347254"/>
            <a:ext cx="2805753" cy="1165442"/>
            <a:chOff x="5206751" y="2571750"/>
            <a:chExt cx="2458599" cy="927900"/>
          </a:xfrm>
        </p:grpSpPr>
        <p:pic>
          <p:nvPicPr>
            <p:cNvPr id="169" name="Google Shape;169;p26"/>
            <p:cNvPicPr preferRelativeResize="0"/>
            <p:nvPr/>
          </p:nvPicPr>
          <p:blipFill rotWithShape="1">
            <a:blip r:embed="rId3">
              <a:alphaModFix/>
            </a:blip>
            <a:srcRect b="-4821" l="-831" r="65887" t="0"/>
            <a:stretch/>
          </p:blipFill>
          <p:spPr>
            <a:xfrm>
              <a:off x="5206751" y="2571750"/>
              <a:ext cx="801051" cy="741450"/>
            </a:xfrm>
            <a:prstGeom prst="rect">
              <a:avLst/>
            </a:prstGeom>
            <a:noFill/>
            <a:ln>
              <a:noFill/>
            </a:ln>
          </p:spPr>
        </p:pic>
        <p:sp>
          <p:nvSpPr>
            <p:cNvPr id="170" name="Google Shape;170;p26"/>
            <p:cNvSpPr txBox="1"/>
            <p:nvPr/>
          </p:nvSpPr>
          <p:spPr>
            <a:xfrm>
              <a:off x="5334350" y="3279150"/>
              <a:ext cx="2331000" cy="2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latin typeface="Open Sans"/>
                  <a:ea typeface="Open Sans"/>
                  <a:cs typeface="Open Sans"/>
                  <a:sym typeface="Open Sans"/>
                  <a:hlinkClick r:id="rId4"/>
                </a:rPr>
                <a:t>Source</a:t>
              </a:r>
              <a:endParaRPr sz="600">
                <a:latin typeface="Open Sans"/>
                <a:ea typeface="Open Sans"/>
                <a:cs typeface="Open Sans"/>
                <a:sym typeface="Open Sans"/>
              </a:endParaRPr>
            </a:p>
          </p:txBody>
        </p:sp>
      </p:grpSp>
      <p:grpSp>
        <p:nvGrpSpPr>
          <p:cNvPr id="171" name="Google Shape;171;p26"/>
          <p:cNvGrpSpPr/>
          <p:nvPr/>
        </p:nvGrpSpPr>
        <p:grpSpPr>
          <a:xfrm>
            <a:off x="3349003" y="2242238"/>
            <a:ext cx="3220087" cy="1236927"/>
            <a:chOff x="5524825" y="1999775"/>
            <a:chExt cx="2855700" cy="1026325"/>
          </a:xfrm>
        </p:grpSpPr>
        <p:pic>
          <p:nvPicPr>
            <p:cNvPr id="172" name="Google Shape;172;p26"/>
            <p:cNvPicPr preferRelativeResize="0"/>
            <p:nvPr/>
          </p:nvPicPr>
          <p:blipFill rotWithShape="1">
            <a:blip r:embed="rId5">
              <a:alphaModFix/>
            </a:blip>
            <a:srcRect b="6889" l="25527" r="24614" t="6889"/>
            <a:stretch/>
          </p:blipFill>
          <p:spPr>
            <a:xfrm>
              <a:off x="5524825" y="1999775"/>
              <a:ext cx="881250" cy="796525"/>
            </a:xfrm>
            <a:prstGeom prst="rect">
              <a:avLst/>
            </a:prstGeom>
            <a:noFill/>
            <a:ln>
              <a:noFill/>
            </a:ln>
          </p:spPr>
        </p:pic>
        <p:sp>
          <p:nvSpPr>
            <p:cNvPr id="173" name="Google Shape;173;p26"/>
            <p:cNvSpPr txBox="1"/>
            <p:nvPr/>
          </p:nvSpPr>
          <p:spPr>
            <a:xfrm>
              <a:off x="5524825" y="2796300"/>
              <a:ext cx="2855700" cy="22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accent5"/>
                  </a:solidFill>
                  <a:latin typeface="Open Sans"/>
                  <a:ea typeface="Open Sans"/>
                  <a:cs typeface="Open Sans"/>
                  <a:sym typeface="Open Sans"/>
                  <a:hlinkClick r:id="rId6">
                    <a:extLst>
                      <a:ext uri="{A12FA001-AC4F-418D-AE19-62706E023703}">
                        <ahyp:hlinkClr val="tx"/>
                      </a:ext>
                    </a:extLst>
                  </a:hlinkClick>
                </a:rPr>
                <a:t>Source</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a:t>
            </a:r>
            <a:endParaRPr/>
          </a:p>
        </p:txBody>
      </p:sp>
      <p:sp>
        <p:nvSpPr>
          <p:cNvPr id="179" name="Google Shape;179;p27"/>
          <p:cNvSpPr txBox="1"/>
          <p:nvPr>
            <p:ph idx="1" type="body"/>
          </p:nvPr>
        </p:nvSpPr>
        <p:spPr>
          <a:xfrm>
            <a:off x="311700" y="1266175"/>
            <a:ext cx="81798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D3B45"/>
                </a:solidFill>
              </a:rPr>
              <a:t>GitHub Actions to setup a CI/CD pipeline to ensure fast development and deployment. </a:t>
            </a:r>
            <a:br>
              <a:rPr lang="en">
                <a:solidFill>
                  <a:srgbClr val="2D3B45"/>
                </a:solidFill>
              </a:rPr>
            </a:br>
            <a:endParaRPr>
              <a:solidFill>
                <a:srgbClr val="2D3B45"/>
              </a:solidFill>
            </a:endParaRPr>
          </a:p>
          <a:p>
            <a:pPr indent="0" lvl="0" marL="0" rtl="0" algn="l">
              <a:spcBef>
                <a:spcPts val="0"/>
              </a:spcBef>
              <a:spcAft>
                <a:spcPts val="0"/>
              </a:spcAft>
              <a:buNone/>
            </a:pPr>
            <a:br>
              <a:rPr lang="en">
                <a:solidFill>
                  <a:srgbClr val="2D3B45"/>
                </a:solidFill>
              </a:rPr>
            </a:br>
            <a:endParaRPr>
              <a:solidFill>
                <a:srgbClr val="2D3B45"/>
              </a:solidFill>
            </a:endParaRPr>
          </a:p>
          <a:p>
            <a:pPr indent="0" lvl="0" marL="0" rtl="0" algn="l">
              <a:spcBef>
                <a:spcPts val="0"/>
              </a:spcBef>
              <a:spcAft>
                <a:spcPts val="0"/>
              </a:spcAft>
              <a:buNone/>
            </a:pPr>
            <a:r>
              <a:t/>
            </a:r>
            <a:endParaRPr>
              <a:solidFill>
                <a:srgbClr val="2D3B45"/>
              </a:solidFill>
            </a:endParaRPr>
          </a:p>
          <a:p>
            <a:pPr indent="0" lvl="0" marL="0" rtl="0" algn="l">
              <a:spcBef>
                <a:spcPts val="0"/>
              </a:spcBef>
              <a:spcAft>
                <a:spcPts val="1200"/>
              </a:spcAft>
              <a:buNone/>
            </a:pPr>
            <a:r>
              <a:t/>
            </a:r>
            <a:endParaRPr>
              <a:solidFill>
                <a:srgbClr val="2D3B45"/>
              </a:solidFill>
            </a:endParaRPr>
          </a:p>
        </p:txBody>
      </p:sp>
      <p:grpSp>
        <p:nvGrpSpPr>
          <p:cNvPr id="180" name="Google Shape;180;p27"/>
          <p:cNvGrpSpPr/>
          <p:nvPr/>
        </p:nvGrpSpPr>
        <p:grpSpPr>
          <a:xfrm>
            <a:off x="2473765" y="1711596"/>
            <a:ext cx="4857471" cy="2039752"/>
            <a:chOff x="2879033" y="3421512"/>
            <a:chExt cx="3900017" cy="1573033"/>
          </a:xfrm>
        </p:grpSpPr>
        <p:pic>
          <p:nvPicPr>
            <p:cNvPr id="181" name="Google Shape;181;p27"/>
            <p:cNvPicPr preferRelativeResize="0"/>
            <p:nvPr/>
          </p:nvPicPr>
          <p:blipFill rotWithShape="1">
            <a:blip r:embed="rId3">
              <a:alphaModFix/>
            </a:blip>
            <a:srcRect b="0" l="0" r="0" t="0"/>
            <a:stretch/>
          </p:blipFill>
          <p:spPr>
            <a:xfrm>
              <a:off x="2879033" y="3421512"/>
              <a:ext cx="2796508" cy="1573033"/>
            </a:xfrm>
            <a:prstGeom prst="rect">
              <a:avLst/>
            </a:prstGeom>
            <a:noFill/>
            <a:ln>
              <a:noFill/>
            </a:ln>
          </p:spPr>
        </p:pic>
        <p:sp>
          <p:nvSpPr>
            <p:cNvPr id="182" name="Google Shape;182;p27"/>
            <p:cNvSpPr txBox="1"/>
            <p:nvPr/>
          </p:nvSpPr>
          <p:spPr>
            <a:xfrm>
              <a:off x="2879050" y="4701400"/>
              <a:ext cx="3900000" cy="23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Open Sans"/>
                  <a:ea typeface="Open Sans"/>
                  <a:cs typeface="Open Sans"/>
                  <a:sym typeface="Open Sans"/>
                  <a:hlinkClick r:id="rId4"/>
                </a:rPr>
                <a:t>Source</a:t>
              </a:r>
              <a:endParaRPr sz="800">
                <a:latin typeface="Open Sans"/>
                <a:ea typeface="Open Sans"/>
                <a:cs typeface="Open Sans"/>
                <a:sym typeface="Open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Testing</a:t>
            </a:r>
            <a:endParaRPr/>
          </a:p>
        </p:txBody>
      </p:sp>
      <p:sp>
        <p:nvSpPr>
          <p:cNvPr id="188" name="Google Shape;188;p28"/>
          <p:cNvSpPr txBox="1"/>
          <p:nvPr/>
        </p:nvSpPr>
        <p:spPr>
          <a:xfrm>
            <a:off x="238400" y="1358675"/>
            <a:ext cx="3259500" cy="21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To make sure integrated components work correctly to provide the correct functionality.</a:t>
            </a:r>
            <a:endParaRPr>
              <a:latin typeface="Open Sans"/>
              <a:ea typeface="Open Sans"/>
              <a:cs typeface="Open Sans"/>
              <a:sym typeface="Open Sans"/>
            </a:endParaRPr>
          </a:p>
        </p:txBody>
      </p:sp>
      <p:grpSp>
        <p:nvGrpSpPr>
          <p:cNvPr id="189" name="Google Shape;189;p28"/>
          <p:cNvGrpSpPr/>
          <p:nvPr/>
        </p:nvGrpSpPr>
        <p:grpSpPr>
          <a:xfrm>
            <a:off x="4696725" y="958975"/>
            <a:ext cx="2284574" cy="3474226"/>
            <a:chOff x="6374900" y="980750"/>
            <a:chExt cx="2284574" cy="3474226"/>
          </a:xfrm>
        </p:grpSpPr>
        <p:pic>
          <p:nvPicPr>
            <p:cNvPr id="190" name="Google Shape;190;p28"/>
            <p:cNvPicPr preferRelativeResize="0"/>
            <p:nvPr/>
          </p:nvPicPr>
          <p:blipFill rotWithShape="1">
            <a:blip r:embed="rId3">
              <a:alphaModFix/>
            </a:blip>
            <a:srcRect b="9123" l="35158" r="34786" t="10844"/>
            <a:stretch/>
          </p:blipFill>
          <p:spPr>
            <a:xfrm>
              <a:off x="6374900" y="980750"/>
              <a:ext cx="2284574" cy="3166425"/>
            </a:xfrm>
            <a:prstGeom prst="rect">
              <a:avLst/>
            </a:prstGeom>
            <a:noFill/>
            <a:ln>
              <a:noFill/>
            </a:ln>
          </p:spPr>
        </p:pic>
        <p:sp>
          <p:nvSpPr>
            <p:cNvPr id="191" name="Google Shape;191;p28"/>
            <p:cNvSpPr txBox="1"/>
            <p:nvPr/>
          </p:nvSpPr>
          <p:spPr>
            <a:xfrm>
              <a:off x="6688258" y="4147176"/>
              <a:ext cx="1640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Open Sans"/>
                  <a:ea typeface="Open Sans"/>
                  <a:cs typeface="Open Sans"/>
                  <a:sym typeface="Open Sans"/>
                  <a:hlinkClick r:id="rId4"/>
                </a:rPr>
                <a:t>Source</a:t>
              </a:r>
              <a:endParaRPr sz="800">
                <a:latin typeface="Open Sans"/>
                <a:ea typeface="Open Sans"/>
                <a:cs typeface="Open Sans"/>
                <a:sym typeface="Open San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Testing</a:t>
            </a:r>
            <a:endParaRPr/>
          </a:p>
          <a:p>
            <a:pPr indent="0" lvl="0" marL="0" rtl="0" algn="l">
              <a:spcBef>
                <a:spcPts val="0"/>
              </a:spcBef>
              <a:spcAft>
                <a:spcPts val="0"/>
              </a:spcAft>
              <a:buNone/>
            </a:pPr>
            <a:r>
              <a:t/>
            </a:r>
            <a:endParaRPr/>
          </a:p>
        </p:txBody>
      </p:sp>
      <p:sp>
        <p:nvSpPr>
          <p:cNvPr id="197" name="Google Shape;197;p29"/>
          <p:cNvSpPr txBox="1"/>
          <p:nvPr>
            <p:ph idx="1" type="body"/>
          </p:nvPr>
        </p:nvSpPr>
        <p:spPr>
          <a:xfrm>
            <a:off x="2990850" y="1571625"/>
            <a:ext cx="5604900" cy="131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852"/>
              <a:buFont typeface="Arial"/>
              <a:buNone/>
            </a:pPr>
            <a:r>
              <a:rPr lang="en">
                <a:solidFill>
                  <a:srgbClr val="2D3B45"/>
                </a:solidFill>
              </a:rPr>
              <a:t>Pre-commit hooks  + Automated testing in the  CI/CD pipeline.</a:t>
            </a:r>
            <a:endParaRPr/>
          </a:p>
        </p:txBody>
      </p:sp>
      <p:pic>
        <p:nvPicPr>
          <p:cNvPr id="198" name="Google Shape;198;p29"/>
          <p:cNvPicPr preferRelativeResize="0"/>
          <p:nvPr/>
        </p:nvPicPr>
        <p:blipFill rotWithShape="1">
          <a:blip r:embed="rId3">
            <a:alphaModFix/>
          </a:blip>
          <a:srcRect b="24936" l="0" r="2448" t="0"/>
          <a:stretch/>
        </p:blipFill>
        <p:spPr>
          <a:xfrm>
            <a:off x="311700" y="1285925"/>
            <a:ext cx="2608700" cy="2275425"/>
          </a:xfrm>
          <a:prstGeom prst="rect">
            <a:avLst/>
          </a:prstGeom>
          <a:noFill/>
          <a:ln>
            <a:noFill/>
          </a:ln>
        </p:spPr>
      </p:pic>
      <p:sp>
        <p:nvSpPr>
          <p:cNvPr id="199" name="Google Shape;199;p29"/>
          <p:cNvSpPr txBox="1"/>
          <p:nvPr/>
        </p:nvSpPr>
        <p:spPr>
          <a:xfrm>
            <a:off x="741250" y="3362325"/>
            <a:ext cx="106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Open Sans"/>
                <a:ea typeface="Open Sans"/>
                <a:cs typeface="Open Sans"/>
                <a:sym typeface="Open Sans"/>
                <a:hlinkClick r:id="rId4"/>
              </a:rPr>
              <a:t>Source</a:t>
            </a:r>
            <a:endParaRPr sz="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79075"/>
            <a:ext cx="8520600" cy="10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740"/>
              <a:t>Introduction</a:t>
            </a:r>
            <a:endParaRPr sz="4740"/>
          </a:p>
        </p:txBody>
      </p:sp>
      <p:sp>
        <p:nvSpPr>
          <p:cNvPr id="73" name="Google Shape;73;p14"/>
          <p:cNvSpPr txBox="1"/>
          <p:nvPr>
            <p:ph idx="1" type="body"/>
          </p:nvPr>
        </p:nvSpPr>
        <p:spPr>
          <a:xfrm>
            <a:off x="311700" y="1184175"/>
            <a:ext cx="8520600" cy="33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400">
                <a:solidFill>
                  <a:srgbClr val="000000"/>
                </a:solidFill>
              </a:rPr>
              <a:t>The purpose of Equifood is to aid in reducing food wastage of restaurants. This app presents restaurant owners the idea of giving away excess food they have at the end of each day at discounted prices, or for free. </a:t>
            </a:r>
            <a:endParaRPr sz="1400">
              <a:solidFill>
                <a:srgbClr val="000000"/>
              </a:solidFill>
            </a:endParaRPr>
          </a:p>
          <a:p>
            <a:pPr indent="0" lvl="0" marL="0" rtl="0" algn="ctr">
              <a:spcBef>
                <a:spcPts val="0"/>
              </a:spcBef>
              <a:spcAft>
                <a:spcPts val="0"/>
              </a:spcAft>
              <a:buNone/>
            </a:pPr>
            <a:r>
              <a:t/>
            </a:r>
            <a:endParaRPr sz="1400">
              <a:solidFill>
                <a:srgbClr val="000000"/>
              </a:solidFill>
            </a:endParaRPr>
          </a:p>
          <a:p>
            <a:pPr indent="0" lvl="0" marL="0" rtl="0" algn="ctr">
              <a:spcBef>
                <a:spcPts val="0"/>
              </a:spcBef>
              <a:spcAft>
                <a:spcPts val="0"/>
              </a:spcAft>
              <a:buNone/>
            </a:pPr>
            <a:r>
              <a:rPr lang="en" sz="1400">
                <a:solidFill>
                  <a:srgbClr val="000000"/>
                </a:solidFill>
              </a:rPr>
              <a:t>Equifood administrators manually keep track of the money amount Equifood has saved individuals from restaurants. These are considered as donations.</a:t>
            </a:r>
            <a:endParaRPr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11700" y="920400"/>
            <a:ext cx="8520600" cy="33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600">
                <a:solidFill>
                  <a:srgbClr val="000000"/>
                </a:solidFill>
              </a:rPr>
              <a:t>Our software will allow restaurant owners to post their discounted/free offers for individuals to see and will automatically keep track of donation amounts.</a:t>
            </a:r>
            <a:endParaRPr sz="1600">
              <a:solidFill>
                <a:srgbClr val="000000"/>
              </a:solidFill>
            </a:endParaRPr>
          </a:p>
          <a:p>
            <a:pPr indent="0" lvl="0" marL="0" rtl="0" algn="ctr">
              <a:spcBef>
                <a:spcPts val="0"/>
              </a:spcBef>
              <a:spcAft>
                <a:spcPts val="0"/>
              </a:spcAft>
              <a:buNone/>
            </a:pPr>
            <a:r>
              <a:t/>
            </a:r>
            <a:endParaRPr sz="1400">
              <a:solidFill>
                <a:srgbClr val="000000"/>
              </a:solidFill>
            </a:endParaRPr>
          </a:p>
        </p:txBody>
      </p:sp>
      <p:sp>
        <p:nvSpPr>
          <p:cNvPr id="79" name="Google Shape;79;p15"/>
          <p:cNvSpPr txBox="1"/>
          <p:nvPr>
            <p:ph type="title"/>
          </p:nvPr>
        </p:nvSpPr>
        <p:spPr>
          <a:xfrm>
            <a:off x="311700" y="379075"/>
            <a:ext cx="8520600" cy="10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740"/>
              <a:t>Our Software</a:t>
            </a:r>
            <a:endParaRPr sz="47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263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40"/>
              <a:t>Target User Groups</a:t>
            </a:r>
            <a:endParaRPr sz="3940"/>
          </a:p>
        </p:txBody>
      </p:sp>
      <p:sp>
        <p:nvSpPr>
          <p:cNvPr id="85" name="Google Shape;85;p16"/>
          <p:cNvSpPr txBox="1"/>
          <p:nvPr>
            <p:ph idx="1" type="body"/>
          </p:nvPr>
        </p:nvSpPr>
        <p:spPr>
          <a:xfrm>
            <a:off x="461250" y="1107900"/>
            <a:ext cx="8221500" cy="3561600"/>
          </a:xfrm>
          <a:prstGeom prst="rect">
            <a:avLst/>
          </a:prstGeom>
        </p:spPr>
        <p:txBody>
          <a:bodyPr anchorCtr="0" anchor="t" bIns="91425" lIns="91425" spcFirstLastPara="1" rIns="91425" wrap="square" tIns="91425">
            <a:normAutofit/>
          </a:bodyPr>
          <a:lstStyle/>
          <a:p>
            <a:pPr indent="-317500" lvl="0" marL="914400" rtl="0" algn="l">
              <a:spcBef>
                <a:spcPts val="0"/>
              </a:spcBef>
              <a:spcAft>
                <a:spcPts val="0"/>
              </a:spcAft>
              <a:buClr>
                <a:srgbClr val="000000"/>
              </a:buClr>
              <a:buSzPts val="1400"/>
              <a:buChar char="●"/>
            </a:pPr>
            <a:r>
              <a:rPr lang="en">
                <a:solidFill>
                  <a:srgbClr val="000000"/>
                </a:solidFill>
              </a:rPr>
              <a:t>The administrators, the individuals in ownership of Equifood. </a:t>
            </a:r>
            <a:endParaRPr>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Their purpose in using the app will be monitoring that restaurant owners are using Equifood as per their guidelines. They will have the option to approve, deny, or remove restaurants from this app. </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Admin will have access to viewing donation amounts. </a:t>
            </a:r>
            <a:endParaRPr sz="1400">
              <a:solidFill>
                <a:srgbClr val="000000"/>
              </a:solidFill>
            </a:endParaRPr>
          </a:p>
          <a:p>
            <a:pPr indent="0" lvl="0" marL="1371600" rtl="0" algn="l">
              <a:spcBef>
                <a:spcPts val="0"/>
              </a:spcBef>
              <a:spcAft>
                <a:spcPts val="0"/>
              </a:spcAft>
              <a:buNone/>
            </a:pPr>
            <a:r>
              <a:t/>
            </a:r>
            <a:endParaRPr sz="1400">
              <a:solidFill>
                <a:srgbClr val="000000"/>
              </a:solidFill>
            </a:endParaRPr>
          </a:p>
          <a:p>
            <a:pPr indent="-317500" lvl="0" marL="914400" rtl="0" algn="l">
              <a:spcBef>
                <a:spcPts val="0"/>
              </a:spcBef>
              <a:spcAft>
                <a:spcPts val="0"/>
              </a:spcAft>
              <a:buClr>
                <a:srgbClr val="000000"/>
              </a:buClr>
              <a:buSzPts val="1400"/>
              <a:buChar char="●"/>
            </a:pPr>
            <a:r>
              <a:rPr lang="en">
                <a:solidFill>
                  <a:srgbClr val="000000"/>
                </a:solidFill>
              </a:rPr>
              <a:t>The Restaurant Representatives.</a:t>
            </a:r>
            <a:endParaRPr>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The app will allow them to post information about their restaurant and food options available. </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They will update total donations collected from their restaurant.</a:t>
            </a:r>
            <a:endParaRPr sz="1400">
              <a:solidFill>
                <a:srgbClr val="000000"/>
              </a:solidFill>
            </a:endParaRPr>
          </a:p>
          <a:p>
            <a:pPr indent="0" lvl="0" marL="1371600" rtl="0" algn="l">
              <a:spcBef>
                <a:spcPts val="0"/>
              </a:spcBef>
              <a:spcAft>
                <a:spcPts val="0"/>
              </a:spcAft>
              <a:buNone/>
            </a:pPr>
            <a:r>
              <a:t/>
            </a:r>
            <a:endParaRPr sz="1400">
              <a:solidFill>
                <a:srgbClr val="000000"/>
              </a:solidFill>
            </a:endParaRPr>
          </a:p>
          <a:p>
            <a:pPr indent="-317500" lvl="0" marL="914400" rtl="0" algn="l">
              <a:spcBef>
                <a:spcPts val="0"/>
              </a:spcBef>
              <a:spcAft>
                <a:spcPts val="0"/>
              </a:spcAft>
              <a:buClr>
                <a:srgbClr val="000000"/>
              </a:buClr>
              <a:buSzPts val="1400"/>
              <a:buChar char="●"/>
            </a:pPr>
            <a:r>
              <a:rPr lang="en">
                <a:solidFill>
                  <a:srgbClr val="000000"/>
                </a:solidFill>
              </a:rPr>
              <a:t>Individuals.</a:t>
            </a:r>
            <a:endParaRPr>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Will be able to use the app to view available restaurants and food options.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11500" y="564175"/>
            <a:ext cx="30084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Level 0 Data Flow Diagram</a:t>
            </a:r>
            <a:endParaRPr/>
          </a:p>
        </p:txBody>
      </p:sp>
      <p:sp>
        <p:nvSpPr>
          <p:cNvPr id="91" name="Google Shape;91;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Individuals see the food options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Restaurants control the food options they display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Administrators control which restaurants are on the app</a:t>
            </a:r>
            <a:endParaRPr/>
          </a:p>
        </p:txBody>
      </p:sp>
      <p:pic>
        <p:nvPicPr>
          <p:cNvPr id="92" name="Google Shape;92;p17"/>
          <p:cNvPicPr preferRelativeResize="0"/>
          <p:nvPr/>
        </p:nvPicPr>
        <p:blipFill>
          <a:blip r:embed="rId3">
            <a:alphaModFix/>
          </a:blip>
          <a:stretch>
            <a:fillRect/>
          </a:stretch>
        </p:blipFill>
        <p:spPr>
          <a:xfrm>
            <a:off x="3272100" y="152400"/>
            <a:ext cx="4945315"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Level 1 DFD</a:t>
            </a:r>
            <a:endParaRPr/>
          </a:p>
        </p:txBody>
      </p:sp>
      <p:sp>
        <p:nvSpPr>
          <p:cNvPr id="98" name="Google Shape;98;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Individuals</a:t>
            </a:r>
            <a:r>
              <a:rPr lang="en"/>
              <a:t> will </a:t>
            </a:r>
            <a:r>
              <a:rPr lang="en"/>
              <a:t>want to see the restaurant and food catalogues - Milestone 1 will have a basic front end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Restaurants add/modify food catalogue - Milestone 3</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Administrators</a:t>
            </a:r>
            <a:endParaRPr/>
          </a:p>
        </p:txBody>
      </p:sp>
      <p:pic>
        <p:nvPicPr>
          <p:cNvPr id="99" name="Google Shape;99;p18"/>
          <p:cNvPicPr preferRelativeResize="0"/>
          <p:nvPr/>
        </p:nvPicPr>
        <p:blipFill>
          <a:blip r:embed="rId3">
            <a:alphaModFix/>
          </a:blip>
          <a:stretch>
            <a:fillRect/>
          </a:stretch>
        </p:blipFill>
        <p:spPr>
          <a:xfrm>
            <a:off x="3272100" y="152400"/>
            <a:ext cx="5719498" cy="47358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776475" y="11057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05" name="Google Shape;105;p19"/>
          <p:cNvSpPr txBox="1"/>
          <p:nvPr>
            <p:ph idx="1" type="body"/>
          </p:nvPr>
        </p:nvSpPr>
        <p:spPr>
          <a:xfrm>
            <a:off x="311700" y="987375"/>
            <a:ext cx="8263800" cy="3822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800"/>
              <a:t>Milestone 1: Basic Front End</a:t>
            </a:r>
            <a:endParaRPr sz="1800"/>
          </a:p>
          <a:p>
            <a:pPr indent="-342900" lvl="0" marL="457200" rtl="0" algn="l">
              <a:lnSpc>
                <a:spcPct val="150000"/>
              </a:lnSpc>
              <a:spcBef>
                <a:spcPts val="1000"/>
              </a:spcBef>
              <a:spcAft>
                <a:spcPts val="0"/>
              </a:spcAft>
              <a:buSzPts val="1800"/>
              <a:buChar char="-"/>
            </a:pPr>
            <a:r>
              <a:rPr lang="en" sz="1800"/>
              <a:t>Allow users to see restaurant and food options </a:t>
            </a:r>
            <a:endParaRPr sz="1800"/>
          </a:p>
          <a:p>
            <a:pPr indent="0" lvl="0" marL="0" rtl="0" algn="l">
              <a:lnSpc>
                <a:spcPct val="150000"/>
              </a:lnSpc>
              <a:spcBef>
                <a:spcPts val="1000"/>
              </a:spcBef>
              <a:spcAft>
                <a:spcPts val="0"/>
              </a:spcAft>
              <a:buNone/>
            </a:pPr>
            <a:r>
              <a:rPr lang="en" sz="1800"/>
              <a:t>Milestone 2: Create Databases, implement backend, improve navigation</a:t>
            </a:r>
            <a:endParaRPr sz="1800"/>
          </a:p>
          <a:p>
            <a:pPr indent="-342900" lvl="0" marL="457200" rtl="0" algn="l">
              <a:lnSpc>
                <a:spcPct val="150000"/>
              </a:lnSpc>
              <a:spcBef>
                <a:spcPts val="1000"/>
              </a:spcBef>
              <a:spcAft>
                <a:spcPts val="0"/>
              </a:spcAft>
              <a:buSzPts val="1800"/>
              <a:buChar char="-"/>
            </a:pPr>
            <a:r>
              <a:rPr lang="en" sz="1800"/>
              <a:t>Clicking things bring you to the proper pages and show proper values</a:t>
            </a:r>
            <a:endParaRPr sz="1800"/>
          </a:p>
          <a:p>
            <a:pPr indent="0" lvl="0" marL="0" rtl="0" algn="l">
              <a:lnSpc>
                <a:spcPct val="150000"/>
              </a:lnSpc>
              <a:spcBef>
                <a:spcPts val="1000"/>
              </a:spcBef>
              <a:spcAft>
                <a:spcPts val="0"/>
              </a:spcAft>
              <a:buNone/>
            </a:pPr>
            <a:r>
              <a:rPr lang="en" sz="1800"/>
              <a:t>Milestone 3: Deploy and populate databases</a:t>
            </a:r>
            <a:endParaRPr sz="1800"/>
          </a:p>
          <a:p>
            <a:pPr indent="0" lvl="0" marL="0" rtl="0" algn="l">
              <a:lnSpc>
                <a:spcPct val="150000"/>
              </a:lnSpc>
              <a:spcBef>
                <a:spcPts val="1000"/>
              </a:spcBef>
              <a:spcAft>
                <a:spcPts val="1000"/>
              </a:spcAft>
              <a:buNone/>
            </a:pPr>
            <a:r>
              <a:rPr lang="en" sz="1800"/>
              <a:t>Milestone 4: Extensively test, document, and prepare for handoff</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60350"/>
            <a:ext cx="8379900" cy="3799500"/>
          </a:xfrm>
          <a:prstGeom prst="rect">
            <a:avLst/>
          </a:prstGeom>
        </p:spPr>
        <p:txBody>
          <a:bodyPr anchorCtr="0" anchor="t" bIns="91425" lIns="91425" spcFirstLastPara="1" rIns="91425" wrap="square" tIns="91425">
            <a:normAutofit lnSpcReduction="20000"/>
          </a:bodyPr>
          <a:lstStyle/>
          <a:p>
            <a:pPr indent="-323850" lvl="0" marL="457200" rtl="0" algn="l">
              <a:lnSpc>
                <a:spcPct val="100000"/>
              </a:lnSpc>
              <a:spcBef>
                <a:spcPts val="0"/>
              </a:spcBef>
              <a:spcAft>
                <a:spcPts val="0"/>
              </a:spcAft>
              <a:buSzPts val="1500"/>
              <a:buChar char="➔"/>
            </a:pPr>
            <a:r>
              <a:rPr lang="en" sz="1500"/>
              <a:t>Communication with the client.</a:t>
            </a:r>
            <a:endParaRPr sz="1500"/>
          </a:p>
          <a:p>
            <a:pPr indent="0" lvl="0" marL="457200" rtl="0" algn="l">
              <a:lnSpc>
                <a:spcPct val="100000"/>
              </a:lnSpc>
              <a:spcBef>
                <a:spcPts val="120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Team members level of familiarity with the coding languages and development environments chosen.</a:t>
            </a:r>
            <a:endParaRPr sz="1500"/>
          </a:p>
          <a:p>
            <a:pPr indent="0" lvl="0" marL="0" rtl="0" algn="l">
              <a:lnSpc>
                <a:spcPct val="100000"/>
              </a:lnSpc>
              <a:spcBef>
                <a:spcPts val="120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Team members personal laptop restrictions to software or memory we may require for development.</a:t>
            </a:r>
            <a:endParaRPr sz="1500"/>
          </a:p>
          <a:p>
            <a:pPr indent="0" lvl="0" marL="457200" rtl="0" algn="l">
              <a:lnSpc>
                <a:spcPct val="100000"/>
              </a:lnSpc>
              <a:spcBef>
                <a:spcPts val="120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The reliability of software will be determined by running it many times with the expectation of accurate results 90% of the time. </a:t>
            </a:r>
            <a:endParaRPr sz="1500"/>
          </a:p>
          <a:p>
            <a:pPr indent="0" lvl="0" marL="457200" rtl="0" algn="l">
              <a:lnSpc>
                <a:spcPct val="100000"/>
              </a:lnSpc>
              <a:spcBef>
                <a:spcPts val="120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Test </a:t>
            </a:r>
            <a:r>
              <a:rPr lang="en" sz="1500"/>
              <a:t>performance</a:t>
            </a:r>
            <a:r>
              <a:rPr lang="en" sz="1500"/>
              <a:t> to have response time of 1 second.</a:t>
            </a:r>
            <a:endParaRPr sz="1500"/>
          </a:p>
          <a:p>
            <a:pPr indent="0" lvl="0" marL="457200" rtl="0" algn="l">
              <a:lnSpc>
                <a:spcPct val="100000"/>
              </a:lnSpc>
              <a:spcBef>
                <a:spcPts val="120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The adaptability of software by organizing code with comments further clarity.</a:t>
            </a:r>
            <a:endParaRPr sz="1500"/>
          </a:p>
          <a:p>
            <a:pPr indent="-323850" lvl="1" marL="914400" rtl="0" algn="l">
              <a:lnSpc>
                <a:spcPct val="100000"/>
              </a:lnSpc>
              <a:spcBef>
                <a:spcPts val="0"/>
              </a:spcBef>
              <a:spcAft>
                <a:spcPts val="0"/>
              </a:spcAft>
              <a:buSzPts val="1500"/>
              <a:buChar char="◆"/>
            </a:pPr>
            <a:r>
              <a:rPr lang="en" sz="1500"/>
              <a:t>Detailed documentation for potential further development of the software.</a:t>
            </a:r>
            <a:endParaRPr sz="1500"/>
          </a:p>
        </p:txBody>
      </p:sp>
      <p:sp>
        <p:nvSpPr>
          <p:cNvPr id="111" name="Google Shape;111;p20"/>
          <p:cNvSpPr txBox="1"/>
          <p:nvPr>
            <p:ph type="title"/>
          </p:nvPr>
        </p:nvSpPr>
        <p:spPr>
          <a:xfrm>
            <a:off x="245775" y="312325"/>
            <a:ext cx="4555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160"/>
              <a:t>Non-f</a:t>
            </a:r>
            <a:r>
              <a:rPr lang="en" sz="3160"/>
              <a:t>unctional Requirements</a:t>
            </a:r>
            <a:endParaRPr sz="31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 Stack Option 1</a:t>
            </a:r>
            <a:endParaRPr/>
          </a:p>
        </p:txBody>
      </p:sp>
      <p:graphicFrame>
        <p:nvGraphicFramePr>
          <p:cNvPr id="117" name="Google Shape;117;p21"/>
          <p:cNvGraphicFramePr/>
          <p:nvPr/>
        </p:nvGraphicFramePr>
        <p:xfrm>
          <a:off x="311700" y="1503550"/>
          <a:ext cx="3000000" cy="3000000"/>
        </p:xfrm>
        <a:graphic>
          <a:graphicData uri="http://schemas.openxmlformats.org/drawingml/2006/table">
            <a:tbl>
              <a:tblPr>
                <a:noFill/>
                <a:tableStyleId>{150F99B9-471A-4757-85A1-20973BD2594C}</a:tableStyleId>
              </a:tblPr>
              <a:tblGrid>
                <a:gridCol w="2413000"/>
                <a:gridCol w="2413000"/>
                <a:gridCol w="2413000"/>
              </a:tblGrid>
              <a:tr h="381000">
                <a:tc>
                  <a:txBody>
                    <a:bodyPr/>
                    <a:lstStyle/>
                    <a:p>
                      <a:pPr indent="0" lvl="0" marL="0" rtl="0" algn="l">
                        <a:spcBef>
                          <a:spcPts val="0"/>
                        </a:spcBef>
                        <a:spcAft>
                          <a:spcPts val="0"/>
                        </a:spcAft>
                        <a:buNone/>
                      </a:pPr>
                      <a:r>
                        <a:rPr lang="en"/>
                        <a:t>Technology</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en"/>
                        <a:t>Product</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en"/>
                        <a:t>Cost</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t>Frontend</a:t>
                      </a:r>
                      <a:endParaRPr/>
                    </a:p>
                  </a:txBody>
                  <a:tcPr marT="91425" marB="91425" marR="91425" marL="91425"/>
                </a:tc>
                <a:tc>
                  <a:txBody>
                    <a:bodyPr/>
                    <a:lstStyle/>
                    <a:p>
                      <a:pPr indent="0" lvl="0" marL="0" rtl="0" algn="l">
                        <a:spcBef>
                          <a:spcPts val="0"/>
                        </a:spcBef>
                        <a:spcAft>
                          <a:spcPts val="0"/>
                        </a:spcAft>
                        <a:buNone/>
                      </a:pPr>
                      <a:r>
                        <a:rPr lang="en"/>
                        <a:t>React and node</a:t>
                      </a:r>
                      <a:endParaRPr/>
                    </a:p>
                  </a:txBody>
                  <a:tcPr marT="91425" marB="91425" marR="91425" marL="91425"/>
                </a:tc>
                <a:tc>
                  <a:txBody>
                    <a:bodyPr/>
                    <a:lstStyle/>
                    <a:p>
                      <a:pPr indent="0" lvl="0" marL="0" rtl="0" algn="l">
                        <a:spcBef>
                          <a:spcPts val="0"/>
                        </a:spcBef>
                        <a:spcAft>
                          <a:spcPts val="0"/>
                        </a:spcAft>
                        <a:buNone/>
                      </a:pPr>
                      <a:r>
                        <a:rPr lang="en"/>
                        <a:t>Free</a:t>
                      </a:r>
                      <a:endParaRPr/>
                    </a:p>
                  </a:txBody>
                  <a:tcPr marT="91425" marB="91425" marR="91425" marL="91425"/>
                </a:tc>
              </a:tr>
              <a:tr h="381000">
                <a:tc>
                  <a:txBody>
                    <a:bodyPr/>
                    <a:lstStyle/>
                    <a:p>
                      <a:pPr indent="0" lvl="0" marL="0" rtl="0" algn="l">
                        <a:spcBef>
                          <a:spcPts val="0"/>
                        </a:spcBef>
                        <a:spcAft>
                          <a:spcPts val="0"/>
                        </a:spcAft>
                        <a:buNone/>
                      </a:pPr>
                      <a:r>
                        <a:rPr lang="en"/>
                        <a:t>Backend</a:t>
                      </a:r>
                      <a:endParaRPr/>
                    </a:p>
                  </a:txBody>
                  <a:tcPr marT="91425" marB="91425" marR="91425" marL="91425"/>
                </a:tc>
                <a:tc>
                  <a:txBody>
                    <a:bodyPr/>
                    <a:lstStyle/>
                    <a:p>
                      <a:pPr indent="0" lvl="0" marL="0" rtl="0" algn="l">
                        <a:spcBef>
                          <a:spcPts val="0"/>
                        </a:spcBef>
                        <a:spcAft>
                          <a:spcPts val="0"/>
                        </a:spcAft>
                        <a:buNone/>
                      </a:pPr>
                      <a:r>
                        <a:rPr lang="en"/>
                        <a:t>Express</a:t>
                      </a:r>
                      <a:endParaRPr/>
                    </a:p>
                  </a:txBody>
                  <a:tcPr marT="91425" marB="91425" marR="91425" marL="91425"/>
                </a:tc>
                <a:tc>
                  <a:txBody>
                    <a:bodyPr/>
                    <a:lstStyle/>
                    <a:p>
                      <a:pPr indent="0" lvl="0" marL="0" rtl="0" algn="l">
                        <a:spcBef>
                          <a:spcPts val="0"/>
                        </a:spcBef>
                        <a:spcAft>
                          <a:spcPts val="0"/>
                        </a:spcAft>
                        <a:buNone/>
                      </a:pPr>
                      <a:r>
                        <a:rPr lang="en"/>
                        <a:t>Free</a:t>
                      </a:r>
                      <a:endParaRPr/>
                    </a:p>
                  </a:txBody>
                  <a:tcPr marT="91425" marB="91425" marR="91425" marL="91425"/>
                </a:tc>
              </a:tr>
              <a:tr h="381000">
                <a:tc>
                  <a:txBody>
                    <a:bodyPr/>
                    <a:lstStyle/>
                    <a:p>
                      <a:pPr indent="0" lvl="0" marL="0" rtl="0" algn="l">
                        <a:spcBef>
                          <a:spcPts val="0"/>
                        </a:spcBef>
                        <a:spcAft>
                          <a:spcPts val="0"/>
                        </a:spcAft>
                        <a:buNone/>
                      </a:pPr>
                      <a:r>
                        <a:rPr lang="en"/>
                        <a:t>Database</a:t>
                      </a:r>
                      <a:endParaRPr/>
                    </a:p>
                  </a:txBody>
                  <a:tcPr marT="91425" marB="91425" marR="91425" marL="91425"/>
                </a:tc>
                <a:tc>
                  <a:txBody>
                    <a:bodyPr/>
                    <a:lstStyle/>
                    <a:p>
                      <a:pPr indent="0" lvl="0" marL="0" rtl="0" algn="l">
                        <a:spcBef>
                          <a:spcPts val="0"/>
                        </a:spcBef>
                        <a:spcAft>
                          <a:spcPts val="0"/>
                        </a:spcAft>
                        <a:buNone/>
                      </a:pPr>
                      <a:r>
                        <a:rPr lang="en"/>
                        <a:t>MongoDB</a:t>
                      </a:r>
                      <a:endParaRPr/>
                    </a:p>
                  </a:txBody>
                  <a:tcPr marT="91425" marB="91425" marR="91425" marL="91425"/>
                </a:tc>
                <a:tc>
                  <a:txBody>
                    <a:bodyPr/>
                    <a:lstStyle/>
                    <a:p>
                      <a:pPr indent="0" lvl="0" marL="0" rtl="0" algn="l">
                        <a:spcBef>
                          <a:spcPts val="0"/>
                        </a:spcBef>
                        <a:spcAft>
                          <a:spcPts val="0"/>
                        </a:spcAft>
                        <a:buNone/>
                      </a:pPr>
                      <a:r>
                        <a:rPr lang="en"/>
                        <a:t>Free ($15 a month if more storage is needed.)</a:t>
                      </a:r>
                      <a:endParaRPr/>
                    </a:p>
                  </a:txBody>
                  <a:tcPr marT="91425" marB="91425" marR="91425" marL="91425"/>
                </a:tc>
              </a:tr>
            </a:tbl>
          </a:graphicData>
        </a:graphic>
      </p:graphicFrame>
      <p:sp>
        <p:nvSpPr>
          <p:cNvPr id="118" name="Google Shape;118;p21"/>
          <p:cNvSpPr txBox="1"/>
          <p:nvPr/>
        </p:nvSpPr>
        <p:spPr>
          <a:xfrm>
            <a:off x="311700" y="3580525"/>
            <a:ext cx="4538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FFFFF"/>
                </a:highlight>
              </a:rPr>
              <a:t>Apple imposes a $135 cost to upload an app to the app store, this must be renewed yearly</a:t>
            </a:r>
            <a:endParaRPr sz="1000">
              <a:highlight>
                <a:srgbClr val="FFFFFF"/>
              </a:highlight>
            </a:endParaRPr>
          </a:p>
          <a:p>
            <a:pPr indent="0" lvl="0" marL="0" rtl="0" algn="l">
              <a:spcBef>
                <a:spcPts val="0"/>
              </a:spcBef>
              <a:spcAft>
                <a:spcPts val="0"/>
              </a:spcAft>
              <a:buNone/>
            </a:pPr>
            <a:r>
              <a:rPr lang="en" sz="1000">
                <a:highlight>
                  <a:srgbClr val="FFFFFF"/>
                </a:highlight>
              </a:rPr>
              <a:t>Android imposes a one time $35 dollar cost to upload an app to then play store, this does </a:t>
            </a:r>
            <a:r>
              <a:rPr b="1" lang="en" sz="1000">
                <a:highlight>
                  <a:srgbClr val="FFFFFF"/>
                </a:highlight>
              </a:rPr>
              <a:t>not</a:t>
            </a:r>
            <a:r>
              <a:rPr lang="en" sz="1000">
                <a:highlight>
                  <a:srgbClr val="FFFFFF"/>
                </a:highlight>
              </a:rPr>
              <a:t> need to be renewed</a:t>
            </a:r>
            <a:endParaRPr sz="1000">
              <a:highlight>
                <a:srgbClr val="FFFFFF"/>
              </a:highlight>
            </a:endParaRPr>
          </a:p>
          <a:p>
            <a:pPr indent="0" lvl="0" marL="0" rtl="0" algn="l">
              <a:spcBef>
                <a:spcPts val="0"/>
              </a:spcBef>
              <a:spcAft>
                <a:spcPts val="0"/>
              </a:spcAft>
              <a:buNone/>
            </a:pPr>
            <a:r>
              <a:t/>
            </a:r>
            <a:endParaRPr sz="1000">
              <a:highlight>
                <a:srgbClr val="FFFFFF"/>
              </a:highlight>
            </a:endParaRPr>
          </a:p>
          <a:p>
            <a:pPr indent="0" lvl="0" marL="0" rtl="0" algn="l">
              <a:spcBef>
                <a:spcPts val="0"/>
              </a:spcBef>
              <a:spcAft>
                <a:spcPts val="0"/>
              </a:spcAft>
              <a:buNone/>
            </a:pPr>
            <a:r>
              <a:rPr lang="en" sz="1000">
                <a:highlight>
                  <a:srgbClr val="FFFFFF"/>
                </a:highlight>
              </a:rPr>
              <a:t>*all prices are in </a:t>
            </a:r>
            <a:r>
              <a:rPr lang="en" sz="1000">
                <a:highlight>
                  <a:srgbClr val="FFFFFF"/>
                </a:highlight>
              </a:rPr>
              <a:t>canadian</a:t>
            </a:r>
            <a:r>
              <a:rPr lang="en" sz="1000">
                <a:highlight>
                  <a:srgbClr val="FFFFFF"/>
                </a:highlight>
              </a:rPr>
              <a:t> dollars</a:t>
            </a:r>
            <a:endParaRPr sz="1000">
              <a:highlight>
                <a:srgbClr val="FFFFFF"/>
              </a:highlight>
            </a:endParaRPr>
          </a:p>
        </p:txBody>
      </p:sp>
      <p:sp>
        <p:nvSpPr>
          <p:cNvPr id="119" name="Google Shape;119;p21"/>
          <p:cNvSpPr txBox="1"/>
          <p:nvPr/>
        </p:nvSpPr>
        <p:spPr>
          <a:xfrm>
            <a:off x="5709450" y="3612450"/>
            <a:ext cx="302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Total estimated cost of option 1: </a:t>
            </a:r>
            <a:r>
              <a:rPr lang="en">
                <a:solidFill>
                  <a:schemeClr val="accent1"/>
                </a:solidFill>
                <a:latin typeface="Open Sans"/>
                <a:ea typeface="Open Sans"/>
                <a:cs typeface="Open Sans"/>
                <a:sym typeface="Open Sans"/>
              </a:rPr>
              <a:t>$35 + $15 monthly + $135 yearly</a:t>
            </a:r>
            <a:endParaRPr>
              <a:solidFill>
                <a:schemeClr val="accent1"/>
              </a:solidFill>
              <a:latin typeface="Open Sans"/>
              <a:ea typeface="Open Sans"/>
              <a:cs typeface="Open Sans"/>
              <a:sym typeface="Open Sans"/>
            </a:endParaRPr>
          </a:p>
        </p:txBody>
      </p:sp>
      <p:sp>
        <p:nvSpPr>
          <p:cNvPr id="120" name="Google Shape;120;p21"/>
          <p:cNvSpPr txBox="1"/>
          <p:nvPr/>
        </p:nvSpPr>
        <p:spPr>
          <a:xfrm>
            <a:off x="5709450" y="4228050"/>
            <a:ext cx="302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FFFFF"/>
                </a:highlight>
              </a:rPr>
              <a:t>*$35 for android development cost, $15 a month for data storage and $99 yearly for apple development cost</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