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6" r:id="rId4"/>
    <p:sldId id="264" r:id="rId5"/>
    <p:sldId id="265" r:id="rId6"/>
    <p:sldId id="267" r:id="rId7"/>
    <p:sldId id="263" r:id="rId8"/>
    <p:sldId id="259" r:id="rId9"/>
    <p:sldId id="261" r:id="rId10"/>
    <p:sldId id="262" r:id="rId11"/>
    <p:sldId id="268"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p:scale>
          <a:sx n="100" d="100"/>
          <a:sy n="100" d="100"/>
        </p:scale>
        <p:origin x="-1944" y="-31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4FC7E47-2FEB-4040-BCE0-A9DBF3420225}" type="datetimeFigureOut">
              <a:rPr lang="en-US" smtClean="0"/>
              <a:pPr/>
              <a:t>5/29/2018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CB222F-E8B9-471E-A10C-4D2203E2F4F5}"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4FC7E47-2FEB-4040-BCE0-A9DBF3420225}" type="datetimeFigureOut">
              <a:rPr lang="en-US" smtClean="0"/>
              <a:pPr/>
              <a:t>5/29/2018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CB222F-E8B9-471E-A10C-4D2203E2F4F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4FC7E47-2FEB-4040-BCE0-A9DBF3420225}" type="datetimeFigureOut">
              <a:rPr lang="en-US" smtClean="0"/>
              <a:pPr/>
              <a:t>5/29/2018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CB222F-E8B9-471E-A10C-4D2203E2F4F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4FC7E47-2FEB-4040-BCE0-A9DBF3420225}" type="datetimeFigureOut">
              <a:rPr lang="en-US" smtClean="0"/>
              <a:pPr/>
              <a:t>5/29/2018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CB222F-E8B9-471E-A10C-4D2203E2F4F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4FC7E47-2FEB-4040-BCE0-A9DBF3420225}" type="datetimeFigureOut">
              <a:rPr lang="en-US" smtClean="0"/>
              <a:pPr/>
              <a:t>5/29/2018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CB222F-E8B9-471E-A10C-4D2203E2F4F5}"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4FC7E47-2FEB-4040-BCE0-A9DBF3420225}" type="datetimeFigureOut">
              <a:rPr lang="en-US" smtClean="0"/>
              <a:pPr/>
              <a:t>5/29/2018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CB222F-E8B9-471E-A10C-4D2203E2F4F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4FC7E47-2FEB-4040-BCE0-A9DBF3420225}" type="datetimeFigureOut">
              <a:rPr lang="en-US" smtClean="0"/>
              <a:pPr/>
              <a:t>5/29/2018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ACB222F-E8B9-471E-A10C-4D2203E2F4F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4FC7E47-2FEB-4040-BCE0-A9DBF3420225}" type="datetimeFigureOut">
              <a:rPr lang="en-US" smtClean="0"/>
              <a:pPr/>
              <a:t>5/29/2018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ACB222F-E8B9-471E-A10C-4D2203E2F4F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4FC7E47-2FEB-4040-BCE0-A9DBF3420225}" type="datetimeFigureOut">
              <a:rPr lang="en-US" smtClean="0"/>
              <a:pPr/>
              <a:t>5/29/2018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ACB222F-E8B9-471E-A10C-4D2203E2F4F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4FC7E47-2FEB-4040-BCE0-A9DBF3420225}" type="datetimeFigureOut">
              <a:rPr lang="en-US" smtClean="0"/>
              <a:pPr/>
              <a:t>5/29/2018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CB222F-E8B9-471E-A10C-4D2203E2F4F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4FC7E47-2FEB-4040-BCE0-A9DBF3420225}" type="datetimeFigureOut">
              <a:rPr lang="en-US" smtClean="0"/>
              <a:pPr/>
              <a:t>5/29/2018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CB222F-E8B9-471E-A10C-4D2203E2F4F5}"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l="-25000" r="-25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FC7E47-2FEB-4040-BCE0-A9DBF3420225}" type="datetimeFigureOut">
              <a:rPr lang="en-US" smtClean="0"/>
              <a:pPr/>
              <a:t>5/29/2018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CB222F-E8B9-471E-A10C-4D2203E2F4F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gif"/><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 Id="rId4" Type="http://schemas.openxmlformats.org/officeDocument/2006/relationships/image" Target="../media/image14.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opencv.org/" TargetMode="External"/><Relationship Id="rId2" Type="http://schemas.openxmlformats.org/officeDocument/2006/relationships/hyperlink" Target="https://en.wikipedia.org/wiki/AlexNet" TargetMode="Externa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hyperlink" Target="https://www.tensorflow.org/" TargetMode="External"/><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25000" r="-25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8000" b="1" dirty="0" smtClean="0">
                <a:solidFill>
                  <a:schemeClr val="tx2">
                    <a:lumMod val="50000"/>
                  </a:schemeClr>
                </a:solidFill>
              </a:rPr>
              <a:t>GTA_AI</a:t>
            </a:r>
            <a:endParaRPr lang="en-US" sz="8000" b="1" dirty="0">
              <a:solidFill>
                <a:schemeClr val="tx2">
                  <a:lumMod val="50000"/>
                </a:schemeClr>
              </a:solidFill>
            </a:endParaRPr>
          </a:p>
        </p:txBody>
      </p:sp>
      <p:sp>
        <p:nvSpPr>
          <p:cNvPr id="3" name="Subtitle 2"/>
          <p:cNvSpPr>
            <a:spLocks noGrp="1"/>
          </p:cNvSpPr>
          <p:nvPr>
            <p:ph type="subTitle" idx="1"/>
          </p:nvPr>
        </p:nvSpPr>
        <p:spPr>
          <a:xfrm>
            <a:off x="5181600" y="5486400"/>
            <a:ext cx="3733800" cy="1219200"/>
          </a:xfrm>
        </p:spPr>
        <p:txBody>
          <a:bodyPr/>
          <a:lstStyle/>
          <a:p>
            <a:pPr algn="r"/>
            <a:r>
              <a:rPr lang="bg-BG" dirty="0" smtClean="0"/>
              <a:t>Антонио Милев</a:t>
            </a:r>
          </a:p>
          <a:p>
            <a:pPr algn="r"/>
            <a:r>
              <a:rPr lang="bg-BG" dirty="0" smtClean="0"/>
              <a:t>Телерик Арсов</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944562"/>
          </a:xfrm>
        </p:spPr>
        <p:txBody>
          <a:bodyPr/>
          <a:lstStyle/>
          <a:p>
            <a:r>
              <a:rPr lang="en-US" dirty="0" smtClean="0">
                <a:solidFill>
                  <a:schemeClr val="tx2">
                    <a:lumMod val="50000"/>
                  </a:schemeClr>
                </a:solidFill>
                <a:latin typeface="Adobe Gothic Std B" pitchFamily="34" charset="-128"/>
                <a:ea typeface="Adobe Gothic Std B" pitchFamily="34" charset="-128"/>
              </a:rPr>
              <a:t>The Machine Learning Way</a:t>
            </a:r>
            <a:endParaRPr lang="en-US" dirty="0">
              <a:solidFill>
                <a:schemeClr val="tx2">
                  <a:lumMod val="50000"/>
                </a:schemeClr>
              </a:solidFill>
              <a:latin typeface="Adobe Gothic Std B" pitchFamily="34" charset="-128"/>
              <a:ea typeface="Adobe Gothic Std B" pitchFamily="34" charset="-128"/>
            </a:endParaRPr>
          </a:p>
        </p:txBody>
      </p:sp>
      <p:sp>
        <p:nvSpPr>
          <p:cNvPr id="3" name="Content Placeholder 2"/>
          <p:cNvSpPr>
            <a:spLocks noGrp="1"/>
          </p:cNvSpPr>
          <p:nvPr>
            <p:ph idx="1"/>
          </p:nvPr>
        </p:nvSpPr>
        <p:spPr>
          <a:xfrm>
            <a:off x="457200" y="990600"/>
            <a:ext cx="8153400" cy="4648200"/>
          </a:xfrm>
        </p:spPr>
        <p:txBody>
          <a:bodyPr>
            <a:normAutofit/>
          </a:bodyPr>
          <a:lstStyle/>
          <a:p>
            <a:pPr marL="742950" indent="-742950">
              <a:buFont typeface="+mj-lt"/>
              <a:buAutoNum type="arabicPeriod" startAt="4"/>
            </a:pPr>
            <a:r>
              <a:rPr lang="en-US" sz="3600" dirty="0" smtClean="0"/>
              <a:t>Training the model</a:t>
            </a:r>
          </a:p>
          <a:p>
            <a:pPr marL="742950" indent="-742950">
              <a:buNone/>
            </a:pPr>
            <a:r>
              <a:rPr lang="en-US" sz="3600" dirty="0"/>
              <a:t>	</a:t>
            </a:r>
            <a:endParaRPr lang="en-US" sz="3600" dirty="0" smtClean="0"/>
          </a:p>
        </p:txBody>
      </p:sp>
      <p:pic>
        <p:nvPicPr>
          <p:cNvPr id="18435" name="Picture 3"/>
          <p:cNvPicPr>
            <a:picLocks noChangeAspect="1" noChangeArrowheads="1"/>
          </p:cNvPicPr>
          <p:nvPr/>
        </p:nvPicPr>
        <p:blipFill>
          <a:blip r:embed="rId2"/>
          <a:srcRect/>
          <a:stretch>
            <a:fillRect/>
          </a:stretch>
        </p:blipFill>
        <p:spPr bwMode="auto">
          <a:xfrm>
            <a:off x="0" y="1600200"/>
            <a:ext cx="9144000" cy="2625811"/>
          </a:xfrm>
          <a:prstGeom prst="rect">
            <a:avLst/>
          </a:prstGeom>
          <a:noFill/>
          <a:ln w="9525">
            <a:noFill/>
            <a:miter lim="800000"/>
            <a:headEnd/>
            <a:tailEnd/>
          </a:ln>
          <a:effectLst/>
        </p:spPr>
      </p:pic>
      <p:sp>
        <p:nvSpPr>
          <p:cNvPr id="8" name="Rectangle 7"/>
          <p:cNvSpPr/>
          <p:nvPr/>
        </p:nvSpPr>
        <p:spPr>
          <a:xfrm>
            <a:off x="533400" y="5715000"/>
            <a:ext cx="228600" cy="228600"/>
          </a:xfrm>
          <a:prstGeom prst="rect">
            <a:avLst/>
          </a:prstGeom>
          <a:solidFill>
            <a:srgbClr val="00B0F0"/>
          </a:solidFill>
          <a:ln>
            <a:solidFill>
              <a:srgbClr val="00B0F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9" name="Rectangle 8"/>
          <p:cNvSpPr/>
          <p:nvPr/>
        </p:nvSpPr>
        <p:spPr>
          <a:xfrm>
            <a:off x="533400" y="4343400"/>
            <a:ext cx="228600" cy="228600"/>
          </a:xfrm>
          <a:prstGeom prst="rect">
            <a:avLst/>
          </a:prstGeom>
          <a:ln>
            <a:solidFill>
              <a:schemeClr val="accent6"/>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0" name="Rectangle 9"/>
          <p:cNvSpPr/>
          <p:nvPr/>
        </p:nvSpPr>
        <p:spPr>
          <a:xfrm>
            <a:off x="533400" y="5029200"/>
            <a:ext cx="228600" cy="228600"/>
          </a:xfrm>
          <a:prstGeom prst="rect">
            <a:avLst/>
          </a:prstGeom>
          <a:solidFill>
            <a:srgbClr val="C00000"/>
          </a:solidFill>
          <a:ln>
            <a:solidFill>
              <a:srgbClr val="C0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1" name="TextBox 10"/>
          <p:cNvSpPr txBox="1"/>
          <p:nvPr/>
        </p:nvSpPr>
        <p:spPr>
          <a:xfrm>
            <a:off x="914400" y="4267200"/>
            <a:ext cx="7848600" cy="646331"/>
          </a:xfrm>
          <a:prstGeom prst="rect">
            <a:avLst/>
          </a:prstGeom>
          <a:noFill/>
        </p:spPr>
        <p:txBody>
          <a:bodyPr wrap="square" rtlCol="0">
            <a:spAutoFit/>
          </a:bodyPr>
          <a:lstStyle/>
          <a:p>
            <a:pPr marL="342900" indent="-342900"/>
            <a:r>
              <a:rPr lang="en-US" dirty="0" smtClean="0"/>
              <a:t>- Not balanced small data. Looks like it trains well but it actually isn’t because most of the entries are the same.</a:t>
            </a:r>
            <a:endParaRPr lang="en-US" dirty="0"/>
          </a:p>
        </p:txBody>
      </p:sp>
      <p:sp>
        <p:nvSpPr>
          <p:cNvPr id="12" name="TextBox 11"/>
          <p:cNvSpPr txBox="1"/>
          <p:nvPr/>
        </p:nvSpPr>
        <p:spPr>
          <a:xfrm>
            <a:off x="914400" y="4953000"/>
            <a:ext cx="7848600" cy="646331"/>
          </a:xfrm>
          <a:prstGeom prst="rect">
            <a:avLst/>
          </a:prstGeom>
          <a:noFill/>
        </p:spPr>
        <p:txBody>
          <a:bodyPr wrap="square" rtlCol="0">
            <a:spAutoFit/>
          </a:bodyPr>
          <a:lstStyle/>
          <a:p>
            <a:pPr marL="342900" indent="-342900"/>
            <a:r>
              <a:rPr lang="en-US" dirty="0" smtClean="0"/>
              <a:t>- Bigger balanced data. Trains slower but better. (That red line shows because we ran it twice by mistake)</a:t>
            </a:r>
            <a:endParaRPr lang="en-US" dirty="0"/>
          </a:p>
        </p:txBody>
      </p:sp>
      <p:sp>
        <p:nvSpPr>
          <p:cNvPr id="13" name="Rectangle 12"/>
          <p:cNvSpPr/>
          <p:nvPr/>
        </p:nvSpPr>
        <p:spPr>
          <a:xfrm>
            <a:off x="914400" y="5638800"/>
            <a:ext cx="8077200" cy="369332"/>
          </a:xfrm>
          <a:prstGeom prst="rect">
            <a:avLst/>
          </a:prstGeom>
        </p:spPr>
        <p:txBody>
          <a:bodyPr wrap="square">
            <a:spAutoFit/>
          </a:bodyPr>
          <a:lstStyle/>
          <a:p>
            <a:r>
              <a:rPr lang="en-US" dirty="0" smtClean="0"/>
              <a:t>- Again bigger balanced data. </a:t>
            </a:r>
            <a:endParaRPr lang="en-US" dirty="0"/>
          </a:p>
        </p:txBody>
      </p:sp>
      <p:sp>
        <p:nvSpPr>
          <p:cNvPr id="14" name="TextBox 13"/>
          <p:cNvSpPr txBox="1"/>
          <p:nvPr/>
        </p:nvSpPr>
        <p:spPr>
          <a:xfrm>
            <a:off x="228600" y="6096000"/>
            <a:ext cx="8458200" cy="646331"/>
          </a:xfrm>
          <a:prstGeom prst="rect">
            <a:avLst/>
          </a:prstGeom>
          <a:noFill/>
        </p:spPr>
        <p:txBody>
          <a:bodyPr wrap="square" rtlCol="0">
            <a:spAutoFit/>
          </a:bodyPr>
          <a:lstStyle/>
          <a:p>
            <a:r>
              <a:rPr lang="en-US" dirty="0" smtClean="0"/>
              <a:t>Ideally we’ll have a lot more data but we just didn’t have the time to record it. But we can see that the accuracy grows so with bigger data it would work a lot better.</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10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1000"/>
                                        <p:tgtEl>
                                          <p:spTgt spid="10"/>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fade">
                                      <p:cBhvr>
                                        <p:cTn id="18" dur="1000"/>
                                        <p:tgtEl>
                                          <p:spTgt spid="12"/>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1000"/>
                                        <p:tgtEl>
                                          <p:spTgt spid="8"/>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fade">
                                      <p:cBhvr>
                                        <p:cTn id="26" dur="1000"/>
                                        <p:tgtEl>
                                          <p:spTgt spid="13"/>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fade">
                                      <p:cBhvr>
                                        <p:cTn id="31" dur="1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p:bldP spid="12" grpId="0"/>
      <p:bldP spid="13" grpId="0"/>
      <p:bldP spid="1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944562"/>
          </a:xfrm>
        </p:spPr>
        <p:txBody>
          <a:bodyPr/>
          <a:lstStyle/>
          <a:p>
            <a:r>
              <a:rPr lang="en-US" dirty="0" smtClean="0">
                <a:solidFill>
                  <a:schemeClr val="tx2">
                    <a:lumMod val="50000"/>
                  </a:schemeClr>
                </a:solidFill>
                <a:latin typeface="Adobe Gothic Std B" pitchFamily="34" charset="-128"/>
                <a:ea typeface="Adobe Gothic Std B" pitchFamily="34" charset="-128"/>
              </a:rPr>
              <a:t>More Features</a:t>
            </a:r>
            <a:endParaRPr lang="en-US" dirty="0">
              <a:solidFill>
                <a:schemeClr val="tx2">
                  <a:lumMod val="50000"/>
                </a:schemeClr>
              </a:solidFill>
              <a:latin typeface="Adobe Gothic Std B" pitchFamily="34" charset="-128"/>
              <a:ea typeface="Adobe Gothic Std B" pitchFamily="34" charset="-128"/>
            </a:endParaRPr>
          </a:p>
        </p:txBody>
      </p:sp>
      <p:sp>
        <p:nvSpPr>
          <p:cNvPr id="3" name="Content Placeholder 2"/>
          <p:cNvSpPr>
            <a:spLocks noGrp="1"/>
          </p:cNvSpPr>
          <p:nvPr>
            <p:ph idx="1"/>
          </p:nvPr>
        </p:nvSpPr>
        <p:spPr>
          <a:xfrm>
            <a:off x="228600" y="1066800"/>
            <a:ext cx="8610600" cy="4648200"/>
          </a:xfrm>
        </p:spPr>
        <p:txBody>
          <a:bodyPr>
            <a:normAutofit/>
          </a:bodyPr>
          <a:lstStyle/>
          <a:p>
            <a:pPr marL="742950" indent="-742950">
              <a:buFont typeface="+mj-lt"/>
              <a:buAutoNum type="arabicPeriod"/>
            </a:pPr>
            <a:r>
              <a:rPr lang="en-US" sz="3600" dirty="0" smtClean="0"/>
              <a:t>Finding way to car – </a:t>
            </a:r>
            <a:r>
              <a:rPr lang="en-US" sz="2400" dirty="0" smtClean="0"/>
              <a:t>theoretically the AI could finds it’s way to a car using one of the pre-trained </a:t>
            </a:r>
            <a:r>
              <a:rPr lang="en-US" sz="2400" dirty="0" err="1" smtClean="0"/>
              <a:t>Tensorflow</a:t>
            </a:r>
            <a:r>
              <a:rPr lang="en-US" sz="2400" dirty="0" smtClean="0"/>
              <a:t> models for object recognition. Due to hardware limitation (like not being able to run TF on GPU) that takes a lot of time to process but at least we managed to run it with </a:t>
            </a:r>
            <a:r>
              <a:rPr lang="en-US" sz="2400" dirty="0" err="1" smtClean="0"/>
              <a:t>OpenCV</a:t>
            </a:r>
            <a:r>
              <a:rPr lang="en-US" sz="2400" dirty="0" smtClean="0"/>
              <a:t> and detect cars specifically.</a:t>
            </a:r>
            <a:endParaRPr lang="en-US" sz="3600" dirty="0" smtClean="0"/>
          </a:p>
          <a:p>
            <a:pPr marL="742950" indent="-742950">
              <a:buNone/>
            </a:pPr>
            <a:r>
              <a:rPr lang="en-US" sz="3600" dirty="0"/>
              <a:t>	</a:t>
            </a:r>
            <a:endParaRPr lang="en-US" sz="3600" dirty="0" smtClean="0"/>
          </a:p>
        </p:txBody>
      </p:sp>
      <p:pic>
        <p:nvPicPr>
          <p:cNvPr id="25602" name="Picture 2"/>
          <p:cNvPicPr>
            <a:picLocks noChangeAspect="1" noChangeArrowheads="1"/>
          </p:cNvPicPr>
          <p:nvPr/>
        </p:nvPicPr>
        <p:blipFill>
          <a:blip r:embed="rId2"/>
          <a:srcRect/>
          <a:stretch>
            <a:fillRect/>
          </a:stretch>
        </p:blipFill>
        <p:spPr bwMode="auto">
          <a:xfrm>
            <a:off x="2819399" y="3657600"/>
            <a:ext cx="5410201" cy="3010837"/>
          </a:xfrm>
          <a:prstGeom prst="rect">
            <a:avLst/>
          </a:prstGeom>
          <a:noFill/>
          <a:ln w="9525">
            <a:noFill/>
            <a:miter lim="800000"/>
            <a:headEnd/>
            <a:tailEnd/>
          </a:ln>
          <a:effectLst/>
        </p:spPr>
      </p:pic>
      <p:pic>
        <p:nvPicPr>
          <p:cNvPr id="25603" name="Picture 3"/>
          <p:cNvPicPr>
            <a:picLocks noChangeAspect="1" noChangeArrowheads="1"/>
          </p:cNvPicPr>
          <p:nvPr/>
        </p:nvPicPr>
        <p:blipFill>
          <a:blip r:embed="rId3"/>
          <a:srcRect/>
          <a:stretch>
            <a:fillRect/>
          </a:stretch>
        </p:blipFill>
        <p:spPr bwMode="auto">
          <a:xfrm>
            <a:off x="2438400" y="6324600"/>
            <a:ext cx="5950487" cy="290512"/>
          </a:xfrm>
          <a:prstGeom prst="rect">
            <a:avLst/>
          </a:prstGeom>
          <a:ln>
            <a:noFill/>
          </a:ln>
          <a:effectLst>
            <a:outerShdw blurRad="190500" algn="tl" rotWithShape="0">
              <a:srgbClr val="000000">
                <a:alpha val="70000"/>
              </a:srgbClr>
            </a:outerShdw>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5602"/>
                                        </p:tgtEl>
                                        <p:attrNameLst>
                                          <p:attrName>style.visibility</p:attrName>
                                        </p:attrNameLst>
                                      </p:cBhvr>
                                      <p:to>
                                        <p:strVal val="visible"/>
                                      </p:to>
                                    </p:set>
                                    <p:animEffect transition="in" filter="fade">
                                      <p:cBhvr>
                                        <p:cTn id="7" dur="2000"/>
                                        <p:tgtEl>
                                          <p:spTgt spid="25602"/>
                                        </p:tgtEl>
                                      </p:cBhvr>
                                    </p:animEffect>
                                  </p:childTnLst>
                                </p:cTn>
                              </p:par>
                              <p:par>
                                <p:cTn id="8" presetID="10" presetClass="entr" presetSubtype="0" fill="hold" nodeType="withEffect">
                                  <p:stCondLst>
                                    <p:cond delay="0"/>
                                  </p:stCondLst>
                                  <p:childTnLst>
                                    <p:set>
                                      <p:cBhvr>
                                        <p:cTn id="9" dur="1" fill="hold">
                                          <p:stCondLst>
                                            <p:cond delay="0"/>
                                          </p:stCondLst>
                                        </p:cTn>
                                        <p:tgtEl>
                                          <p:spTgt spid="25603"/>
                                        </p:tgtEl>
                                        <p:attrNameLst>
                                          <p:attrName>style.visibility</p:attrName>
                                        </p:attrNameLst>
                                      </p:cBhvr>
                                      <p:to>
                                        <p:strVal val="visible"/>
                                      </p:to>
                                    </p:set>
                                    <p:animEffect transition="in" filter="fade">
                                      <p:cBhvr>
                                        <p:cTn id="10" dur="2000"/>
                                        <p:tgtEl>
                                          <p:spTgt spid="256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944562"/>
          </a:xfrm>
        </p:spPr>
        <p:txBody>
          <a:bodyPr/>
          <a:lstStyle/>
          <a:p>
            <a:r>
              <a:rPr lang="en-US" dirty="0" smtClean="0">
                <a:solidFill>
                  <a:schemeClr val="tx2">
                    <a:lumMod val="50000"/>
                  </a:schemeClr>
                </a:solidFill>
                <a:latin typeface="Adobe Gothic Std B" pitchFamily="34" charset="-128"/>
                <a:ea typeface="Adobe Gothic Std B" pitchFamily="34" charset="-128"/>
              </a:rPr>
              <a:t>What is it?</a:t>
            </a:r>
            <a:endParaRPr lang="en-US" dirty="0">
              <a:solidFill>
                <a:schemeClr val="tx2">
                  <a:lumMod val="50000"/>
                </a:schemeClr>
              </a:solidFill>
              <a:latin typeface="Adobe Gothic Std B" pitchFamily="34" charset="-128"/>
              <a:ea typeface="Adobe Gothic Std B" pitchFamily="34" charset="-128"/>
            </a:endParaRPr>
          </a:p>
        </p:txBody>
      </p:sp>
      <p:sp>
        <p:nvSpPr>
          <p:cNvPr id="3" name="Content Placeholder 2"/>
          <p:cNvSpPr>
            <a:spLocks noGrp="1"/>
          </p:cNvSpPr>
          <p:nvPr>
            <p:ph idx="1"/>
          </p:nvPr>
        </p:nvSpPr>
        <p:spPr>
          <a:xfrm>
            <a:off x="457200" y="1219200"/>
            <a:ext cx="8153400" cy="5334000"/>
          </a:xfrm>
        </p:spPr>
        <p:txBody>
          <a:bodyPr/>
          <a:lstStyle/>
          <a:p>
            <a:pPr marL="514350" indent="-514350"/>
            <a:r>
              <a:rPr lang="en-US" dirty="0" smtClean="0"/>
              <a:t>An AI that can drive in GTA: San Andreas. Pretty simple.</a:t>
            </a:r>
          </a:p>
        </p:txBody>
      </p:sp>
      <p:pic>
        <p:nvPicPr>
          <p:cNvPr id="1030" name="Picture 6" descr="Image result for gta sa driving"/>
          <p:cNvPicPr>
            <a:picLocks noChangeAspect="1" noChangeArrowheads="1"/>
          </p:cNvPicPr>
          <p:nvPr/>
        </p:nvPicPr>
        <p:blipFill>
          <a:blip r:embed="rId2"/>
          <a:srcRect/>
          <a:stretch>
            <a:fillRect/>
          </a:stretch>
        </p:blipFill>
        <p:spPr bwMode="auto">
          <a:xfrm>
            <a:off x="4191000" y="2133600"/>
            <a:ext cx="3703955" cy="2895600"/>
          </a:xfrm>
          <a:prstGeom prst="rect">
            <a:avLst/>
          </a:prstGeom>
          <a:noFill/>
        </p:spPr>
      </p:pic>
      <p:sp>
        <p:nvSpPr>
          <p:cNvPr id="7" name="TextBox 6"/>
          <p:cNvSpPr txBox="1"/>
          <p:nvPr/>
        </p:nvSpPr>
        <p:spPr>
          <a:xfrm>
            <a:off x="304800" y="5867400"/>
            <a:ext cx="6172200" cy="584775"/>
          </a:xfrm>
          <a:prstGeom prst="rect">
            <a:avLst/>
          </a:prstGeom>
          <a:noFill/>
        </p:spPr>
        <p:txBody>
          <a:bodyPr wrap="square" rtlCol="0">
            <a:spAutoFit/>
          </a:bodyPr>
          <a:lstStyle/>
          <a:p>
            <a:pPr>
              <a:buFont typeface="Arial" pitchFamily="34" charset="0"/>
              <a:buChar char="•"/>
            </a:pPr>
            <a:r>
              <a:rPr lang="en-US" sz="2000" dirty="0" smtClean="0"/>
              <a:t> </a:t>
            </a:r>
            <a:r>
              <a:rPr lang="en-US" sz="3200" dirty="0" smtClean="0"/>
              <a:t>Turns out it isn’t that simple at all…</a:t>
            </a:r>
            <a:endParaRPr 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030"/>
                                        </p:tgtEl>
                                        <p:attrNameLst>
                                          <p:attrName>style.visibility</p:attrName>
                                        </p:attrNameLst>
                                      </p:cBhvr>
                                      <p:to>
                                        <p:strVal val="visible"/>
                                      </p:to>
                                    </p:set>
                                    <p:animEffect transition="in" filter="fade">
                                      <p:cBhvr>
                                        <p:cTn id="10" dur="2000"/>
                                        <p:tgtEl>
                                          <p:spTgt spid="103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944562"/>
          </a:xfrm>
        </p:spPr>
        <p:txBody>
          <a:bodyPr/>
          <a:lstStyle/>
          <a:p>
            <a:r>
              <a:rPr lang="en-US" dirty="0" smtClean="0">
                <a:solidFill>
                  <a:schemeClr val="tx2">
                    <a:lumMod val="50000"/>
                  </a:schemeClr>
                </a:solidFill>
                <a:latin typeface="Adobe Gothic Std B" pitchFamily="34" charset="-128"/>
                <a:ea typeface="Adobe Gothic Std B" pitchFamily="34" charset="-128"/>
              </a:rPr>
              <a:t>Setting up</a:t>
            </a:r>
            <a:endParaRPr lang="en-US" dirty="0">
              <a:solidFill>
                <a:schemeClr val="tx2">
                  <a:lumMod val="50000"/>
                </a:schemeClr>
              </a:solidFill>
              <a:latin typeface="Adobe Gothic Std B" pitchFamily="34" charset="-128"/>
              <a:ea typeface="Adobe Gothic Std B" pitchFamily="34" charset="-128"/>
            </a:endParaRPr>
          </a:p>
        </p:txBody>
      </p:sp>
      <p:sp>
        <p:nvSpPr>
          <p:cNvPr id="3" name="Content Placeholder 2"/>
          <p:cNvSpPr>
            <a:spLocks noGrp="1"/>
          </p:cNvSpPr>
          <p:nvPr>
            <p:ph idx="1"/>
          </p:nvPr>
        </p:nvSpPr>
        <p:spPr>
          <a:xfrm>
            <a:off x="457200" y="1447800"/>
            <a:ext cx="2667000" cy="685800"/>
          </a:xfrm>
        </p:spPr>
        <p:txBody>
          <a:bodyPr>
            <a:normAutofit/>
          </a:bodyPr>
          <a:lstStyle/>
          <a:p>
            <a:pPr marL="514350" indent="-514350">
              <a:buNone/>
            </a:pPr>
            <a:r>
              <a:rPr lang="en-US" sz="3600" dirty="0" smtClean="0"/>
              <a:t>Expectations</a:t>
            </a:r>
          </a:p>
        </p:txBody>
      </p:sp>
      <p:sp>
        <p:nvSpPr>
          <p:cNvPr id="4" name="Content Placeholder 2"/>
          <p:cNvSpPr txBox="1">
            <a:spLocks/>
          </p:cNvSpPr>
          <p:nvPr/>
        </p:nvSpPr>
        <p:spPr>
          <a:xfrm>
            <a:off x="6172200" y="1447800"/>
            <a:ext cx="1600200" cy="685800"/>
          </a:xfrm>
          <a:prstGeom prst="rect">
            <a:avLst/>
          </a:prstGeom>
        </p:spPr>
        <p:txBody>
          <a:bodyPr vert="horz" lIns="91440" tIns="45720" rIns="91440" bIns="45720" rtlCol="0">
            <a:normAutofit/>
          </a:bodyPr>
          <a:lstStyle/>
          <a:p>
            <a:pPr marL="514350" marR="0" lvl="0" indent="-51435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600" b="0" i="0" u="none" strike="noStrike" kern="1200" cap="none" spc="0" normalizeH="0" baseline="0" noProof="0" dirty="0" smtClean="0">
                <a:ln>
                  <a:noFill/>
                </a:ln>
                <a:solidFill>
                  <a:schemeClr val="tx1"/>
                </a:solidFill>
                <a:effectLst/>
                <a:uLnTx/>
                <a:uFillTx/>
                <a:latin typeface="+mn-lt"/>
                <a:ea typeface="+mn-ea"/>
                <a:cs typeface="+mn-cs"/>
              </a:rPr>
              <a:t>Reality</a:t>
            </a:r>
          </a:p>
        </p:txBody>
      </p:sp>
      <p:pic>
        <p:nvPicPr>
          <p:cNvPr id="20482" name="Picture 2"/>
          <p:cNvPicPr>
            <a:picLocks noChangeAspect="1" noChangeArrowheads="1"/>
          </p:cNvPicPr>
          <p:nvPr/>
        </p:nvPicPr>
        <p:blipFill>
          <a:blip r:embed="rId2"/>
          <a:srcRect/>
          <a:stretch>
            <a:fillRect/>
          </a:stretch>
        </p:blipFill>
        <p:spPr bwMode="auto">
          <a:xfrm>
            <a:off x="457200" y="2133600"/>
            <a:ext cx="2638425" cy="933450"/>
          </a:xfrm>
          <a:prstGeom prst="rect">
            <a:avLst/>
          </a:prstGeom>
          <a:ln>
            <a:noFill/>
          </a:ln>
          <a:effectLst>
            <a:outerShdw blurRad="190500" algn="tl" rotWithShape="0">
              <a:srgbClr val="000000">
                <a:alpha val="70000"/>
              </a:srgbClr>
            </a:outerShdw>
          </a:effectLst>
        </p:spPr>
      </p:pic>
      <p:pic>
        <p:nvPicPr>
          <p:cNvPr id="20485" name="Picture 5" descr="C:\Users\User\Desktop\giphy.gif"/>
          <p:cNvPicPr>
            <a:picLocks noChangeAspect="1" noChangeArrowheads="1" noCrop="1"/>
          </p:cNvPicPr>
          <p:nvPr/>
        </p:nvPicPr>
        <p:blipFill>
          <a:blip r:embed="rId3"/>
          <a:srcRect/>
          <a:stretch>
            <a:fillRect/>
          </a:stretch>
        </p:blipFill>
        <p:spPr bwMode="auto">
          <a:xfrm>
            <a:off x="5410200" y="2133600"/>
            <a:ext cx="3048000" cy="2286000"/>
          </a:xfrm>
          <a:prstGeom prst="rect">
            <a:avLst/>
          </a:prstGeom>
          <a:ln>
            <a:noFill/>
          </a:ln>
          <a:effectLst>
            <a:outerShdw blurRad="190500" algn="tl" rotWithShape="0">
              <a:srgbClr val="000000">
                <a:alpha val="70000"/>
              </a:srgbClr>
            </a:outerShdw>
          </a:effectLst>
        </p:spPr>
      </p:pic>
      <p:pic>
        <p:nvPicPr>
          <p:cNvPr id="20486" name="Picture 6"/>
          <p:cNvPicPr>
            <a:picLocks noChangeAspect="1" noChangeArrowheads="1"/>
          </p:cNvPicPr>
          <p:nvPr/>
        </p:nvPicPr>
        <p:blipFill>
          <a:blip r:embed="rId4"/>
          <a:srcRect/>
          <a:stretch>
            <a:fillRect/>
          </a:stretch>
        </p:blipFill>
        <p:spPr bwMode="auto">
          <a:xfrm rot="20983374">
            <a:off x="5027990" y="4104394"/>
            <a:ext cx="4264508" cy="1224133"/>
          </a:xfrm>
          <a:prstGeom prst="rect">
            <a:avLst/>
          </a:prstGeom>
          <a:ln>
            <a:noFill/>
          </a:ln>
          <a:effectLst>
            <a:outerShdw blurRad="190500" algn="tl" rotWithShape="0">
              <a:srgbClr val="000000">
                <a:alpha val="70000"/>
              </a:srgbClr>
            </a:outerShdw>
          </a:effectLst>
        </p:spPr>
      </p:pic>
      <p:pic>
        <p:nvPicPr>
          <p:cNvPr id="20487" name="Picture 7"/>
          <p:cNvPicPr>
            <a:picLocks noChangeAspect="1" noChangeArrowheads="1"/>
          </p:cNvPicPr>
          <p:nvPr/>
        </p:nvPicPr>
        <p:blipFill>
          <a:blip r:embed="rId5"/>
          <a:srcRect/>
          <a:stretch>
            <a:fillRect/>
          </a:stretch>
        </p:blipFill>
        <p:spPr bwMode="auto">
          <a:xfrm rot="494048">
            <a:off x="4148419" y="4061347"/>
            <a:ext cx="3562227" cy="725888"/>
          </a:xfrm>
          <a:prstGeom prst="rect">
            <a:avLst/>
          </a:prstGeom>
          <a:ln>
            <a:noFill/>
          </a:ln>
          <a:effectLst>
            <a:outerShdw blurRad="190500" algn="tl" rotWithShape="0">
              <a:srgbClr val="000000">
                <a:alpha val="70000"/>
              </a:srgbClr>
            </a:outerShdw>
          </a:effectLst>
        </p:spPr>
      </p:pic>
      <p:pic>
        <p:nvPicPr>
          <p:cNvPr id="20488" name="Picture 8"/>
          <p:cNvPicPr>
            <a:picLocks noChangeAspect="1" noChangeArrowheads="1"/>
          </p:cNvPicPr>
          <p:nvPr/>
        </p:nvPicPr>
        <p:blipFill>
          <a:blip r:embed="rId6"/>
          <a:srcRect/>
          <a:stretch>
            <a:fillRect/>
          </a:stretch>
        </p:blipFill>
        <p:spPr bwMode="auto">
          <a:xfrm rot="21055205">
            <a:off x="3811854" y="2319965"/>
            <a:ext cx="4322392" cy="366712"/>
          </a:xfrm>
          <a:prstGeom prst="rect">
            <a:avLst/>
          </a:prstGeom>
          <a:ln>
            <a:noFill/>
          </a:ln>
          <a:effectLst>
            <a:outerShdw blurRad="190500" algn="tl" rotWithShape="0">
              <a:srgbClr val="000000">
                <a:alpha val="70000"/>
              </a:srgbClr>
            </a:outerShdw>
          </a:effectLst>
        </p:spPr>
      </p:pic>
      <p:pic>
        <p:nvPicPr>
          <p:cNvPr id="20489" name="Picture 9"/>
          <p:cNvPicPr>
            <a:picLocks noChangeAspect="1" noChangeArrowheads="1"/>
          </p:cNvPicPr>
          <p:nvPr/>
        </p:nvPicPr>
        <p:blipFill>
          <a:blip r:embed="rId7"/>
          <a:srcRect/>
          <a:stretch>
            <a:fillRect/>
          </a:stretch>
        </p:blipFill>
        <p:spPr bwMode="auto">
          <a:xfrm rot="694399">
            <a:off x="7281671" y="2155671"/>
            <a:ext cx="1810383" cy="701320"/>
          </a:xfrm>
          <a:prstGeom prst="rect">
            <a:avLst/>
          </a:prstGeom>
          <a:ln>
            <a:noFill/>
          </a:ln>
          <a:effectLst>
            <a:outerShdw blurRad="190500" algn="tl" rotWithShape="0">
              <a:srgbClr val="000000">
                <a:alpha val="70000"/>
              </a:srgbClr>
            </a:outerShdw>
          </a:effectLst>
        </p:spPr>
      </p:pic>
      <p:sp>
        <p:nvSpPr>
          <p:cNvPr id="13" name="TextBox 12"/>
          <p:cNvSpPr txBox="1"/>
          <p:nvPr/>
        </p:nvSpPr>
        <p:spPr>
          <a:xfrm>
            <a:off x="304800" y="4800600"/>
            <a:ext cx="4419600" cy="1938992"/>
          </a:xfrm>
          <a:prstGeom prst="rect">
            <a:avLst/>
          </a:prstGeom>
          <a:noFill/>
        </p:spPr>
        <p:txBody>
          <a:bodyPr wrap="square" rtlCol="0">
            <a:spAutoFit/>
          </a:bodyPr>
          <a:lstStyle/>
          <a:p>
            <a:pPr>
              <a:buFont typeface="Arial" pitchFamily="34" charset="0"/>
              <a:buChar char="•"/>
            </a:pPr>
            <a:r>
              <a:rPr lang="en-US" dirty="0" smtClean="0"/>
              <a:t> </a:t>
            </a:r>
            <a:r>
              <a:rPr lang="en-US" sz="2400" dirty="0" smtClean="0"/>
              <a:t>Being able to run everything was</a:t>
            </a:r>
          </a:p>
          <a:p>
            <a:r>
              <a:rPr lang="en-US" sz="2400" dirty="0" smtClean="0"/>
              <a:t>actually quite the challenge and that alone gave us a lot of insight on how complicated some stuff can be.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944562"/>
          </a:xfrm>
        </p:spPr>
        <p:txBody>
          <a:bodyPr>
            <a:normAutofit/>
          </a:bodyPr>
          <a:lstStyle/>
          <a:p>
            <a:r>
              <a:rPr lang="en-US" dirty="0" smtClean="0">
                <a:solidFill>
                  <a:schemeClr val="tx2">
                    <a:lumMod val="50000"/>
                  </a:schemeClr>
                </a:solidFill>
                <a:latin typeface="Adobe Gothic Std B" pitchFamily="34" charset="-128"/>
                <a:ea typeface="Adobe Gothic Std B" pitchFamily="34" charset="-128"/>
              </a:rPr>
              <a:t>Driving with image processing</a:t>
            </a:r>
            <a:endParaRPr lang="en-US" dirty="0">
              <a:solidFill>
                <a:schemeClr val="tx2">
                  <a:lumMod val="50000"/>
                </a:schemeClr>
              </a:solidFill>
              <a:latin typeface="Adobe Gothic Std B" pitchFamily="34" charset="-128"/>
              <a:ea typeface="Adobe Gothic Std B" pitchFamily="34" charset="-128"/>
            </a:endParaRPr>
          </a:p>
        </p:txBody>
      </p:sp>
      <p:sp>
        <p:nvSpPr>
          <p:cNvPr id="3" name="Content Placeholder 2"/>
          <p:cNvSpPr>
            <a:spLocks noGrp="1"/>
          </p:cNvSpPr>
          <p:nvPr>
            <p:ph idx="1"/>
          </p:nvPr>
        </p:nvSpPr>
        <p:spPr>
          <a:xfrm>
            <a:off x="457200" y="1219200"/>
            <a:ext cx="8153400" cy="5334000"/>
          </a:xfrm>
        </p:spPr>
        <p:txBody>
          <a:bodyPr/>
          <a:lstStyle/>
          <a:p>
            <a:pPr marL="514350" indent="-514350">
              <a:buFont typeface="+mj-lt"/>
              <a:buAutoNum type="arabicPeriod"/>
            </a:pPr>
            <a:r>
              <a:rPr lang="en-US" dirty="0" smtClean="0"/>
              <a:t>Sending input</a:t>
            </a:r>
          </a:p>
          <a:p>
            <a:pPr marL="914400" lvl="1" indent="-514350"/>
            <a:r>
              <a:rPr lang="en-US" sz="2400" dirty="0" smtClean="0"/>
              <a:t>Not such an easy task because we need to send it to the game not the console. Using the user32.dll we are able to do this and send the input to OS.</a:t>
            </a:r>
          </a:p>
          <a:p>
            <a:pPr marL="914400" lvl="1" indent="-514350">
              <a:buNone/>
            </a:pPr>
            <a:endParaRPr lang="en-US" sz="2400" dirty="0"/>
          </a:p>
          <a:p>
            <a:pPr marL="914400" lvl="1" indent="-514350"/>
            <a:r>
              <a:rPr lang="en-US" sz="2400" dirty="0" smtClean="0"/>
              <a:t>We’ve creating a couple </a:t>
            </a:r>
          </a:p>
          <a:p>
            <a:pPr marL="914400" lvl="1" indent="-514350">
              <a:buNone/>
            </a:pPr>
            <a:r>
              <a:rPr lang="en-US" sz="2400" dirty="0" smtClean="0"/>
              <a:t>of functions to simulate </a:t>
            </a:r>
          </a:p>
          <a:p>
            <a:pPr marL="914400" lvl="1" indent="-514350">
              <a:buNone/>
            </a:pPr>
            <a:r>
              <a:rPr lang="en-US" sz="2400" dirty="0" smtClean="0"/>
              <a:t>the different </a:t>
            </a:r>
            <a:r>
              <a:rPr lang="en-US" sz="2400" dirty="0" smtClean="0"/>
              <a:t>maneuvers</a:t>
            </a:r>
            <a:endParaRPr lang="en-US" sz="2400" dirty="0" smtClean="0"/>
          </a:p>
          <a:p>
            <a:pPr marL="914400" lvl="1" indent="-514350">
              <a:buNone/>
            </a:pPr>
            <a:r>
              <a:rPr lang="en-US" sz="2400" dirty="0" smtClean="0"/>
              <a:t>we use in driving.</a:t>
            </a:r>
            <a:endParaRPr lang="en-US" sz="2400" dirty="0"/>
          </a:p>
        </p:txBody>
      </p:sp>
      <p:pic>
        <p:nvPicPr>
          <p:cNvPr id="19459" name="Picture 3"/>
          <p:cNvPicPr>
            <a:picLocks noChangeAspect="1" noChangeArrowheads="1"/>
          </p:cNvPicPr>
          <p:nvPr/>
        </p:nvPicPr>
        <p:blipFill>
          <a:blip r:embed="rId2"/>
          <a:srcRect/>
          <a:stretch>
            <a:fillRect/>
          </a:stretch>
        </p:blipFill>
        <p:spPr bwMode="auto">
          <a:xfrm>
            <a:off x="7239000" y="3458804"/>
            <a:ext cx="1752600" cy="3399196"/>
          </a:xfrm>
          <a:prstGeom prst="rect">
            <a:avLst/>
          </a:prstGeom>
          <a:ln>
            <a:noFill/>
          </a:ln>
          <a:effectLst>
            <a:outerShdw blurRad="190500" algn="tl" rotWithShape="0">
              <a:srgbClr val="000000">
                <a:alpha val="70000"/>
              </a:srgbClr>
            </a:outerShdw>
          </a:effectLst>
        </p:spPr>
      </p:pic>
      <p:pic>
        <p:nvPicPr>
          <p:cNvPr id="19465" name="Picture 9"/>
          <p:cNvPicPr>
            <a:picLocks noChangeAspect="1" noChangeArrowheads="1"/>
          </p:cNvPicPr>
          <p:nvPr/>
        </p:nvPicPr>
        <p:blipFill>
          <a:blip r:embed="rId3"/>
          <a:srcRect/>
          <a:stretch>
            <a:fillRect/>
          </a:stretch>
        </p:blipFill>
        <p:spPr bwMode="auto">
          <a:xfrm>
            <a:off x="3060571" y="5181601"/>
            <a:ext cx="4425697" cy="1676400"/>
          </a:xfrm>
          <a:prstGeom prst="rect">
            <a:avLst/>
          </a:prstGeom>
          <a:ln>
            <a:noFill/>
          </a:ln>
          <a:effectLst>
            <a:outerShdw blurRad="190500" algn="tl" rotWithShape="0">
              <a:srgbClr val="000000">
                <a:alpha val="70000"/>
              </a:srgbClr>
            </a:outerShdw>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1000"/>
                                        <p:tgtEl>
                                          <p:spTgt spid="3">
                                            <p:txEl>
                                              <p:pRg st="3" end="3"/>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fade">
                                      <p:cBhvr>
                                        <p:cTn id="15" dur="1000"/>
                                        <p:tgtEl>
                                          <p:spTgt spid="3">
                                            <p:txEl>
                                              <p:pRg st="4" end="4"/>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5" end="5"/>
                                            </p:txEl>
                                          </p:spTgt>
                                        </p:tgtEl>
                                        <p:attrNameLst>
                                          <p:attrName>style.visibility</p:attrName>
                                        </p:attrNameLst>
                                      </p:cBhvr>
                                      <p:to>
                                        <p:strVal val="visible"/>
                                      </p:to>
                                    </p:set>
                                    <p:animEffect transition="in" filter="fade">
                                      <p:cBhvr>
                                        <p:cTn id="18" dur="1000"/>
                                        <p:tgtEl>
                                          <p:spTgt spid="3">
                                            <p:txEl>
                                              <p:pRg st="5" end="5"/>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Effect transition="in" filter="fade">
                                      <p:cBhvr>
                                        <p:cTn id="21" dur="1000"/>
                                        <p:tgtEl>
                                          <p:spTgt spid="3">
                                            <p:txEl>
                                              <p:pRg st="6" end="6"/>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19459"/>
                                        </p:tgtEl>
                                        <p:attrNameLst>
                                          <p:attrName>style.visibility</p:attrName>
                                        </p:attrNameLst>
                                      </p:cBhvr>
                                      <p:to>
                                        <p:strVal val="visible"/>
                                      </p:to>
                                    </p:set>
                                    <p:animEffect transition="in" filter="fade">
                                      <p:cBhvr>
                                        <p:cTn id="24" dur="1000"/>
                                        <p:tgtEl>
                                          <p:spTgt spid="19459"/>
                                        </p:tgtEl>
                                      </p:cBhvr>
                                    </p:animEffect>
                                  </p:childTnLst>
                                </p:cTn>
                              </p:par>
                              <p:par>
                                <p:cTn id="25" presetID="10" presetClass="entr" presetSubtype="0" fill="hold" nodeType="withEffect">
                                  <p:stCondLst>
                                    <p:cond delay="0"/>
                                  </p:stCondLst>
                                  <p:childTnLst>
                                    <p:set>
                                      <p:cBhvr>
                                        <p:cTn id="26" dur="1" fill="hold">
                                          <p:stCondLst>
                                            <p:cond delay="0"/>
                                          </p:stCondLst>
                                        </p:cTn>
                                        <p:tgtEl>
                                          <p:spTgt spid="19465"/>
                                        </p:tgtEl>
                                        <p:attrNameLst>
                                          <p:attrName>style.visibility</p:attrName>
                                        </p:attrNameLst>
                                      </p:cBhvr>
                                      <p:to>
                                        <p:strVal val="visible"/>
                                      </p:to>
                                    </p:set>
                                    <p:animEffect transition="in" filter="fade">
                                      <p:cBhvr>
                                        <p:cTn id="27" dur="2000"/>
                                        <p:tgtEl>
                                          <p:spTgt spid="194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944562"/>
          </a:xfrm>
        </p:spPr>
        <p:txBody>
          <a:bodyPr>
            <a:normAutofit/>
          </a:bodyPr>
          <a:lstStyle/>
          <a:p>
            <a:r>
              <a:rPr lang="en-US" dirty="0" smtClean="0">
                <a:solidFill>
                  <a:schemeClr val="tx2">
                    <a:lumMod val="50000"/>
                  </a:schemeClr>
                </a:solidFill>
                <a:latin typeface="Adobe Gothic Std B" pitchFamily="34" charset="-128"/>
                <a:ea typeface="Adobe Gothic Std B" pitchFamily="34" charset="-128"/>
              </a:rPr>
              <a:t>Driving with image processing</a:t>
            </a:r>
            <a:endParaRPr lang="en-US" dirty="0">
              <a:solidFill>
                <a:schemeClr val="tx2">
                  <a:lumMod val="50000"/>
                </a:schemeClr>
              </a:solidFill>
              <a:latin typeface="Adobe Gothic Std B" pitchFamily="34" charset="-128"/>
              <a:ea typeface="Adobe Gothic Std B" pitchFamily="34" charset="-128"/>
            </a:endParaRPr>
          </a:p>
        </p:txBody>
      </p:sp>
      <p:sp>
        <p:nvSpPr>
          <p:cNvPr id="3" name="Content Placeholder 2"/>
          <p:cNvSpPr>
            <a:spLocks noGrp="1"/>
          </p:cNvSpPr>
          <p:nvPr>
            <p:ph idx="1"/>
          </p:nvPr>
        </p:nvSpPr>
        <p:spPr>
          <a:xfrm>
            <a:off x="457200" y="990600"/>
            <a:ext cx="8153400" cy="5334000"/>
          </a:xfrm>
        </p:spPr>
        <p:txBody>
          <a:bodyPr/>
          <a:lstStyle/>
          <a:p>
            <a:pPr marL="514350" indent="-514350">
              <a:buFont typeface="+mj-lt"/>
              <a:buAutoNum type="arabicPeriod" startAt="2"/>
            </a:pPr>
            <a:r>
              <a:rPr lang="en-US" dirty="0" smtClean="0"/>
              <a:t>Recognizing the road</a:t>
            </a:r>
          </a:p>
          <a:p>
            <a:pPr marL="514350" indent="-514350">
              <a:buFont typeface="+mj-lt"/>
              <a:buAutoNum type="arabicPeriod" startAt="2"/>
            </a:pPr>
            <a:endParaRPr lang="en-US" sz="2400" dirty="0"/>
          </a:p>
        </p:txBody>
      </p:sp>
      <p:pic>
        <p:nvPicPr>
          <p:cNvPr id="21506" name="Picture 2" descr="C:\Users\User\Desktop\Screenshot_2.jpg"/>
          <p:cNvPicPr>
            <a:picLocks noChangeAspect="1" noChangeArrowheads="1"/>
          </p:cNvPicPr>
          <p:nvPr/>
        </p:nvPicPr>
        <p:blipFill>
          <a:blip r:embed="rId2" cstate="print"/>
          <a:srcRect/>
          <a:stretch>
            <a:fillRect/>
          </a:stretch>
        </p:blipFill>
        <p:spPr bwMode="auto">
          <a:xfrm>
            <a:off x="152400" y="1600200"/>
            <a:ext cx="2514600" cy="2029247"/>
          </a:xfrm>
          <a:prstGeom prst="rect">
            <a:avLst/>
          </a:prstGeom>
          <a:noFill/>
        </p:spPr>
      </p:pic>
      <p:sp>
        <p:nvSpPr>
          <p:cNvPr id="8" name="Right Arrow 7"/>
          <p:cNvSpPr/>
          <p:nvPr/>
        </p:nvSpPr>
        <p:spPr>
          <a:xfrm>
            <a:off x="2819400" y="2133600"/>
            <a:ext cx="457200" cy="533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507" name="Picture 3" descr="C:\Users\User\Desktop\Screenshot_3.jpg"/>
          <p:cNvPicPr>
            <a:picLocks noChangeAspect="1" noChangeArrowheads="1"/>
          </p:cNvPicPr>
          <p:nvPr/>
        </p:nvPicPr>
        <p:blipFill>
          <a:blip r:embed="rId3" cstate="print"/>
          <a:srcRect/>
          <a:stretch>
            <a:fillRect/>
          </a:stretch>
        </p:blipFill>
        <p:spPr bwMode="auto">
          <a:xfrm>
            <a:off x="3352800" y="1600200"/>
            <a:ext cx="2514600" cy="2018385"/>
          </a:xfrm>
          <a:prstGeom prst="rect">
            <a:avLst/>
          </a:prstGeom>
          <a:noFill/>
        </p:spPr>
      </p:pic>
      <p:pic>
        <p:nvPicPr>
          <p:cNvPr id="21508" name="Picture 4" descr="C:\Users\User\Desktop\Screenshot_4.jpg"/>
          <p:cNvPicPr>
            <a:picLocks noChangeAspect="1" noChangeArrowheads="1"/>
          </p:cNvPicPr>
          <p:nvPr/>
        </p:nvPicPr>
        <p:blipFill>
          <a:blip r:embed="rId4" cstate="print"/>
          <a:srcRect/>
          <a:stretch>
            <a:fillRect/>
          </a:stretch>
        </p:blipFill>
        <p:spPr bwMode="auto">
          <a:xfrm>
            <a:off x="6508406" y="1524000"/>
            <a:ext cx="2559394" cy="2041996"/>
          </a:xfrm>
          <a:prstGeom prst="rect">
            <a:avLst/>
          </a:prstGeom>
          <a:noFill/>
        </p:spPr>
      </p:pic>
      <p:sp>
        <p:nvSpPr>
          <p:cNvPr id="14" name="Right Arrow 13"/>
          <p:cNvSpPr/>
          <p:nvPr/>
        </p:nvSpPr>
        <p:spPr>
          <a:xfrm>
            <a:off x="5943600" y="2133600"/>
            <a:ext cx="457200" cy="533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228600" y="4191000"/>
            <a:ext cx="8305800" cy="2308324"/>
          </a:xfrm>
          <a:prstGeom prst="rect">
            <a:avLst/>
          </a:prstGeom>
          <a:noFill/>
        </p:spPr>
        <p:txBody>
          <a:bodyPr wrap="square" rtlCol="0">
            <a:spAutoFit/>
          </a:bodyPr>
          <a:lstStyle/>
          <a:p>
            <a:r>
              <a:rPr lang="en-US" dirty="0" smtClean="0"/>
              <a:t>A very often used method in </a:t>
            </a:r>
            <a:r>
              <a:rPr lang="en-US" dirty="0" err="1" smtClean="0"/>
              <a:t>OpenCV</a:t>
            </a:r>
            <a:r>
              <a:rPr lang="en-US" dirty="0" smtClean="0"/>
              <a:t> is the line detection:</a:t>
            </a:r>
          </a:p>
          <a:p>
            <a:pPr>
              <a:buFont typeface="Arial" pitchFamily="34" charset="0"/>
              <a:buChar char="•"/>
            </a:pPr>
            <a:r>
              <a:rPr lang="en-US" dirty="0" smtClean="0"/>
              <a:t> First we have to apply a Canny Edge filter to our original image (1).</a:t>
            </a:r>
          </a:p>
          <a:p>
            <a:pPr>
              <a:buFont typeface="Arial" pitchFamily="34" charset="0"/>
              <a:buChar char="•"/>
            </a:pPr>
            <a:r>
              <a:rPr lang="en-US" dirty="0" smtClean="0"/>
              <a:t> We also apply a region of interest so that we can focus specifically on the road. That’s how we end up with (2)</a:t>
            </a:r>
          </a:p>
          <a:p>
            <a:pPr>
              <a:buFont typeface="Arial" pitchFamily="34" charset="0"/>
              <a:buChar char="•"/>
            </a:pPr>
            <a:r>
              <a:rPr lang="en-US" dirty="0"/>
              <a:t> </a:t>
            </a:r>
            <a:r>
              <a:rPr lang="en-US" dirty="0" smtClean="0"/>
              <a:t>Then we just have to apply Hough Lines filter to get the final result. Tweaking a couple of parameters when can get different amount of lines, remove shorter edges etc.</a:t>
            </a:r>
          </a:p>
          <a:p>
            <a:pPr>
              <a:buFont typeface="Arial" pitchFamily="34" charset="0"/>
              <a:buChar char="•"/>
            </a:pPr>
            <a:r>
              <a:rPr lang="en-US" dirty="0"/>
              <a:t> </a:t>
            </a:r>
            <a:r>
              <a:rPr lang="en-US" dirty="0" smtClean="0"/>
              <a:t>Now we can use the array of lines to determine our actions.</a:t>
            </a:r>
          </a:p>
          <a:p>
            <a:endParaRPr lang="en-US" dirty="0"/>
          </a:p>
        </p:txBody>
      </p:sp>
      <p:sp>
        <p:nvSpPr>
          <p:cNvPr id="18" name="TextBox 17"/>
          <p:cNvSpPr txBox="1"/>
          <p:nvPr/>
        </p:nvSpPr>
        <p:spPr>
          <a:xfrm>
            <a:off x="2209800" y="3657600"/>
            <a:ext cx="457200" cy="369332"/>
          </a:xfrm>
          <a:prstGeom prst="rect">
            <a:avLst/>
          </a:prstGeom>
          <a:noFill/>
        </p:spPr>
        <p:txBody>
          <a:bodyPr wrap="square" rtlCol="0">
            <a:spAutoFit/>
          </a:bodyPr>
          <a:lstStyle/>
          <a:p>
            <a:r>
              <a:rPr lang="en-US" dirty="0" smtClean="0"/>
              <a:t>(1)</a:t>
            </a:r>
            <a:endParaRPr lang="en-US" dirty="0"/>
          </a:p>
        </p:txBody>
      </p:sp>
      <p:sp>
        <p:nvSpPr>
          <p:cNvPr id="19" name="TextBox 18"/>
          <p:cNvSpPr txBox="1"/>
          <p:nvPr/>
        </p:nvSpPr>
        <p:spPr>
          <a:xfrm>
            <a:off x="5410200" y="3657600"/>
            <a:ext cx="457200" cy="369332"/>
          </a:xfrm>
          <a:prstGeom prst="rect">
            <a:avLst/>
          </a:prstGeom>
          <a:noFill/>
        </p:spPr>
        <p:txBody>
          <a:bodyPr wrap="square" rtlCol="0">
            <a:spAutoFit/>
          </a:bodyPr>
          <a:lstStyle/>
          <a:p>
            <a:r>
              <a:rPr lang="en-US" dirty="0" smtClean="0"/>
              <a:t>(2)</a:t>
            </a:r>
            <a:endParaRPr lang="en-US" dirty="0"/>
          </a:p>
        </p:txBody>
      </p:sp>
      <p:sp>
        <p:nvSpPr>
          <p:cNvPr id="20" name="TextBox 19"/>
          <p:cNvSpPr txBox="1"/>
          <p:nvPr/>
        </p:nvSpPr>
        <p:spPr>
          <a:xfrm>
            <a:off x="8610600" y="3657600"/>
            <a:ext cx="457200" cy="369332"/>
          </a:xfrm>
          <a:prstGeom prst="rect">
            <a:avLst/>
          </a:prstGeom>
          <a:noFill/>
        </p:spPr>
        <p:txBody>
          <a:bodyPr wrap="square" rtlCol="0">
            <a:spAutoFit/>
          </a:bodyPr>
          <a:lstStyle/>
          <a:p>
            <a:r>
              <a:rPr lang="en-US" dirty="0" smtClean="0"/>
              <a:t>(3)</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506"/>
                                        </p:tgtEl>
                                        <p:attrNameLst>
                                          <p:attrName>style.visibility</p:attrName>
                                        </p:attrNameLst>
                                      </p:cBhvr>
                                      <p:to>
                                        <p:strVal val="visible"/>
                                      </p:to>
                                    </p:set>
                                    <p:animEffect transition="in" filter="fade">
                                      <p:cBhvr>
                                        <p:cTn id="7" dur="1000"/>
                                        <p:tgtEl>
                                          <p:spTgt spid="2150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1000"/>
                                        <p:tgtEl>
                                          <p:spTgt spid="1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1000"/>
                                        <p:tgtEl>
                                          <p:spTgt spid="8"/>
                                        </p:tgtEl>
                                      </p:cBhvr>
                                    </p:animEffect>
                                  </p:childTnLst>
                                </p:cTn>
                              </p:par>
                              <p:par>
                                <p:cTn id="16" presetID="10" presetClass="entr" presetSubtype="0" fill="hold" nodeType="withEffect">
                                  <p:stCondLst>
                                    <p:cond delay="0"/>
                                  </p:stCondLst>
                                  <p:childTnLst>
                                    <p:set>
                                      <p:cBhvr>
                                        <p:cTn id="17" dur="1" fill="hold">
                                          <p:stCondLst>
                                            <p:cond delay="0"/>
                                          </p:stCondLst>
                                        </p:cTn>
                                        <p:tgtEl>
                                          <p:spTgt spid="21507"/>
                                        </p:tgtEl>
                                        <p:attrNameLst>
                                          <p:attrName>style.visibility</p:attrName>
                                        </p:attrNameLst>
                                      </p:cBhvr>
                                      <p:to>
                                        <p:strVal val="visible"/>
                                      </p:to>
                                    </p:set>
                                    <p:animEffect transition="in" filter="fade">
                                      <p:cBhvr>
                                        <p:cTn id="18" dur="1000"/>
                                        <p:tgtEl>
                                          <p:spTgt spid="21507"/>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1000"/>
                                        <p:tgtEl>
                                          <p:spTgt spid="19"/>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21508"/>
                                        </p:tgtEl>
                                        <p:attrNameLst>
                                          <p:attrName>style.visibility</p:attrName>
                                        </p:attrNameLst>
                                      </p:cBhvr>
                                      <p:to>
                                        <p:strVal val="visible"/>
                                      </p:to>
                                    </p:set>
                                    <p:animEffect transition="in" filter="fade">
                                      <p:cBhvr>
                                        <p:cTn id="26" dur="1000"/>
                                        <p:tgtEl>
                                          <p:spTgt spid="21508"/>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fade">
                                      <p:cBhvr>
                                        <p:cTn id="29" dur="1000"/>
                                        <p:tgtEl>
                                          <p:spTgt spid="14"/>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fade">
                                      <p:cBhvr>
                                        <p:cTn id="32" dur="1000"/>
                                        <p:tgtEl>
                                          <p:spTgt spid="20"/>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6">
                                            <p:txEl>
                                              <p:pRg st="0" end="0"/>
                                            </p:txEl>
                                          </p:spTgt>
                                        </p:tgtEl>
                                        <p:attrNameLst>
                                          <p:attrName>style.visibility</p:attrName>
                                        </p:attrNameLst>
                                      </p:cBhvr>
                                      <p:to>
                                        <p:strVal val="visible"/>
                                      </p:to>
                                    </p:set>
                                    <p:animEffect transition="in" filter="fade">
                                      <p:cBhvr>
                                        <p:cTn id="37" dur="1000"/>
                                        <p:tgtEl>
                                          <p:spTgt spid="16">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6">
                                            <p:txEl>
                                              <p:pRg st="1" end="1"/>
                                            </p:txEl>
                                          </p:spTgt>
                                        </p:tgtEl>
                                        <p:attrNameLst>
                                          <p:attrName>style.visibility</p:attrName>
                                        </p:attrNameLst>
                                      </p:cBhvr>
                                      <p:to>
                                        <p:strVal val="visible"/>
                                      </p:to>
                                    </p:set>
                                    <p:animEffect transition="in" filter="fade">
                                      <p:cBhvr>
                                        <p:cTn id="42" dur="1000"/>
                                        <p:tgtEl>
                                          <p:spTgt spid="16">
                                            <p:txEl>
                                              <p:pRg st="1" end="1"/>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6">
                                            <p:txEl>
                                              <p:pRg st="2" end="2"/>
                                            </p:txEl>
                                          </p:spTgt>
                                        </p:tgtEl>
                                        <p:attrNameLst>
                                          <p:attrName>style.visibility</p:attrName>
                                        </p:attrNameLst>
                                      </p:cBhvr>
                                      <p:to>
                                        <p:strVal val="visible"/>
                                      </p:to>
                                    </p:set>
                                    <p:animEffect transition="in" filter="fade">
                                      <p:cBhvr>
                                        <p:cTn id="47" dur="1000"/>
                                        <p:tgtEl>
                                          <p:spTgt spid="16">
                                            <p:txEl>
                                              <p:pRg st="2" end="2"/>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16">
                                            <p:txEl>
                                              <p:pRg st="3" end="3"/>
                                            </p:txEl>
                                          </p:spTgt>
                                        </p:tgtEl>
                                        <p:attrNameLst>
                                          <p:attrName>style.visibility</p:attrName>
                                        </p:attrNameLst>
                                      </p:cBhvr>
                                      <p:to>
                                        <p:strVal val="visible"/>
                                      </p:to>
                                    </p:set>
                                    <p:animEffect transition="in" filter="fade">
                                      <p:cBhvr>
                                        <p:cTn id="52" dur="1000"/>
                                        <p:tgtEl>
                                          <p:spTgt spid="16">
                                            <p:txEl>
                                              <p:pRg st="3" end="3"/>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16">
                                            <p:txEl>
                                              <p:pRg st="4" end="4"/>
                                            </p:txEl>
                                          </p:spTgt>
                                        </p:tgtEl>
                                        <p:attrNameLst>
                                          <p:attrName>style.visibility</p:attrName>
                                        </p:attrNameLst>
                                      </p:cBhvr>
                                      <p:to>
                                        <p:strVal val="visible"/>
                                      </p:to>
                                    </p:set>
                                    <p:animEffect transition="in" filter="fade">
                                      <p:cBhvr>
                                        <p:cTn id="57" dur="1000"/>
                                        <p:tgtEl>
                                          <p:spTgt spid="1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4" grpId="0" animBg="1"/>
      <p:bldP spid="18" grpId="0"/>
      <p:bldP spid="19" grpId="0"/>
      <p:bldP spid="2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944562"/>
          </a:xfrm>
        </p:spPr>
        <p:txBody>
          <a:bodyPr>
            <a:normAutofit/>
          </a:bodyPr>
          <a:lstStyle/>
          <a:p>
            <a:r>
              <a:rPr lang="en-US" dirty="0" smtClean="0">
                <a:solidFill>
                  <a:schemeClr val="tx2">
                    <a:lumMod val="50000"/>
                  </a:schemeClr>
                </a:solidFill>
                <a:latin typeface="Adobe Gothic Std B" pitchFamily="34" charset="-128"/>
                <a:ea typeface="Adobe Gothic Std B" pitchFamily="34" charset="-128"/>
              </a:rPr>
              <a:t>Driving with image processing</a:t>
            </a:r>
            <a:endParaRPr lang="en-US" dirty="0">
              <a:solidFill>
                <a:schemeClr val="tx2">
                  <a:lumMod val="50000"/>
                </a:schemeClr>
              </a:solidFill>
              <a:latin typeface="Adobe Gothic Std B" pitchFamily="34" charset="-128"/>
              <a:ea typeface="Adobe Gothic Std B" pitchFamily="34" charset="-128"/>
            </a:endParaRPr>
          </a:p>
        </p:txBody>
      </p:sp>
      <p:sp>
        <p:nvSpPr>
          <p:cNvPr id="3" name="Content Placeholder 2"/>
          <p:cNvSpPr>
            <a:spLocks noGrp="1"/>
          </p:cNvSpPr>
          <p:nvPr>
            <p:ph idx="1"/>
          </p:nvPr>
        </p:nvSpPr>
        <p:spPr>
          <a:xfrm>
            <a:off x="457200" y="990600"/>
            <a:ext cx="8153400" cy="5334000"/>
          </a:xfrm>
        </p:spPr>
        <p:txBody>
          <a:bodyPr/>
          <a:lstStyle/>
          <a:p>
            <a:pPr marL="514350" indent="-514350">
              <a:buFont typeface="+mj-lt"/>
              <a:buAutoNum type="arabicPeriod" startAt="3"/>
            </a:pPr>
            <a:r>
              <a:rPr lang="en-US" dirty="0" smtClean="0"/>
              <a:t>Determine action - </a:t>
            </a:r>
            <a:r>
              <a:rPr lang="en-US" sz="2400" dirty="0" smtClean="0"/>
              <a:t>There are a lot of logics you could implement using the lines. We came up with two ways which seem to work equally well:</a:t>
            </a:r>
          </a:p>
          <a:p>
            <a:pPr marL="914400" lvl="1" indent="-514350">
              <a:buFont typeface="+mj-lt"/>
              <a:buAutoNum type="arabicPeriod"/>
            </a:pPr>
            <a:r>
              <a:rPr lang="en-US" sz="2000" dirty="0" smtClean="0"/>
              <a:t>Using the two clearest lines – checking if the two clearest lines are on the same side of the screen then we should turn to the other side. If they are on both sides we should just continue forward. This simple method actually works surprisingly well.</a:t>
            </a:r>
          </a:p>
          <a:p>
            <a:pPr marL="914400" lvl="1" indent="-514350">
              <a:buFont typeface="+mj-lt"/>
              <a:buAutoNum type="arabicPeriod"/>
            </a:pPr>
            <a:r>
              <a:rPr lang="en-US" sz="2000" dirty="0" smtClean="0"/>
              <a:t>Getting general line direction – here we iterate all the lines and get their average slope and then depending on it we decide what to do.</a:t>
            </a:r>
          </a:p>
          <a:p>
            <a:pPr marL="914400" lvl="1" indent="-514350">
              <a:buFont typeface="+mj-lt"/>
              <a:buAutoNum type="arabicPeriod"/>
            </a:pPr>
            <a:endParaRPr lang="en-US" sz="2000" dirty="0"/>
          </a:p>
          <a:p>
            <a:pPr marL="914400" lvl="1" indent="-514350">
              <a:buFont typeface="+mj-lt"/>
              <a:buAutoNum type="arabicPeriod"/>
            </a:pPr>
            <a:endParaRPr lang="en-US" sz="2000" dirty="0" smtClean="0"/>
          </a:p>
          <a:p>
            <a:pPr marL="914400" lvl="1" indent="-514350">
              <a:buNone/>
            </a:pPr>
            <a:r>
              <a:rPr lang="en-US" sz="2000" dirty="0" smtClean="0"/>
              <a:t>However more unique situations will be hard to handle by this type of AI so we continued by trying a machine learning approach</a:t>
            </a:r>
          </a:p>
          <a:p>
            <a:pPr marL="514350" indent="-514350"/>
            <a:endParaRPr lang="en-US" sz="2400" dirty="0"/>
          </a:p>
          <a:p>
            <a:pPr marL="514350" indent="-514350">
              <a:buNone/>
            </a:pPr>
            <a:endParaRPr 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10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fade">
                                      <p:cBhvr>
                                        <p:cTn id="17" dur="1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944562"/>
          </a:xfrm>
        </p:spPr>
        <p:txBody>
          <a:bodyPr/>
          <a:lstStyle/>
          <a:p>
            <a:r>
              <a:rPr lang="en-US" dirty="0" smtClean="0">
                <a:solidFill>
                  <a:schemeClr val="tx2">
                    <a:lumMod val="50000"/>
                  </a:schemeClr>
                </a:solidFill>
                <a:latin typeface="Adobe Gothic Std B" pitchFamily="34" charset="-128"/>
                <a:ea typeface="Adobe Gothic Std B" pitchFamily="34" charset="-128"/>
              </a:rPr>
              <a:t>The Machine Learning Way</a:t>
            </a:r>
            <a:endParaRPr lang="en-US" dirty="0">
              <a:solidFill>
                <a:schemeClr val="tx2">
                  <a:lumMod val="50000"/>
                </a:schemeClr>
              </a:solidFill>
              <a:latin typeface="Adobe Gothic Std B" pitchFamily="34" charset="-128"/>
              <a:ea typeface="Adobe Gothic Std B" pitchFamily="34" charset="-128"/>
            </a:endParaRPr>
          </a:p>
        </p:txBody>
      </p:sp>
      <p:sp>
        <p:nvSpPr>
          <p:cNvPr id="3" name="Content Placeholder 2"/>
          <p:cNvSpPr>
            <a:spLocks noGrp="1"/>
          </p:cNvSpPr>
          <p:nvPr>
            <p:ph idx="1"/>
          </p:nvPr>
        </p:nvSpPr>
        <p:spPr>
          <a:xfrm>
            <a:off x="457200" y="1219200"/>
            <a:ext cx="8153400" cy="5334000"/>
          </a:xfrm>
        </p:spPr>
        <p:txBody>
          <a:bodyPr/>
          <a:lstStyle/>
          <a:p>
            <a:pPr marL="514350" indent="-514350">
              <a:buFont typeface="+mj-lt"/>
              <a:buAutoNum type="arabicPeriod"/>
            </a:pPr>
            <a:r>
              <a:rPr lang="en-US" dirty="0" smtClean="0"/>
              <a:t>What we used:</a:t>
            </a:r>
          </a:p>
          <a:p>
            <a:r>
              <a:rPr lang="en-US" dirty="0" smtClean="0"/>
              <a:t>Collecting data with – </a:t>
            </a:r>
            <a:endParaRPr lang="en-US" dirty="0"/>
          </a:p>
          <a:p>
            <a:pPr>
              <a:buNone/>
            </a:pPr>
            <a:endParaRPr lang="en-US" dirty="0" smtClean="0"/>
          </a:p>
          <a:p>
            <a:pPr>
              <a:buNone/>
            </a:pPr>
            <a:endParaRPr lang="en-US" dirty="0" smtClean="0"/>
          </a:p>
          <a:p>
            <a:r>
              <a:rPr lang="en-US" dirty="0" smtClean="0"/>
              <a:t>The Framework – </a:t>
            </a:r>
          </a:p>
          <a:p>
            <a:endParaRPr lang="en-US" dirty="0" smtClean="0"/>
          </a:p>
          <a:p>
            <a:endParaRPr lang="en-US" dirty="0"/>
          </a:p>
          <a:p>
            <a:r>
              <a:rPr lang="en-US" dirty="0" smtClean="0"/>
              <a:t>The Model – </a:t>
            </a:r>
            <a:r>
              <a:rPr lang="en-US" sz="2800" dirty="0" err="1" smtClean="0">
                <a:hlinkClick r:id="rId2"/>
              </a:rPr>
              <a:t>AlexNet</a:t>
            </a:r>
            <a:r>
              <a:rPr lang="en-US" sz="2800" dirty="0" smtClean="0"/>
              <a:t> </a:t>
            </a:r>
            <a:r>
              <a:rPr lang="en-US" sz="2800" dirty="0" err="1" smtClean="0"/>
              <a:t>convolutional</a:t>
            </a:r>
            <a:r>
              <a:rPr lang="en-US" sz="2800" dirty="0" smtClean="0"/>
              <a:t> neural network</a:t>
            </a:r>
            <a:endParaRPr lang="en-US" dirty="0" smtClean="0"/>
          </a:p>
        </p:txBody>
      </p:sp>
      <p:pic>
        <p:nvPicPr>
          <p:cNvPr id="1026" name="Picture 2" descr="Image result for open Cv">
            <a:hlinkClick r:id="rId3"/>
          </p:cNvPr>
          <p:cNvPicPr>
            <a:picLocks noChangeAspect="1" noChangeArrowheads="1"/>
          </p:cNvPicPr>
          <p:nvPr/>
        </p:nvPicPr>
        <p:blipFill>
          <a:blip r:embed="rId4" cstate="print"/>
          <a:srcRect/>
          <a:stretch>
            <a:fillRect/>
          </a:stretch>
        </p:blipFill>
        <p:spPr bwMode="auto">
          <a:xfrm>
            <a:off x="4800600" y="1143000"/>
            <a:ext cx="1175098" cy="1447800"/>
          </a:xfrm>
          <a:prstGeom prst="rect">
            <a:avLst/>
          </a:prstGeom>
          <a:noFill/>
        </p:spPr>
      </p:pic>
      <p:pic>
        <p:nvPicPr>
          <p:cNvPr id="1028" name="Picture 4" descr="Image result for tensorflow">
            <a:hlinkClick r:id="rId5"/>
          </p:cNvPr>
          <p:cNvPicPr>
            <a:picLocks noChangeAspect="1" noChangeArrowheads="1"/>
          </p:cNvPicPr>
          <p:nvPr/>
        </p:nvPicPr>
        <p:blipFill>
          <a:blip r:embed="rId6" cstate="print"/>
          <a:srcRect/>
          <a:stretch>
            <a:fillRect/>
          </a:stretch>
        </p:blipFill>
        <p:spPr bwMode="auto">
          <a:xfrm>
            <a:off x="4114800" y="3048000"/>
            <a:ext cx="1737856" cy="14478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1000"/>
                                        <p:tgtEl>
                                          <p:spTgt spid="1026"/>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10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028"/>
                                        </p:tgtEl>
                                        <p:attrNameLst>
                                          <p:attrName>style.visibility</p:attrName>
                                        </p:attrNameLst>
                                      </p:cBhvr>
                                      <p:to>
                                        <p:strVal val="visible"/>
                                      </p:to>
                                    </p:set>
                                    <p:animEffect transition="in" filter="fade">
                                      <p:cBhvr>
                                        <p:cTn id="15" dur="1000"/>
                                        <p:tgtEl>
                                          <p:spTgt spid="1028"/>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1000"/>
                                        <p:tgtEl>
                                          <p:spTgt spid="3">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animEffect transition="in" filter="fade">
                                      <p:cBhvr>
                                        <p:cTn id="23" dur="10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944562"/>
          </a:xfrm>
        </p:spPr>
        <p:txBody>
          <a:bodyPr/>
          <a:lstStyle/>
          <a:p>
            <a:r>
              <a:rPr lang="en-US" dirty="0" smtClean="0">
                <a:solidFill>
                  <a:schemeClr val="tx2">
                    <a:lumMod val="50000"/>
                  </a:schemeClr>
                </a:solidFill>
                <a:latin typeface="Adobe Gothic Std B" pitchFamily="34" charset="-128"/>
                <a:ea typeface="Adobe Gothic Std B" pitchFamily="34" charset="-128"/>
              </a:rPr>
              <a:t>The Machine Learning Way</a:t>
            </a:r>
            <a:endParaRPr lang="en-US" dirty="0">
              <a:solidFill>
                <a:schemeClr val="tx2">
                  <a:lumMod val="50000"/>
                </a:schemeClr>
              </a:solidFill>
              <a:latin typeface="Adobe Gothic Std B" pitchFamily="34" charset="-128"/>
              <a:ea typeface="Adobe Gothic Std B" pitchFamily="34" charset="-128"/>
            </a:endParaRPr>
          </a:p>
        </p:txBody>
      </p:sp>
      <p:sp>
        <p:nvSpPr>
          <p:cNvPr id="3" name="Content Placeholder 2"/>
          <p:cNvSpPr>
            <a:spLocks noGrp="1"/>
          </p:cNvSpPr>
          <p:nvPr>
            <p:ph idx="1"/>
          </p:nvPr>
        </p:nvSpPr>
        <p:spPr>
          <a:xfrm>
            <a:off x="457200" y="1219200"/>
            <a:ext cx="8686800" cy="5334000"/>
          </a:xfrm>
        </p:spPr>
        <p:txBody>
          <a:bodyPr>
            <a:normAutofit/>
          </a:bodyPr>
          <a:lstStyle/>
          <a:p>
            <a:pPr marL="742950" indent="-742950">
              <a:buFont typeface="+mj-lt"/>
              <a:buAutoNum type="arabicPeriod" startAt="2"/>
            </a:pPr>
            <a:r>
              <a:rPr lang="en-US" sz="3600" dirty="0" smtClean="0"/>
              <a:t>Collecting the data – </a:t>
            </a:r>
            <a:r>
              <a:rPr lang="en-US" dirty="0" smtClean="0"/>
              <a:t>driving... lots of driving</a:t>
            </a:r>
            <a:endParaRPr lang="en-US" sz="3600" dirty="0" smtClean="0"/>
          </a:p>
          <a:p>
            <a:pPr marL="742950" indent="-742950">
              <a:buNone/>
            </a:pPr>
            <a:endParaRPr lang="en-US" sz="3600" dirty="0" smtClean="0"/>
          </a:p>
        </p:txBody>
      </p:sp>
      <p:pic>
        <p:nvPicPr>
          <p:cNvPr id="16387" name="Picture 3" descr="C:\Users\User\Desktop\Screenshot_1.jpg"/>
          <p:cNvPicPr>
            <a:picLocks noChangeAspect="1" noChangeArrowheads="1"/>
          </p:cNvPicPr>
          <p:nvPr/>
        </p:nvPicPr>
        <p:blipFill>
          <a:blip r:embed="rId2"/>
          <a:srcRect/>
          <a:stretch>
            <a:fillRect/>
          </a:stretch>
        </p:blipFill>
        <p:spPr bwMode="auto">
          <a:xfrm>
            <a:off x="0" y="2209800"/>
            <a:ext cx="9174614" cy="4648200"/>
          </a:xfrm>
          <a:prstGeom prst="rect">
            <a:avLst/>
          </a:prstGeom>
          <a:noFill/>
        </p:spPr>
      </p:pic>
      <p:sp>
        <p:nvSpPr>
          <p:cNvPr id="8" name="TextBox 7"/>
          <p:cNvSpPr txBox="1"/>
          <p:nvPr/>
        </p:nvSpPr>
        <p:spPr>
          <a:xfrm>
            <a:off x="1981200" y="3505200"/>
            <a:ext cx="1981200" cy="400110"/>
          </a:xfrm>
          <a:prstGeom prst="rect">
            <a:avLst/>
          </a:prstGeom>
          <a:noFill/>
        </p:spPr>
        <p:txBody>
          <a:bodyPr wrap="square" rtlCol="0">
            <a:spAutoFit/>
          </a:bodyPr>
          <a:lstStyle/>
          <a:p>
            <a:r>
              <a:rPr lang="en-US" sz="2000" b="1" dirty="0" smtClean="0">
                <a:solidFill>
                  <a:srgbClr val="FF0000"/>
                </a:solidFill>
              </a:rPr>
              <a:t>Capturing screen</a:t>
            </a:r>
            <a:endParaRPr lang="en-US" sz="2000" b="1" dirty="0">
              <a:solidFill>
                <a:srgbClr val="FF0000"/>
              </a:solidFill>
            </a:endParaRPr>
          </a:p>
        </p:txBody>
      </p:sp>
      <p:sp>
        <p:nvSpPr>
          <p:cNvPr id="9" name="TextBox 8"/>
          <p:cNvSpPr txBox="1"/>
          <p:nvPr/>
        </p:nvSpPr>
        <p:spPr>
          <a:xfrm>
            <a:off x="6934200" y="2971800"/>
            <a:ext cx="1981200" cy="400110"/>
          </a:xfrm>
          <a:prstGeom prst="rect">
            <a:avLst/>
          </a:prstGeom>
          <a:noFill/>
        </p:spPr>
        <p:txBody>
          <a:bodyPr wrap="square" rtlCol="0">
            <a:spAutoFit/>
          </a:bodyPr>
          <a:lstStyle/>
          <a:p>
            <a:r>
              <a:rPr lang="en-US" sz="2000" b="1" dirty="0" smtClean="0">
                <a:solidFill>
                  <a:srgbClr val="FF0000"/>
                </a:solidFill>
              </a:rPr>
              <a:t>Converting input</a:t>
            </a:r>
            <a:endParaRPr lang="en-US" sz="2000" b="1" dirty="0">
              <a:solidFill>
                <a:srgbClr val="FF0000"/>
              </a:solidFill>
            </a:endParaRPr>
          </a:p>
        </p:txBody>
      </p:sp>
      <p:sp>
        <p:nvSpPr>
          <p:cNvPr id="10" name="TextBox 9"/>
          <p:cNvSpPr txBox="1"/>
          <p:nvPr/>
        </p:nvSpPr>
        <p:spPr>
          <a:xfrm>
            <a:off x="5638800" y="6096000"/>
            <a:ext cx="2286000" cy="830997"/>
          </a:xfrm>
          <a:prstGeom prst="rect">
            <a:avLst/>
          </a:prstGeom>
          <a:noFill/>
        </p:spPr>
        <p:txBody>
          <a:bodyPr wrap="square" rtlCol="0">
            <a:spAutoFit/>
          </a:bodyPr>
          <a:lstStyle/>
          <a:p>
            <a:r>
              <a:rPr lang="en-US" sz="2400" b="1" dirty="0" smtClean="0">
                <a:solidFill>
                  <a:srgbClr val="FF0000"/>
                </a:solidFill>
              </a:rPr>
              <a:t>The choice I’ve</a:t>
            </a:r>
          </a:p>
          <a:p>
            <a:r>
              <a:rPr lang="en-US" sz="2400" b="1" dirty="0" smtClean="0">
                <a:solidFill>
                  <a:srgbClr val="FF0000"/>
                </a:solidFill>
              </a:rPr>
              <a:t>made</a:t>
            </a:r>
            <a:endParaRPr lang="en-US" sz="2400" b="1" dirty="0">
              <a:solidFill>
                <a:srgbClr val="FF0000"/>
              </a:solidFill>
            </a:endParaRPr>
          </a:p>
        </p:txBody>
      </p:sp>
      <p:sp>
        <p:nvSpPr>
          <p:cNvPr id="12" name="TextBox 11"/>
          <p:cNvSpPr txBox="1"/>
          <p:nvPr/>
        </p:nvSpPr>
        <p:spPr>
          <a:xfrm>
            <a:off x="4343400" y="4572000"/>
            <a:ext cx="990600" cy="400110"/>
          </a:xfrm>
          <a:prstGeom prst="rect">
            <a:avLst/>
          </a:prstGeom>
          <a:noFill/>
        </p:spPr>
        <p:txBody>
          <a:bodyPr wrap="square" rtlCol="0">
            <a:spAutoFit/>
          </a:bodyPr>
          <a:lstStyle/>
          <a:p>
            <a:r>
              <a:rPr lang="en-US" sz="2000" b="1" dirty="0" smtClean="0">
                <a:solidFill>
                  <a:srgbClr val="FF0000"/>
                </a:solidFill>
              </a:rPr>
              <a:t>Saving</a:t>
            </a:r>
            <a:endParaRPr lang="en-US" sz="2000" b="1"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10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944562"/>
          </a:xfrm>
        </p:spPr>
        <p:txBody>
          <a:bodyPr/>
          <a:lstStyle/>
          <a:p>
            <a:r>
              <a:rPr lang="en-US" dirty="0" smtClean="0">
                <a:solidFill>
                  <a:schemeClr val="tx2">
                    <a:lumMod val="50000"/>
                  </a:schemeClr>
                </a:solidFill>
                <a:latin typeface="Adobe Gothic Std B" pitchFamily="34" charset="-128"/>
                <a:ea typeface="Adobe Gothic Std B" pitchFamily="34" charset="-128"/>
              </a:rPr>
              <a:t>The Machine Learning Way</a:t>
            </a:r>
            <a:endParaRPr lang="en-US" dirty="0">
              <a:solidFill>
                <a:schemeClr val="tx2">
                  <a:lumMod val="50000"/>
                </a:schemeClr>
              </a:solidFill>
              <a:latin typeface="Adobe Gothic Std B" pitchFamily="34" charset="-128"/>
              <a:ea typeface="Adobe Gothic Std B" pitchFamily="34" charset="-128"/>
            </a:endParaRPr>
          </a:p>
        </p:txBody>
      </p:sp>
      <p:sp>
        <p:nvSpPr>
          <p:cNvPr id="3" name="Content Placeholder 2"/>
          <p:cNvSpPr>
            <a:spLocks noGrp="1"/>
          </p:cNvSpPr>
          <p:nvPr>
            <p:ph idx="1"/>
          </p:nvPr>
        </p:nvSpPr>
        <p:spPr>
          <a:xfrm>
            <a:off x="228600" y="1066800"/>
            <a:ext cx="8763000" cy="5334000"/>
          </a:xfrm>
        </p:spPr>
        <p:txBody>
          <a:bodyPr>
            <a:normAutofit/>
          </a:bodyPr>
          <a:lstStyle/>
          <a:p>
            <a:pPr marL="742950" indent="-742950">
              <a:buFont typeface="+mj-lt"/>
              <a:buAutoNum type="arabicPeriod" startAt="3"/>
            </a:pPr>
            <a:r>
              <a:rPr lang="en-US" sz="3600" dirty="0" smtClean="0"/>
              <a:t>Balancing the data</a:t>
            </a:r>
          </a:p>
          <a:p>
            <a:pPr marL="1143000" lvl="1" indent="-742950">
              <a:buNone/>
            </a:pPr>
            <a:r>
              <a:rPr lang="en-US" sz="2400" dirty="0" smtClean="0"/>
              <a:t>Most of the times you can’t just use the raw data. Because of us</a:t>
            </a:r>
          </a:p>
          <a:p>
            <a:pPr marL="1143000" lvl="1" indent="-742950">
              <a:buNone/>
            </a:pPr>
            <a:r>
              <a:rPr lang="en-US" sz="2400" dirty="0" smtClean="0"/>
              <a:t>saving the data in many ways (e.g. one-hot arrays, small arrays for</a:t>
            </a:r>
          </a:p>
          <a:p>
            <a:pPr marL="1143000" lvl="1" indent="-742950">
              <a:buNone/>
            </a:pPr>
            <a:r>
              <a:rPr lang="en-US" sz="2400" dirty="0" smtClean="0"/>
              <a:t>a couple of keys, big ones for more actions) except the</a:t>
            </a:r>
          </a:p>
          <a:p>
            <a:pPr marL="1143000" lvl="1" indent="-742950">
              <a:buNone/>
            </a:pPr>
            <a:r>
              <a:rPr lang="en-US" sz="2400" dirty="0" smtClean="0"/>
              <a:t>normalization we also had to make some </a:t>
            </a:r>
            <a:r>
              <a:rPr lang="en-US" sz="2400" dirty="0" err="1" smtClean="0"/>
              <a:t>convertions</a:t>
            </a:r>
            <a:r>
              <a:rPr lang="en-US" sz="2400" dirty="0" smtClean="0"/>
              <a:t> to</a:t>
            </a:r>
          </a:p>
          <a:p>
            <a:pPr marL="1143000" lvl="1" indent="-742950">
              <a:buNone/>
            </a:pPr>
            <a:r>
              <a:rPr lang="en-US" sz="2400" dirty="0" smtClean="0"/>
              <a:t>make them all the same.</a:t>
            </a:r>
          </a:p>
        </p:txBody>
      </p:sp>
      <p:pic>
        <p:nvPicPr>
          <p:cNvPr id="17411" name="Picture 3"/>
          <p:cNvPicPr>
            <a:picLocks noChangeAspect="1" noChangeArrowheads="1"/>
          </p:cNvPicPr>
          <p:nvPr/>
        </p:nvPicPr>
        <p:blipFill>
          <a:blip r:embed="rId2"/>
          <a:srcRect/>
          <a:stretch>
            <a:fillRect/>
          </a:stretch>
        </p:blipFill>
        <p:spPr bwMode="auto">
          <a:xfrm>
            <a:off x="228600" y="5334000"/>
            <a:ext cx="7785847" cy="1371600"/>
          </a:xfrm>
          <a:prstGeom prst="rect">
            <a:avLst/>
          </a:prstGeom>
          <a:noFill/>
          <a:ln w="9525">
            <a:noFill/>
            <a:miter lim="800000"/>
            <a:headEnd/>
            <a:tailEnd/>
          </a:ln>
          <a:effectLst/>
        </p:spPr>
      </p:pic>
      <p:pic>
        <p:nvPicPr>
          <p:cNvPr id="17412" name="Picture 4"/>
          <p:cNvPicPr>
            <a:picLocks noChangeAspect="1" noChangeArrowheads="1"/>
          </p:cNvPicPr>
          <p:nvPr/>
        </p:nvPicPr>
        <p:blipFill>
          <a:blip r:embed="rId3"/>
          <a:srcRect/>
          <a:stretch>
            <a:fillRect/>
          </a:stretch>
        </p:blipFill>
        <p:spPr bwMode="auto">
          <a:xfrm>
            <a:off x="228600" y="4419600"/>
            <a:ext cx="3254826" cy="547687"/>
          </a:xfrm>
          <a:prstGeom prst="rect">
            <a:avLst/>
          </a:prstGeom>
          <a:noFill/>
          <a:ln w="9525">
            <a:noFill/>
            <a:miter lim="800000"/>
            <a:headEnd/>
            <a:tailEnd/>
          </a:ln>
          <a:effectLst/>
        </p:spPr>
      </p:pic>
      <p:sp>
        <p:nvSpPr>
          <p:cNvPr id="8" name="TextBox 7"/>
          <p:cNvSpPr txBox="1"/>
          <p:nvPr/>
        </p:nvSpPr>
        <p:spPr>
          <a:xfrm>
            <a:off x="533400" y="4038600"/>
            <a:ext cx="2756909" cy="369332"/>
          </a:xfrm>
          <a:prstGeom prst="rect">
            <a:avLst/>
          </a:prstGeom>
          <a:noFill/>
        </p:spPr>
        <p:txBody>
          <a:bodyPr wrap="none" rtlCol="0">
            <a:spAutoFit/>
          </a:bodyPr>
          <a:lstStyle/>
          <a:p>
            <a:r>
              <a:rPr lang="en-US" dirty="0" smtClean="0"/>
              <a:t>Left          Forward        Right</a:t>
            </a:r>
            <a:endParaRPr lang="en-US" dirty="0"/>
          </a:p>
        </p:txBody>
      </p:sp>
      <p:sp>
        <p:nvSpPr>
          <p:cNvPr id="9" name="TextBox 8"/>
          <p:cNvSpPr txBox="1"/>
          <p:nvPr/>
        </p:nvSpPr>
        <p:spPr>
          <a:xfrm>
            <a:off x="3581400" y="4191000"/>
            <a:ext cx="4800600" cy="707886"/>
          </a:xfrm>
          <a:prstGeom prst="rect">
            <a:avLst/>
          </a:prstGeom>
          <a:noFill/>
        </p:spPr>
        <p:txBody>
          <a:bodyPr wrap="square" rtlCol="0">
            <a:spAutoFit/>
          </a:bodyPr>
          <a:lstStyle/>
          <a:p>
            <a:r>
              <a:rPr lang="en-US" sz="2000" dirty="0" smtClean="0"/>
              <a:t>In the end we should get an equal amount of left, forward and right choices.</a:t>
            </a:r>
            <a:endParaRPr 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17412"/>
                                        </p:tgtEl>
                                        <p:attrNameLst>
                                          <p:attrName>style.visibility</p:attrName>
                                        </p:attrNameLst>
                                      </p:cBhvr>
                                      <p:to>
                                        <p:strVal val="visible"/>
                                      </p:to>
                                    </p:set>
                                    <p:animEffect transition="in" filter="fade">
                                      <p:cBhvr>
                                        <p:cTn id="10" dur="1000"/>
                                        <p:tgtEl>
                                          <p:spTgt spid="1741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1000"/>
                                        <p:tgtEl>
                                          <p:spTgt spid="9"/>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17411"/>
                                        </p:tgtEl>
                                        <p:attrNameLst>
                                          <p:attrName>style.visibility</p:attrName>
                                        </p:attrNameLst>
                                      </p:cBhvr>
                                      <p:to>
                                        <p:strVal val="visible"/>
                                      </p:to>
                                    </p:set>
                                    <p:animEffect transition="in" filter="fade">
                                      <p:cBhvr>
                                        <p:cTn id="18" dur="1000"/>
                                        <p:tgtEl>
                                          <p:spTgt spid="174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222</TotalTime>
  <Words>665</Words>
  <Application>Microsoft Office PowerPoint</Application>
  <PresentationFormat>On-screen Show (4:3)</PresentationFormat>
  <Paragraphs>71</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GTA_AI</vt:lpstr>
      <vt:lpstr>What is it?</vt:lpstr>
      <vt:lpstr>Setting up</vt:lpstr>
      <vt:lpstr>Driving with image processing</vt:lpstr>
      <vt:lpstr>Driving with image processing</vt:lpstr>
      <vt:lpstr>Driving with image processing</vt:lpstr>
      <vt:lpstr>The Machine Learning Way</vt:lpstr>
      <vt:lpstr>The Machine Learning Way</vt:lpstr>
      <vt:lpstr>The Machine Learning Way</vt:lpstr>
      <vt:lpstr>The Machine Learning Way</vt:lpstr>
      <vt:lpstr>More Features</vt:lpstr>
    </vt:vector>
  </TitlesOfParts>
  <Company>Grizli777</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GTA_AI</dc:title>
  <dc:creator>User</dc:creator>
  <cp:lastModifiedBy>User</cp:lastModifiedBy>
  <cp:revision>23</cp:revision>
  <dcterms:created xsi:type="dcterms:W3CDTF">2018-05-28T18:06:01Z</dcterms:created>
  <dcterms:modified xsi:type="dcterms:W3CDTF">2018-05-29T18:37:18Z</dcterms:modified>
</cp:coreProperties>
</file>