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7" r:id="rId3"/>
    <p:sldId id="264" r:id="rId4"/>
    <p:sldId id="265" r:id="rId5"/>
    <p:sldId id="258" r:id="rId6"/>
    <p:sldId id="259" r:id="rId7"/>
    <p:sldId id="260" r:id="rId8"/>
    <p:sldId id="261" r:id="rId9"/>
  </p:sldIdLst>
  <p:sldSz cx="9144000" cy="6858000" type="screen4x3"/>
  <p:notesSz cx="6858000" cy="9144000"/>
  <p:custDataLst>
    <p:tags r:id="rId10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1.jpe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3.jpeg"/><Relationship Id="rId5" Type="http://schemas.openxmlformats.org/officeDocument/2006/relationships/tags" Target="../tags/tag3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35.xml"/><Relationship Id="rId9" Type="http://schemas.openxmlformats.org/officeDocument/2006/relationships/tags" Target="../tags/tag4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.jpe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9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5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image" Target="../media/image4.jpe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1.jpe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9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image" Target="../media/image3.jpe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7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10" Type="http://schemas.openxmlformats.org/officeDocument/2006/relationships/image" Target="../media/image5.jpeg"/><Relationship Id="rId4" Type="http://schemas.openxmlformats.org/officeDocument/2006/relationships/tags" Target="../tags/tag84.xml"/><Relationship Id="rId9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10" Type="http://schemas.openxmlformats.org/officeDocument/2006/relationships/image" Target="../media/image3.jpeg"/><Relationship Id="rId4" Type="http://schemas.openxmlformats.org/officeDocument/2006/relationships/tags" Target="../tags/tag92.xml"/><Relationship Id="rId9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10" Type="http://schemas.openxmlformats.org/officeDocument/2006/relationships/image" Target="../media/image6.jpeg"/><Relationship Id="rId4" Type="http://schemas.openxmlformats.org/officeDocument/2006/relationships/tags" Target="../tags/tag100.xml"/><Relationship Id="rId9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image" Target="../media/image3.jpe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09.xml"/><Relationship Id="rId10" Type="http://schemas.openxmlformats.org/officeDocument/2006/relationships/tags" Target="../tags/tag114.xml"/><Relationship Id="rId4" Type="http://schemas.openxmlformats.org/officeDocument/2006/relationships/tags" Target="../tags/tag108.xml"/><Relationship Id="rId9" Type="http://schemas.openxmlformats.org/officeDocument/2006/relationships/tags" Target="../tags/tag113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image" Target="../media/image6.jpeg"/><Relationship Id="rId5" Type="http://schemas.openxmlformats.org/officeDocument/2006/relationships/tags" Target="../tags/tag119.xml"/><Relationship Id="rId10" Type="http://schemas.openxmlformats.org/officeDocument/2006/relationships/image" Target="../media/image3.jpeg"/><Relationship Id="rId4" Type="http://schemas.openxmlformats.org/officeDocument/2006/relationships/tags" Target="../tags/tag118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-476" y="0"/>
            <a:ext cx="9144953" cy="68586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964055" y="2245519"/>
            <a:ext cx="5215890" cy="82010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 spc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2462212" y="3385503"/>
            <a:ext cx="4228148" cy="672465"/>
          </a:xfrm>
        </p:spPr>
        <p:txBody>
          <a:bodyPr lIns="90000" tIns="46800" rIns="90000" bIns="46800" anchor="t" anchorCtr="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541200"/>
            <a:ext cx="9144000" cy="316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1" y="162612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2622949" y="2629536"/>
            <a:ext cx="3898103" cy="468634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27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622949" y="3379598"/>
            <a:ext cx="3898103" cy="808489"/>
          </a:xfrm>
        </p:spPr>
        <p:txBody>
          <a:bodyPr lIns="90000" tIns="46800" rIns="90000" bIns="46800" anchor="t" anchorCtr="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5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541200"/>
            <a:ext cx="9144000" cy="316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1626121"/>
            <a:ext cx="3962432" cy="4041680"/>
          </a:xfrm>
        </p:spPr>
        <p:txBody>
          <a:bodyPr lIns="90170" tIns="46990" rIns="90170" bIns="46990"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541200"/>
            <a:ext cx="9144000" cy="316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7" y="1000133"/>
            <a:ext cx="3962432" cy="285752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2023369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2" y="1000133"/>
            <a:ext cx="3962432" cy="285752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2" y="2023369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1" y="49847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541200"/>
            <a:ext cx="9144000" cy="316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7" y="498479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162612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2022/6/30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15980" y="273050"/>
            <a:ext cx="8712041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1626121"/>
            <a:ext cx="713238" cy="4041680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隶书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1626113"/>
            <a:ext cx="7371076" cy="4041680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15980" y="273050"/>
            <a:ext cx="8712041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2447" y="1626121"/>
            <a:ext cx="8139178" cy="404168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2979257" y="2060897"/>
            <a:ext cx="3185487" cy="786786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5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尚巍手书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541200"/>
            <a:ext cx="9144000" cy="3168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1" y="498476"/>
            <a:ext cx="8139178" cy="331473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>
            <a:lvl1pPr>
              <a:defRPr baseline="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15980" y="273050"/>
            <a:ext cx="8712041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961200" y="1339650"/>
            <a:ext cx="7219800" cy="5427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960835" y="2594250"/>
            <a:ext cx="7219950" cy="25839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10477" y="-4445"/>
            <a:ext cx="3815239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37400" y="880650"/>
            <a:ext cx="2970000" cy="6615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440100" y="2275650"/>
            <a:ext cx="2967300" cy="30699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3825900" y="1405930"/>
            <a:ext cx="4860000" cy="3815953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8906400" y="-4444"/>
            <a:ext cx="6862445" cy="237600"/>
          </a:xfrm>
          <a:custGeom>
            <a:avLst/>
            <a:gdLst>
              <a:gd name="connsiteX0" fmla="*/ 0 w 6862445"/>
              <a:gd name="connsiteY0" fmla="*/ 316800 h 316800"/>
              <a:gd name="connsiteX1" fmla="*/ 0 w 6862445"/>
              <a:gd name="connsiteY1" fmla="*/ 0 h 316800"/>
              <a:gd name="connsiteX2" fmla="*/ 6862445 w 6862445"/>
              <a:gd name="connsiteY2" fmla="*/ 0 h 316800"/>
              <a:gd name="connsiteX3" fmla="*/ 6862445 w 6862445"/>
              <a:gd name="connsiteY3" fmla="*/ 316800 h 3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2445" h="316800">
                <a:moveTo>
                  <a:pt x="0" y="316800"/>
                </a:moveTo>
                <a:lnTo>
                  <a:pt x="0" y="0"/>
                </a:lnTo>
                <a:lnTo>
                  <a:pt x="6862445" y="0"/>
                </a:lnTo>
                <a:lnTo>
                  <a:pt x="6862445" y="316800"/>
                </a:ln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541200"/>
            <a:ext cx="9144000" cy="3168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9000" y="859500"/>
            <a:ext cx="8232300" cy="469800"/>
          </a:xfrm>
        </p:spPr>
        <p:txBody>
          <a:bodyPr anchor="ctr">
            <a:normAutofit/>
          </a:bodyPr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59000" y="1763100"/>
            <a:ext cx="8231981" cy="621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59581" y="3236850"/>
            <a:ext cx="8224200" cy="25731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800000">
            <a:off x="0" y="0"/>
            <a:ext cx="9144000" cy="3168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858" y="5020946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3600" y="740250"/>
            <a:ext cx="8232300" cy="423900"/>
          </a:xfrm>
        </p:spPr>
        <p:txBody>
          <a:bodyPr anchor="ctr">
            <a:normAutofit/>
          </a:bodyPr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453628" y="2082600"/>
            <a:ext cx="8243100" cy="2408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435022" y="5306850"/>
            <a:ext cx="8251200" cy="7587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541200"/>
            <a:ext cx="9144000" cy="3168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34700" y="292846"/>
            <a:ext cx="8278200" cy="331473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434700" y="2025000"/>
            <a:ext cx="4006800" cy="2170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681800" y="2025000"/>
            <a:ext cx="4025700" cy="2170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429300" y="4914450"/>
            <a:ext cx="4006800" cy="5859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4689900" y="4910850"/>
            <a:ext cx="4025700" cy="5859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541135"/>
            <a:ext cx="9144000" cy="3168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800000">
            <a:off x="0" y="0"/>
            <a:ext cx="9144000" cy="316865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42100" y="1637550"/>
            <a:ext cx="6858000" cy="17901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141810" y="4069800"/>
            <a:ext cx="6858000" cy="1242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隶书" panose="02010509060101010101" pitchFamily="49" charset="-122"/>
          <a:ea typeface="隶书" panose="02010509060101010101" pitchFamily="49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隶书" panose="02010509060101010101" pitchFamily="49" charset="-122"/>
          <a:ea typeface="隶书" panose="02010509060101010101" pitchFamily="49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隶书" panose="02010509060101010101" pitchFamily="49" charset="-122"/>
          <a:ea typeface="隶书" panose="02010509060101010101" pitchFamily="49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隶书" panose="02010509060101010101" pitchFamily="49" charset="-122"/>
          <a:ea typeface="隶书" panose="02010509060101010101" pitchFamily="49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隶书" panose="02010509060101010101" pitchFamily="49" charset="-122"/>
          <a:ea typeface="隶书" panose="02010509060101010101" pitchFamily="49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隶书" panose="02010509060101010101" pitchFamily="49" charset="-122"/>
          <a:ea typeface="隶书" panose="020105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964055" y="2245519"/>
            <a:ext cx="5215890" cy="82010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手写汉字识别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2461895" y="3385820"/>
            <a:ext cx="4228465" cy="2654300"/>
          </a:xfrm>
        </p:spPr>
        <p:txBody>
          <a:bodyPr>
            <a:normAutofit fontScale="90000"/>
          </a:bodyPr>
          <a:lstStyle/>
          <a:p>
            <a:r>
              <a:rPr>
                <a:solidFill>
                  <a:schemeClr val="dk1">
                    <a:lumMod val="75000"/>
                    <a:lumOff val="25000"/>
                  </a:schemeClr>
                </a:solidFill>
              </a:rPr>
              <a:t>学生导师：赵永瑞</a:t>
            </a:r>
          </a:p>
          <a:p>
            <a:r>
              <a:rPr>
                <a:solidFill>
                  <a:schemeClr val="dk1">
                    <a:lumMod val="75000"/>
                    <a:lumOff val="25000"/>
                  </a:schemeClr>
                </a:solidFill>
              </a:rPr>
              <a:t>组长：李骅萱</a:t>
            </a:r>
          </a:p>
          <a:p>
            <a:r>
              <a:rPr>
                <a:solidFill>
                  <a:schemeClr val="dk1">
                    <a:lumMod val="75000"/>
                    <a:lumOff val="25000"/>
                  </a:schemeClr>
                </a:solidFill>
              </a:rPr>
              <a:t>组员：贾泽鑫</a:t>
            </a:r>
          </a:p>
          <a:p>
            <a:r>
              <a:rPr lang="en-US" altLang="zh-CN">
                <a:solidFill>
                  <a:schemeClr val="dk1">
                    <a:lumMod val="75000"/>
                    <a:lumOff val="25000"/>
                  </a:schemeClr>
                </a:solidFill>
              </a:rPr>
              <a:t>         </a:t>
            </a:r>
            <a:r>
              <a:rPr>
                <a:solidFill>
                  <a:schemeClr val="dk1">
                    <a:lumMod val="75000"/>
                    <a:lumOff val="25000"/>
                  </a:schemeClr>
                </a:solidFill>
              </a:rPr>
              <a:t>丁书瑞</a:t>
            </a:r>
          </a:p>
          <a:p>
            <a:r>
              <a:rPr lang="en-US" altLang="zh-CN">
                <a:solidFill>
                  <a:schemeClr val="dk1">
                    <a:lumMod val="75000"/>
                    <a:lumOff val="25000"/>
                  </a:schemeClr>
                </a:solidFill>
              </a:rPr>
              <a:t>         </a:t>
            </a:r>
            <a:r>
              <a:rPr>
                <a:solidFill>
                  <a:schemeClr val="dk1">
                    <a:lumMod val="75000"/>
                    <a:lumOff val="25000"/>
                  </a:schemeClr>
                </a:solidFill>
              </a:rPr>
              <a:t>倪松涛</a:t>
            </a:r>
          </a:p>
          <a:p>
            <a:r>
              <a:rPr lang="en-US" altLang="zh-CN">
                <a:solidFill>
                  <a:schemeClr val="dk1">
                    <a:lumMod val="75000"/>
                    <a:lumOff val="25000"/>
                  </a:schemeClr>
                </a:solidFill>
              </a:rPr>
              <a:t>         </a:t>
            </a:r>
            <a:r>
              <a:rPr>
                <a:solidFill>
                  <a:schemeClr val="dk1">
                    <a:lumMod val="75000"/>
                    <a:lumOff val="25000"/>
                  </a:schemeClr>
                </a:solidFill>
              </a:rPr>
              <a:t>高翔宇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285" y="498475"/>
            <a:ext cx="8139430" cy="4017010"/>
          </a:xfrm>
        </p:spPr>
        <p:txBody>
          <a:bodyPr/>
          <a:lstStyle/>
          <a:p>
            <a:r>
              <a:rPr lang="en-US" altLang="zh-CN" sz="3600"/>
              <a:t>1.</a:t>
            </a:r>
            <a:r>
              <a:rPr sz="3600">
                <a:sym typeface="+mn-ea"/>
              </a:rPr>
              <a:t>组内分工</a:t>
            </a:r>
            <a:br>
              <a:rPr sz="3600"/>
            </a:br>
            <a:r>
              <a:rPr lang="en-US" altLang="zh-CN" sz="3600"/>
              <a:t>2.</a:t>
            </a:r>
            <a:r>
              <a:rPr sz="3600">
                <a:sym typeface="+mn-ea"/>
              </a:rPr>
              <a:t>对手写汉字识别的介绍</a:t>
            </a:r>
            <a:br>
              <a:rPr sz="3600"/>
            </a:br>
            <a:r>
              <a:rPr lang="en-US" altLang="zh-CN" sz="3600"/>
              <a:t>3.</a:t>
            </a:r>
            <a:r>
              <a:rPr sz="3600"/>
              <a:t>实现手写汉字识别应用的技术</a:t>
            </a:r>
            <a:br>
              <a:rPr sz="3600"/>
            </a:br>
            <a:r>
              <a:rPr lang="en-US" altLang="zh-CN" sz="3600"/>
              <a:t>4.</a:t>
            </a:r>
            <a:r>
              <a:rPr sz="3600"/>
              <a:t>开发过程</a:t>
            </a:r>
            <a:br>
              <a:rPr sz="3600"/>
            </a:br>
            <a:endParaRPr sz="36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/>
              <a:t>小组分工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项目文档：丁书润</a:t>
            </a:r>
          </a:p>
          <a:p>
            <a:r>
              <a:rPr lang="zh-CN" altLang="en-US" sz="2000"/>
              <a:t>产品设计：高翔宇</a:t>
            </a:r>
          </a:p>
          <a:p>
            <a:r>
              <a:rPr lang="zh-CN" altLang="en-US" sz="2000"/>
              <a:t>代码开发：李骅萱、倪松涛</a:t>
            </a:r>
          </a:p>
          <a:p>
            <a:r>
              <a:rPr lang="en-US" altLang="zh-CN" sz="2000"/>
              <a:t>ppt</a:t>
            </a:r>
            <a:r>
              <a:rPr sz="2000"/>
              <a:t>撰写：贾泽鑫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285" y="498475"/>
            <a:ext cx="8139430" cy="1020445"/>
          </a:xfrm>
        </p:spPr>
        <p:txBody>
          <a:bodyPr/>
          <a:lstStyle/>
          <a:p>
            <a:r>
              <a:rPr lang="zh-CN" altLang="en-US" sz="4800"/>
              <a:t>手写汉字识别的介绍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该软件可以</a:t>
            </a:r>
            <a:r>
              <a:rPr sz="2800"/>
              <a:t>实现对“日”、“田”、“月”、“目”、“由”、“申”、“甲”等汉字的识别。</a:t>
            </a:r>
          </a:p>
          <a:p>
            <a:r>
              <a:rPr lang="zh-CN" altLang="en-US" sz="2800"/>
              <a:t>使用评估效果最好的模型对手写汉字进行识别，统计和对比不同算法识别手写汉字的效果。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285" y="498475"/>
            <a:ext cx="8139430" cy="1000125"/>
          </a:xfrm>
        </p:spPr>
        <p:txBody>
          <a:bodyPr>
            <a:noAutofit/>
          </a:bodyPr>
          <a:lstStyle/>
          <a:p>
            <a:r>
              <a:rPr sz="3600">
                <a:sym typeface="+mn-ea"/>
              </a:rPr>
              <a:t>实现</a:t>
            </a:r>
            <a:r>
              <a:rPr lang="zh-CN" altLang="en-US" sz="3600"/>
              <a:t>手写汉字识别应用的技术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/>
              <a:t>用</a:t>
            </a:r>
            <a:r>
              <a:rPr lang="en-US" altLang="zh-CN" sz="3200" b="1"/>
              <a:t>python</a:t>
            </a:r>
            <a:r>
              <a:rPr sz="3200" b="1"/>
              <a:t>语言实现对手写汉字的识别</a:t>
            </a:r>
            <a:endParaRPr lang="zh-CN" altLang="en-US" sz="3200" b="1"/>
          </a:p>
          <a:p>
            <a:pPr marL="0" indent="0">
              <a:buNone/>
            </a:pPr>
            <a:r>
              <a:rPr lang="zh-CN" altLang="en-US" sz="2000"/>
              <a:t>1.基于K-means算法实现对手写汉字的识别，要将不同随机质心位置下训练出的模型评估结果（即模型在测试集上的识别正确率）以图表的形式展示出来。</a:t>
            </a:r>
          </a:p>
          <a:p>
            <a:pPr marL="0" indent="0">
              <a:buNone/>
            </a:pPr>
            <a:r>
              <a:rPr lang="zh-CN" altLang="en-US" sz="2000"/>
              <a:t>2.基于KNN算法实现对手写汉字的识别，要将不同K值时训练出的模型评估结果（即模型在测试集上的识别正确率）以图表的形式展示出来。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285" y="498475"/>
            <a:ext cx="8139430" cy="857885"/>
          </a:xfrm>
        </p:spPr>
        <p:txBody>
          <a:bodyPr>
            <a:noAutofit/>
          </a:bodyPr>
          <a:lstStyle/>
          <a:p>
            <a:r>
              <a:rPr lang="zh-CN" altLang="en-US" sz="3200"/>
              <a:t>开发过程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 sz="1600"/>
              <a:t>一、构建数据集</a:t>
            </a:r>
          </a:p>
          <a:p>
            <a:r>
              <a:rPr lang="zh-CN" altLang="en-US" sz="1600"/>
              <a:t>1.每个汉字至少需要500张该汉字的图片，一共7个字，一组五个人，每个人分别写每个字100遍，总共700个字。</a:t>
            </a:r>
          </a:p>
          <a:p>
            <a:r>
              <a:rPr lang="zh-CN" altLang="en-US" sz="1600"/>
              <a:t>2.对每个汉字图片进行命名，比如第一个“甲”字可命名为jia_1.jpg，第二个“甲”字可命名为jia_2.jpg,依此类推，其他汉字也采取同样的方式进行命名。（此过程也可以通过python程序进行）获取数据）数据处理→模型训练→模型评估→模型保存→模型推理</a:t>
            </a:r>
          </a:p>
          <a:p>
            <a:r>
              <a:rPr lang="zh-CN" altLang="en-US" sz="1600"/>
              <a:t>数据处理：</a:t>
            </a:r>
          </a:p>
          <a:p>
            <a:r>
              <a:rPr lang="zh-CN" altLang="en-US" sz="1600"/>
              <a:t>     数据探索：对数据进行预览</a:t>
            </a:r>
          </a:p>
          <a:p>
            <a:r>
              <a:rPr lang="zh-CN" altLang="en-US" sz="1600"/>
              <a:t>     数据清洗：缺失值、异常值（四分位数、箱线图）</a:t>
            </a:r>
          </a:p>
          <a:p>
            <a:r>
              <a:rPr lang="zh-CN" altLang="en-US" sz="1600"/>
              <a:t>     数据划分：训练集（80%）、测试集（20%）、（验证集）具有更好的泛化性</a:t>
            </a:r>
          </a:p>
          <a:p>
            <a:r>
              <a:rPr lang="zh-CN" altLang="en-US" sz="1600"/>
              <a:t>     特征工程：归一化</a:t>
            </a:r>
          </a:p>
          <a:p>
            <a:r>
              <a:rPr lang="zh-CN" altLang="en-US" sz="1600"/>
              <a:t>模型训练、评估、保存、推理在初级阶段一般没有繁琐的过程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45415"/>
            <a:ext cx="8139430" cy="6196330"/>
          </a:xfrm>
        </p:spPr>
        <p:txBody>
          <a:bodyPr>
            <a:noAutofit/>
          </a:bodyPr>
          <a:lstStyle/>
          <a:p>
            <a:r>
              <a:rPr lang="zh-CN" altLang="en-US" sz="1800"/>
              <a:t>二、对数据进行处理</a:t>
            </a:r>
          </a:p>
          <a:p>
            <a:r>
              <a:rPr lang="zh-CN" altLang="en-US" sz="1800"/>
              <a:t>1.数据探索：查看不同种类的汉字的标签，每一类可用数据有多少个，图片像素的大小等</a:t>
            </a:r>
          </a:p>
          <a:p>
            <a:r>
              <a:rPr lang="zh-CN" altLang="en-US" sz="1800"/>
              <a:t>2.将图片的像素大小化为一致，将图片转换成可处理数据（比如：数组）</a:t>
            </a:r>
          </a:p>
          <a:p>
            <a:r>
              <a:rPr lang="zh-CN" altLang="en-US" sz="1800"/>
              <a:t>3.清除掉不可用的数据</a:t>
            </a:r>
          </a:p>
          <a:p>
            <a:r>
              <a:rPr lang="zh-CN" altLang="en-US" sz="1800"/>
              <a:t>4.进行数据集的划分</a:t>
            </a:r>
          </a:p>
          <a:p>
            <a:r>
              <a:rPr lang="zh-CN" altLang="en-US" sz="1800"/>
              <a:t>三、模型训练、评估（图表展示评估结果）、保存</a:t>
            </a:r>
          </a:p>
          <a:p>
            <a:r>
              <a:rPr lang="zh-CN" altLang="en-US" sz="1800"/>
              <a:t>四、利用模型识别汉字</a:t>
            </a:r>
          </a:p>
          <a:p>
            <a:r>
              <a:rPr lang="zh-CN" altLang="en-US" sz="1800"/>
              <a:t>五、分析</a:t>
            </a:r>
          </a:p>
          <a:p>
            <a:r>
              <a:rPr lang="zh-CN" altLang="en-US" sz="1800"/>
              <a:t>六、完成报告，形成文档</a:t>
            </a:r>
          </a:p>
          <a:p>
            <a:r>
              <a:rPr lang="zh-CN" altLang="en-US" sz="1800"/>
              <a:t>七、将项目开源，上传到GitHub指定仓库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4659b7b-43f2-4932-b1ca-d60c3fb6b816"/>
  <p:tag name="COMMONDATA" val="eyJoZGlkIjoiYWUzMjJmODk5YzRmZDA3ZTA4MzZhMzUwNzllYTA3Y2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6、7、8、9、10、11、12、13、14、15"/>
  <p:tag name="KSO_WM_SLIDE_ID" val="custom20202641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641"/>
  <p:tag name="KSO_WM_SLIDE_LAYOUT" val="a_b"/>
  <p:tag name="KSO_WM_SLIDE_LAYOUT_CNT" val="1_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中国古韵文化通用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41_1*a*1"/>
  <p:tag name="KSO_WM_TEMPLATE_CATEGORY" val="custom"/>
  <p:tag name="KSO_WM_TEMPLATE_INDEX" val="20202641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41_1*b*1"/>
  <p:tag name="KSO_WM_TEMPLATE_CATEGORY" val="custom"/>
  <p:tag name="KSO_WM_TEMPLATE_INDEX" val="20202641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4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4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4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4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4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4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4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4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THUMBS_INDEX" val="1、6、7、8、9、10、11、12、13、14、15"/>
  <p:tag name="KSO_WM_TAG_VERSION" val="1.0"/>
  <p:tag name="KSO_WM_BEAUTIFY_FLAG" val="#wm#"/>
  <p:tag name="KSO_WM_TEMPLATE_CATEGORY" val="custom"/>
  <p:tag name="KSO_WM_TEMPLATE_INDEX" val="20202641"/>
  <p:tag name="KSO_WM_TEMPLATE_MASTER_TYPE" val="1"/>
  <p:tag name="KSO_WM_TEMPLATE_MASTER_THUMB_INDEX" val="1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DEEBF7"/>
      </a:dk2>
      <a:lt2>
        <a:srgbClr val="FFFFFF"/>
      </a:lt2>
      <a:accent1>
        <a:srgbClr val="447CA0"/>
      </a:accent1>
      <a:accent2>
        <a:srgbClr val="528592"/>
      </a:accent2>
      <a:accent3>
        <a:srgbClr val="588D86"/>
      </a:accent3>
      <a:accent4>
        <a:srgbClr val="5E947A"/>
      </a:accent4>
      <a:accent5>
        <a:srgbClr val="649C6F"/>
      </a:accent5>
      <a:accent6>
        <a:srgbClr val="6CA56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全屏显示(4:3)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隶书</vt:lpstr>
      <vt:lpstr>Arial</vt:lpstr>
      <vt:lpstr>默认设计模板</vt:lpstr>
      <vt:lpstr>1_Office 主题​​</vt:lpstr>
      <vt:lpstr>手写汉字识别</vt:lpstr>
      <vt:lpstr>1.组内分工 2.对手写汉字识别的介绍 3.实现手写汉字识别应用的技术 4.开发过程 </vt:lpstr>
      <vt:lpstr>小组分工</vt:lpstr>
      <vt:lpstr>手写汉字识别的介绍</vt:lpstr>
      <vt:lpstr>实现手写汉字识别应用的技术</vt:lpstr>
      <vt:lpstr>开发过程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手写汉字识别</dc:title>
  <dc:creator>天下无双</dc:creator>
  <cp:lastModifiedBy>lihuaxuan18611756652@outlook.com</cp:lastModifiedBy>
  <cp:revision>1</cp:revision>
  <dcterms:created xsi:type="dcterms:W3CDTF">2022-06-30T07:21:28Z</dcterms:created>
  <dcterms:modified xsi:type="dcterms:W3CDTF">2022-06-30T08:25:04Z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77810279FAD7417CB5FCBA8172F7FAD3</vt:lpwstr>
  </property>
</Properties>
</file>