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79" r:id="rId7"/>
    <p:sldId id="261" r:id="rId8"/>
    <p:sldId id="277" r:id="rId9"/>
    <p:sldId id="263" r:id="rId10"/>
    <p:sldId id="276" r:id="rId11"/>
    <p:sldId id="264" r:id="rId12"/>
    <p:sldId id="275" r:id="rId13"/>
  </p:sldIdLst>
  <p:sldSz cx="18288000" cy="10287000"/>
  <p:notesSz cx="6858000" cy="9144000"/>
  <p:embeddedFontLst>
    <p:embeddedFont>
      <p:font typeface="Carmela" panose="02000800000000000000"/>
      <p:regular r:id="rId17"/>
    </p:embeddedFont>
    <p:embeddedFont>
      <p:font typeface="Carmela Bold" panose="00000800000000000000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1E4"/>
    <a:srgbClr val="F0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2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5.png"/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2.sv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image" Target="../media/image16.svg"/><Relationship Id="rId10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5966311" y="9004497"/>
            <a:ext cx="1292989" cy="2538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11005139" y="4113231"/>
            <a:ext cx="11215333" cy="11215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325612" y="2095640"/>
            <a:ext cx="1273481" cy="127348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4119703">
            <a:off x="507906" y="3670289"/>
            <a:ext cx="1373988" cy="137398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4165209">
            <a:off x="16996364" y="866398"/>
            <a:ext cx="525872" cy="52587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9014249">
            <a:off x="6750930" y="8417155"/>
            <a:ext cx="624421" cy="6244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2000" y="875665"/>
            <a:ext cx="15941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基于 python 和OpenCV 的图形界面下图形鼠标处的像素位置和灰度值等信息显示</a:t>
            </a:r>
            <a:endParaRPr lang="zh-CN" altLang="en-US" sz="5400"/>
          </a:p>
        </p:txBody>
      </p:sp>
      <p:sp>
        <p:nvSpPr>
          <p:cNvPr id="19" name="文本框 18"/>
          <p:cNvSpPr txBox="1"/>
          <p:nvPr/>
        </p:nvSpPr>
        <p:spPr>
          <a:xfrm>
            <a:off x="10712450" y="3308350"/>
            <a:ext cx="6737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</a:rPr>
              <a:t>第</a:t>
            </a:r>
            <a:r>
              <a:rPr lang="en-US" altLang="zh-CN" sz="4800">
                <a:solidFill>
                  <a:schemeClr val="accent1"/>
                </a:solidFill>
              </a:rPr>
              <a:t>18</a:t>
            </a:r>
            <a:r>
              <a:rPr lang="zh-CN" altLang="en-US" sz="4800">
                <a:solidFill>
                  <a:schemeClr val="accent1"/>
                </a:solidFill>
              </a:rPr>
              <a:t>组：</a:t>
            </a:r>
            <a:endParaRPr lang="zh-CN" altLang="en-US" sz="4800">
              <a:solidFill>
                <a:schemeClr val="accent1"/>
              </a:solidFill>
            </a:endParaRPr>
          </a:p>
          <a:p>
            <a:r>
              <a:rPr lang="zh-CN" altLang="en-US" sz="4800">
                <a:solidFill>
                  <a:schemeClr val="accent1"/>
                </a:solidFill>
              </a:rPr>
              <a:t>刘韧</a:t>
            </a:r>
            <a:r>
              <a:rPr lang="en-US" altLang="zh-CN" sz="4800">
                <a:solidFill>
                  <a:schemeClr val="accent1"/>
                </a:solidFill>
              </a:rPr>
              <a:t>  </a:t>
            </a:r>
            <a:r>
              <a:rPr lang="zh-CN" altLang="en-US" sz="4800">
                <a:solidFill>
                  <a:schemeClr val="accent1"/>
                </a:solidFill>
              </a:rPr>
              <a:t>侯东京兰</a:t>
            </a:r>
            <a:r>
              <a:rPr lang="en-US" altLang="zh-CN" sz="4800">
                <a:solidFill>
                  <a:schemeClr val="accent1"/>
                </a:solidFill>
              </a:rPr>
              <a:t>  </a:t>
            </a:r>
            <a:r>
              <a:rPr lang="zh-CN" altLang="en-US" sz="4800">
                <a:solidFill>
                  <a:schemeClr val="accent1"/>
                </a:solidFill>
              </a:rPr>
              <a:t>孙焱菁</a:t>
            </a:r>
            <a:r>
              <a:rPr lang="en-US" altLang="zh-CN" sz="4800">
                <a:solidFill>
                  <a:schemeClr val="accent1"/>
                </a:solidFill>
              </a:rPr>
              <a:t>  </a:t>
            </a:r>
            <a:r>
              <a:rPr lang="zh-CN" altLang="en-US" sz="4800">
                <a:solidFill>
                  <a:schemeClr val="accent1"/>
                </a:solidFill>
              </a:rPr>
              <a:t>王帅君</a:t>
            </a:r>
            <a:r>
              <a:rPr lang="en-US" altLang="zh-CN" sz="4800">
                <a:solidFill>
                  <a:schemeClr val="accent1"/>
                </a:solidFill>
              </a:rPr>
              <a:t>  </a:t>
            </a:r>
            <a:r>
              <a:rPr lang="zh-CN" altLang="en-US" sz="4800">
                <a:solidFill>
                  <a:schemeClr val="accent1"/>
                </a:solidFill>
              </a:rPr>
              <a:t>马洋</a:t>
            </a:r>
            <a:endParaRPr lang="zh-CN" altLang="en-US" sz="4800">
              <a:solidFill>
                <a:schemeClr val="accent1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0" y="2914650"/>
            <a:ext cx="8976995" cy="7160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10896600" y="6080125"/>
            <a:ext cx="542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</a:rPr>
              <a:t>指导老师：杨大利</a:t>
            </a:r>
            <a:endParaRPr lang="zh-CN" altLang="en-US"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961" y="38168"/>
            <a:ext cx="6216889" cy="70211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010577" y="2400428"/>
            <a:ext cx="3488434" cy="4065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1700"/>
              </a:lnSpc>
              <a:spcBef>
                <a:spcPct val="0"/>
              </a:spcBef>
            </a:pPr>
            <a:r>
              <a:rPr lang="en-US" sz="22645" u="none">
                <a:solidFill>
                  <a:srgbClr val="3B71E4"/>
                </a:solidFill>
                <a:latin typeface="Carmela Bold" panose="00000800000000000000"/>
              </a:rPr>
              <a:t>03</a:t>
            </a:r>
            <a:endParaRPr lang="en-US" sz="22645" u="none">
              <a:solidFill>
                <a:srgbClr val="3B71E4"/>
              </a:solidFill>
              <a:latin typeface="Carmela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6844854" y="6541225"/>
            <a:ext cx="10247550" cy="2502691"/>
            <a:chOff x="0" y="0"/>
            <a:chExt cx="13663400" cy="3336922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3645620" cy="2060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2055"/>
                </a:lnSpc>
                <a:spcBef>
                  <a:spcPct val="0"/>
                </a:spcBef>
              </a:pPr>
              <a:r>
                <a:rPr lang="zh-CN" altLang="en-US" sz="10045">
                  <a:solidFill>
                    <a:srgbClr val="494949"/>
                  </a:solidFill>
                  <a:ea typeface="思源黑体-粗体 Bold" panose="020B0800000000000000" charset="-122"/>
                </a:rPr>
                <a:t>代码展示</a:t>
              </a:r>
              <a:endParaRPr lang="zh-CN" altLang="en-US" sz="10045">
                <a:solidFill>
                  <a:srgbClr val="494949"/>
                </a:solidFill>
                <a:ea typeface="思源黑体-粗体 Bold" panose="020B0800000000000000" charset="-12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" y="2403895"/>
              <a:ext cx="13645620" cy="933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B71E4"/>
                  </a:solidFill>
                  <a:latin typeface="Carmela" panose="02000800000000000000"/>
                </a:rPr>
                <a:t>Project Product </a:t>
              </a:r>
              <a:endParaRPr lang="en-US" sz="3900">
                <a:solidFill>
                  <a:srgbClr val="3B71E4"/>
                </a:solidFill>
                <a:latin typeface="Carmela" panose="020008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66311" y="9004497"/>
            <a:ext cx="1292989" cy="2538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700000">
            <a:off x="11005139" y="4122756"/>
            <a:ext cx="11215333" cy="11215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5303" y="4367537"/>
            <a:ext cx="4645884" cy="46458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2367" y="1766075"/>
            <a:ext cx="1273481" cy="12734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52833" y="1766075"/>
            <a:ext cx="9006467" cy="67548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7420062"/>
            <a:ext cx="253391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ea typeface="思源黑体-粗体 Bold" panose="020B0800000000000000" charset="-122"/>
              </a:rPr>
              <a:t>汇报人：张小可</a:t>
            </a:r>
            <a:endParaRPr lang="en-US" sz="2600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4119703">
            <a:off x="629845" y="2023233"/>
            <a:ext cx="1741545" cy="174154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0">
            <a:off x="1028700" y="2763458"/>
            <a:ext cx="8115300" cy="3726389"/>
            <a:chOff x="0" y="0"/>
            <a:chExt cx="10820400" cy="496851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0820400" cy="2651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600"/>
                </a:lnSpc>
              </a:pPr>
              <a:r>
                <a:rPr lang="en-US" sz="13000">
                  <a:solidFill>
                    <a:srgbClr val="707070"/>
                  </a:solidFill>
                  <a:ea typeface="思源黑体-粗体 Bold" panose="020B0800000000000000" charset="-122"/>
                </a:rPr>
                <a:t>谢谢观看</a:t>
              </a:r>
              <a:endParaRPr lang="en-US" sz="13000">
                <a:solidFill>
                  <a:srgbClr val="707070"/>
                </a:solidFill>
                <a:ea typeface="思源黑体-粗体 Bold" panose="020B0800000000000000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9327"/>
              <a:ext cx="10820400" cy="1999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60"/>
                </a:lnSpc>
              </a:pPr>
              <a:r>
                <a:rPr lang="en-US" sz="9800">
                  <a:solidFill>
                    <a:srgbClr val="3B71E4"/>
                  </a:solidFill>
                  <a:latin typeface="Carmela Bold" panose="00000800000000000000"/>
                </a:rPr>
                <a:t>Thank You</a:t>
              </a:r>
              <a:endParaRPr lang="en-US" sz="9800">
                <a:solidFill>
                  <a:srgbClr val="3B71E4"/>
                </a:solidFill>
                <a:latin typeface="Carmela Bold" panose="00000800000000000000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4165209">
            <a:off x="16996364" y="866398"/>
            <a:ext cx="525872" cy="52587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9014249">
            <a:off x="6750930" y="8417155"/>
            <a:ext cx="624421" cy="624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50098" b="49083"/>
          <a:stretch>
            <a:fillRect/>
          </a:stretch>
        </p:blipFill>
        <p:spPr>
          <a:xfrm rot="2700000">
            <a:off x="7046148" y="-4466635"/>
            <a:ext cx="19367654" cy="197612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9087754" y="1272674"/>
            <a:ext cx="1234209" cy="1234209"/>
            <a:chOff x="0" y="0"/>
            <a:chExt cx="1645613" cy="164561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091" y="6091"/>
              <a:ext cx="1633431" cy="1633431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645613" cy="164561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474138" y="474138"/>
              <a:ext cx="697336" cy="697336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 rot="0">
            <a:off x="9576588" y="4483224"/>
            <a:ext cx="1234209" cy="1234209"/>
            <a:chOff x="0" y="0"/>
            <a:chExt cx="1645613" cy="1645613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091" y="6091"/>
              <a:ext cx="1633431" cy="163343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645613" cy="164561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439272" y="474138"/>
              <a:ext cx="767070" cy="697336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 rot="0">
            <a:off x="9296176" y="7429615"/>
            <a:ext cx="1234209" cy="1234209"/>
            <a:chOff x="0" y="0"/>
            <a:chExt cx="1645613" cy="1645613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091" y="6091"/>
              <a:ext cx="1633431" cy="1633431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645613" cy="1645613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55098" y="414241"/>
              <a:ext cx="735417" cy="817130"/>
            </a:xfrm>
            <a:prstGeom prst="rect">
              <a:avLst/>
            </a:prstGeom>
          </p:spPr>
        </p:pic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130256" y="2097149"/>
            <a:ext cx="6092628" cy="6092628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0">
            <a:off x="2352906" y="2321741"/>
            <a:ext cx="5643518" cy="5643518"/>
            <a:chOff x="0" y="0"/>
            <a:chExt cx="7524690" cy="7524690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7851" y="27851"/>
              <a:ext cx="7468989" cy="746898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7524690" cy="7524690"/>
            </a:xfrm>
            <a:prstGeom prst="rect">
              <a:avLst/>
            </a:prstGeom>
          </p:spPr>
        </p:pic>
      </p:grpSp>
      <p:sp>
        <p:nvSpPr>
          <p:cNvPr id="28" name="TextBox 28"/>
          <p:cNvSpPr txBox="1"/>
          <p:nvPr/>
        </p:nvSpPr>
        <p:spPr>
          <a:xfrm>
            <a:off x="10806430" y="1562100"/>
            <a:ext cx="517779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494949"/>
                </a:solidFill>
                <a:ea typeface="思源黑体-粗体 Bold" panose="020B0800000000000000" charset="-122"/>
              </a:rPr>
              <a:t>项目介绍</a:t>
            </a:r>
            <a:endParaRPr lang="en-US" sz="3600">
              <a:solidFill>
                <a:srgbClr val="494949"/>
              </a:solidFill>
              <a:ea typeface="思源黑体-粗体 Bold" panose="020B08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277600" y="4820920"/>
            <a:ext cx="517779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494949"/>
                </a:solidFill>
                <a:ea typeface="思源黑体-粗体 Bold" panose="020B0800000000000000" charset="-122"/>
              </a:rPr>
              <a:t>成员分工</a:t>
            </a:r>
            <a:endParaRPr lang="zh-CN" altLang="en-US" sz="3600">
              <a:solidFill>
                <a:srgbClr val="494949"/>
              </a:solidFill>
              <a:ea typeface="思源黑体-粗体 Bold" panose="020B0800000000000000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0896600" y="7810500"/>
            <a:ext cx="517779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494949"/>
                </a:solidFill>
                <a:ea typeface="思源黑体-粗体 Bold" panose="020B0800000000000000" charset="-122"/>
              </a:rPr>
              <a:t>代码演示</a:t>
            </a:r>
            <a:endParaRPr lang="zh-CN" altLang="en-US" sz="3600">
              <a:solidFill>
                <a:srgbClr val="494949"/>
              </a:solidFill>
              <a:ea typeface="思源黑体-粗体 Bold" panose="020B0800000000000000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219454" y="3565590"/>
            <a:ext cx="3910422" cy="208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45"/>
              </a:lnSpc>
              <a:spcBef>
                <a:spcPct val="0"/>
              </a:spcBef>
            </a:pPr>
            <a:r>
              <a:rPr lang="en-US" sz="12245">
                <a:solidFill>
                  <a:srgbClr val="FFFFFF"/>
                </a:solidFill>
                <a:ea typeface="思源黑体-粗体 Bold" panose="020B0800000000000000" charset="-122"/>
              </a:rPr>
              <a:t>目录</a:t>
            </a:r>
            <a:endParaRPr lang="en-US" sz="12245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219454" y="5791061"/>
            <a:ext cx="3910422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Carmela" panose="02000800000000000000"/>
              </a:rPr>
              <a:t>CONTENT</a:t>
            </a:r>
            <a:endParaRPr lang="en-US" sz="4200">
              <a:solidFill>
                <a:srgbClr val="FFFFFF"/>
              </a:solidFill>
              <a:latin typeface="Carmela" panose="02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build="allAtOnce"/>
      <p:bldP spid="28" grpId="1"/>
      <p:bldP spid="31" grpId="0"/>
      <p:bldP spid="31" grpId="1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14161" y="-114232"/>
            <a:ext cx="6216889" cy="70211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70866" y="5879472"/>
            <a:ext cx="3488434" cy="392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700"/>
              </a:lnSpc>
              <a:spcBef>
                <a:spcPct val="0"/>
              </a:spcBef>
            </a:pPr>
            <a:r>
              <a:rPr lang="en-US" sz="22645" u="none">
                <a:solidFill>
                  <a:srgbClr val="3B71E4"/>
                </a:solidFill>
                <a:latin typeface="Carmela Bold" panose="00000800000000000000"/>
              </a:rPr>
              <a:t>01</a:t>
            </a:r>
            <a:endParaRPr lang="en-US" sz="22645" u="none">
              <a:solidFill>
                <a:srgbClr val="3B71E4"/>
              </a:solidFill>
              <a:latin typeface="Carmela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6844854" y="6541225"/>
            <a:ext cx="6926012" cy="2340131"/>
            <a:chOff x="0" y="0"/>
            <a:chExt cx="9234683" cy="312017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9234683" cy="203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2055"/>
                </a:lnSpc>
                <a:spcBef>
                  <a:spcPct val="0"/>
                </a:spcBef>
              </a:pPr>
              <a:r>
                <a:rPr lang="en-US" sz="10045" u="none">
                  <a:solidFill>
                    <a:srgbClr val="494949"/>
                  </a:solidFill>
                  <a:ea typeface="思源黑体-粗体 Bold" panose="020B0800000000000000" charset="-122"/>
                </a:rPr>
                <a:t>项目介绍</a:t>
              </a:r>
              <a:endParaRPr lang="en-US" sz="10045" u="none">
                <a:solidFill>
                  <a:srgbClr val="494949"/>
                </a:solidFill>
                <a:ea typeface="思源黑体-粗体 Bold" panose="020B0800000000000000" charset="-12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261655"/>
              <a:ext cx="9234683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B71E4"/>
                  </a:solidFill>
                  <a:latin typeface="Carmela" panose="02000800000000000000"/>
                </a:rPr>
                <a:t>Project Introduction</a:t>
              </a:r>
              <a:endParaRPr lang="en-US" sz="3900">
                <a:solidFill>
                  <a:srgbClr val="3B71E4"/>
                </a:solidFill>
                <a:latin typeface="Carmela" panose="020008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203528" y="876356"/>
            <a:ext cx="515246" cy="51524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012068">
            <a:off x="14367188" y="8145373"/>
            <a:ext cx="5912242" cy="553872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933450"/>
            <a:ext cx="3322320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6000">
                <a:solidFill>
                  <a:srgbClr val="3B71E4"/>
                </a:solidFill>
                <a:ea typeface="思源黑体-粗体 Bold" panose="020B0800000000000000" charset="-122"/>
              </a:rPr>
              <a:t>项目概述</a:t>
            </a:r>
            <a:endParaRPr lang="en-US" sz="6000">
              <a:solidFill>
                <a:srgbClr val="3B71E4"/>
              </a:solidFill>
              <a:ea typeface="思源黑体-粗体 Bold" panose="020B0800000000000000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67057" y="1257300"/>
            <a:ext cx="5208583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3200">
                <a:solidFill>
                  <a:srgbClr val="707070"/>
                </a:solidFill>
                <a:latin typeface="Carmela" panose="02000800000000000000"/>
              </a:rPr>
              <a:t>Project Overview</a:t>
            </a:r>
            <a:endParaRPr lang="en-US" sz="3200">
              <a:solidFill>
                <a:srgbClr val="707070"/>
              </a:solidFill>
              <a:latin typeface="Carmela" panose="02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57200" y="2857500"/>
            <a:ext cx="16023590" cy="3385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4400">
                <a:solidFill>
                  <a:srgbClr val="707070"/>
                </a:solidFill>
                <a:latin typeface="+mn-ea"/>
                <a:cs typeface="+mn-ea"/>
              </a:rPr>
              <a:t> </a:t>
            </a:r>
            <a:r>
              <a:rPr lang="en-US" sz="4400">
                <a:solidFill>
                  <a:schemeClr val="tx1"/>
                </a:solidFill>
                <a:latin typeface="+mn-ea"/>
                <a:cs typeface="+mn-ea"/>
              </a:rPr>
              <a:t> opencv 是用于快速处理图像处理、计算机视觉问题的工具，支持多种语言进行开发如c++、python、java等。本</a:t>
            </a: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项目是</a:t>
            </a:r>
            <a:r>
              <a:rPr lang="en-US" sz="4400">
                <a:solidFill>
                  <a:schemeClr val="tx1"/>
                </a:solidFill>
                <a:latin typeface="+mn-ea"/>
                <a:cs typeface="+mn-ea"/>
              </a:rPr>
              <a:t>基于opencv-python，使用python语言对数字图像进行处理和研究。</a:t>
            </a:r>
            <a:endParaRPr lang="en-US" sz="4400">
              <a:solidFill>
                <a:schemeClr val="tx1"/>
              </a:solidFill>
              <a:latin typeface="+mn-ea"/>
              <a:cs typeface="+mn-ea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基于</a:t>
            </a:r>
            <a:r>
              <a:rPr lang="en-US" altLang="zh-CN" sz="4400">
                <a:solidFill>
                  <a:schemeClr val="tx1"/>
                </a:solidFill>
                <a:latin typeface="+mn-ea"/>
                <a:cs typeface="+mn-ea"/>
              </a:rPr>
              <a:t>opencv</a:t>
            </a: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和</a:t>
            </a:r>
            <a:r>
              <a:rPr lang="en-US" altLang="zh-CN" sz="4400">
                <a:solidFill>
                  <a:schemeClr val="tx1"/>
                </a:solidFill>
                <a:latin typeface="+mn-ea"/>
                <a:cs typeface="+mn-ea"/>
              </a:rPr>
              <a:t>Python</a:t>
            </a: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，实现显示导入的指定图片的指定坐标的像素点的</a:t>
            </a:r>
            <a:r>
              <a:rPr lang="en-US" altLang="zh-CN" sz="4400">
                <a:solidFill>
                  <a:schemeClr val="tx1"/>
                </a:solidFill>
                <a:latin typeface="+mn-ea"/>
                <a:cs typeface="+mn-ea"/>
              </a:rPr>
              <a:t>RGB</a:t>
            </a: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构成，并记录在</a:t>
            </a:r>
            <a:r>
              <a:rPr lang="en-US" altLang="zh-CN" sz="4400">
                <a:solidFill>
                  <a:schemeClr val="tx1"/>
                </a:solidFill>
                <a:latin typeface="+mn-ea"/>
                <a:cs typeface="+mn-ea"/>
              </a:rPr>
              <a:t>Excel</a:t>
            </a:r>
            <a:r>
              <a:rPr lang="zh-CN" altLang="en-US" sz="4400">
                <a:solidFill>
                  <a:schemeClr val="tx1"/>
                </a:solidFill>
                <a:latin typeface="+mn-ea"/>
                <a:cs typeface="+mn-ea"/>
              </a:rPr>
              <a:t>内。</a:t>
            </a:r>
            <a:endParaRPr lang="zh-CN" altLang="en-US" sz="440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203528" y="876356"/>
            <a:ext cx="515246" cy="5152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3629" r="6315" b="2000"/>
          <a:stretch>
            <a:fillRect/>
          </a:stretch>
        </p:blipFill>
        <p:spPr>
          <a:xfrm>
            <a:off x="457200" y="2171700"/>
            <a:ext cx="9223375" cy="7138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952500"/>
            <a:ext cx="5731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opencv-python</a:t>
            </a:r>
            <a:r>
              <a:rPr lang="zh-CN" altLang="en-US" sz="4000"/>
              <a:t>软件包：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058400" y="1485900"/>
            <a:ext cx="806069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其中</a:t>
            </a:r>
            <a:r>
              <a:rPr lang="en-US" altLang="zh-CN" sz="3600"/>
              <a:t>opencv-python</a:t>
            </a:r>
            <a:r>
              <a:rPr lang="zh-CN" altLang="en-US" sz="3600"/>
              <a:t>是主要用到的软件包。opencv 是用于快速处理图像处理、计算机视觉问题的工具，支持多种语言进行开发如c++、python、java等。. 本教程所有示例基于opencv-python，使用python语言对数字图像进行处理和研究。安装完opencv-python后命令行打开python交互式环境。OpenCV涉及的技术有很多。</a:t>
            </a:r>
            <a:r>
              <a:rPr lang="zh-CN" altLang="en-US" sz="3600" b="1">
                <a:solidFill>
                  <a:schemeClr val="accent2"/>
                </a:solidFill>
              </a:rPr>
              <a:t>这个开源项目主要介绍到了基本的数字图像处理方面，其包括滤波、边缘检测、角点检测、采样与差值、色彩转换、形态操作、直方图、图像金字塔等。 </a:t>
            </a:r>
            <a:endParaRPr lang="zh-CN" altLang="en-US" sz="3600" b="1">
              <a:solidFill>
                <a:schemeClr val="accent2"/>
              </a:solidFill>
            </a:endParaRPr>
          </a:p>
          <a:p>
            <a:endParaRPr lang="zh-CN" altLang="en-US" sz="3600"/>
          </a:p>
          <a:p>
            <a:r>
              <a:rPr lang="zh-CN" altLang="en-US" sz="3600"/>
              <a:t> 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837961" y="-38032"/>
            <a:ext cx="6216889" cy="70211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770866" y="5879472"/>
            <a:ext cx="3488434" cy="392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700"/>
              </a:lnSpc>
              <a:spcBef>
                <a:spcPct val="0"/>
              </a:spcBef>
            </a:pPr>
            <a:r>
              <a:rPr lang="en-US" sz="22645" u="none">
                <a:solidFill>
                  <a:srgbClr val="3B71E4"/>
                </a:solidFill>
                <a:latin typeface="Carmela Bold" panose="00000800000000000000"/>
              </a:rPr>
              <a:t>02</a:t>
            </a:r>
            <a:endParaRPr lang="en-US" sz="22645" u="none">
              <a:solidFill>
                <a:srgbClr val="3B71E4"/>
              </a:solidFill>
              <a:latin typeface="Carmela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6844854" y="6541225"/>
            <a:ext cx="6926012" cy="2396011"/>
            <a:chOff x="0" y="0"/>
            <a:chExt cx="9234683" cy="3194682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9234683" cy="2060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2055"/>
                </a:lnSpc>
                <a:spcBef>
                  <a:spcPct val="0"/>
                </a:spcBef>
              </a:pPr>
              <a:r>
                <a:rPr lang="zh-CN" altLang="en-US" sz="10045">
                  <a:solidFill>
                    <a:srgbClr val="494949"/>
                  </a:solidFill>
                  <a:ea typeface="思源黑体-粗体 Bold" panose="020B0800000000000000" charset="-122"/>
                </a:rPr>
                <a:t>成员分工</a:t>
              </a:r>
              <a:endParaRPr lang="zh-CN" altLang="en-US" sz="10045">
                <a:solidFill>
                  <a:srgbClr val="494949"/>
                </a:solidFill>
                <a:ea typeface="思源黑体-粗体 Bold" panose="020B0800000000000000" charset="-12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261655"/>
              <a:ext cx="9234683" cy="933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B71E4"/>
                  </a:solidFill>
                  <a:latin typeface="Carmela" panose="02000800000000000000"/>
                </a:rPr>
                <a:t>Members of the division of labor</a:t>
              </a:r>
              <a:endParaRPr lang="en-US" sz="3900">
                <a:solidFill>
                  <a:srgbClr val="3B71E4"/>
                </a:solidFill>
                <a:latin typeface="Carmela" panose="020008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203528" y="876356"/>
            <a:ext cx="515246" cy="515246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028700" y="933450"/>
            <a:ext cx="3548380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5400">
                <a:solidFill>
                  <a:srgbClr val="3B71E4"/>
                </a:solidFill>
                <a:ea typeface="思源黑体-粗体 Bold" panose="020B0800000000000000" charset="-122"/>
              </a:rPr>
              <a:t>团队介绍</a:t>
            </a:r>
            <a:endParaRPr lang="en-US" sz="5400">
              <a:solidFill>
                <a:srgbClr val="3B71E4"/>
              </a:solidFill>
              <a:ea typeface="思源黑体-粗体 Bold" panose="020B0800000000000000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190857" y="1409700"/>
            <a:ext cx="520858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707070"/>
                </a:solidFill>
                <a:latin typeface="Carmela" panose="02000800000000000000"/>
              </a:rPr>
              <a:t>Team Introduction</a:t>
            </a:r>
            <a:endParaRPr lang="en-US" sz="2100">
              <a:solidFill>
                <a:srgbClr val="707070"/>
              </a:solidFill>
              <a:latin typeface="Carmela" panose="0200080000000000000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770" y="2268855"/>
            <a:ext cx="152006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/>
              <a:t>项目分工分为四个部分：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en-US" altLang="zh-CN" sz="3600"/>
              <a:t>1.</a:t>
            </a:r>
            <a:r>
              <a:rPr lang="zh-CN" altLang="en-US" sz="3600"/>
              <a:t>项目文档：刘韧</a:t>
            </a:r>
            <a:r>
              <a:rPr lang="en-US" altLang="zh-CN" sz="3600"/>
              <a:t> </a:t>
            </a:r>
            <a:r>
              <a:rPr lang="zh-CN" altLang="en-US" sz="3600"/>
              <a:t>孙焱菁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en-US" altLang="zh-CN" sz="3600"/>
              <a:t>2.</a:t>
            </a:r>
            <a:r>
              <a:rPr lang="zh-CN" altLang="en-US" sz="3600"/>
              <a:t>产品设计：全组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en-US" altLang="zh-CN" sz="3600"/>
              <a:t>3.</a:t>
            </a:r>
            <a:r>
              <a:rPr lang="zh-CN" altLang="en-US" sz="3600"/>
              <a:t>代码开发：侯东京兰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en-US" altLang="zh-CN" sz="3600"/>
              <a:t>4.ppt</a:t>
            </a:r>
            <a:r>
              <a:rPr lang="zh-CN" altLang="en-US" sz="3600"/>
              <a:t>撰写：王帅君</a:t>
            </a:r>
            <a:r>
              <a:rPr lang="en-US" altLang="zh-CN" sz="3600"/>
              <a:t> </a:t>
            </a:r>
            <a:r>
              <a:rPr lang="zh-CN" altLang="en-US" sz="3600"/>
              <a:t>马洋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7139940" y="2221865"/>
            <a:ext cx="4007485" cy="39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395" spc="71">
                <a:solidFill>
                  <a:srgbClr val="FFFFFF"/>
                </a:solidFill>
                <a:ea typeface="思源黑体-粗体 Bold" panose="020B0800000000000000" charset="-122"/>
              </a:rPr>
              <a:t>供应商的议价能力</a:t>
            </a:r>
            <a:endParaRPr lang="en-US" sz="2395" spc="71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390245" y="3510915"/>
            <a:ext cx="3865880" cy="39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5"/>
              </a:lnSpc>
              <a:spcBef>
                <a:spcPct val="0"/>
              </a:spcBef>
            </a:pPr>
            <a:r>
              <a:rPr lang="en-US" sz="2395" spc="71">
                <a:solidFill>
                  <a:srgbClr val="FFFFFF"/>
                </a:solidFill>
                <a:ea typeface="思源黑体-粗体 Bold" panose="020B0800000000000000" charset="-122"/>
              </a:rPr>
              <a:t>替代品的威胁</a:t>
            </a:r>
            <a:endParaRPr lang="en-US" sz="2395" spc="71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036955" y="6242050"/>
            <a:ext cx="3863975" cy="39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5"/>
              </a:lnSpc>
              <a:spcBef>
                <a:spcPct val="0"/>
              </a:spcBef>
            </a:pPr>
            <a:r>
              <a:rPr lang="en-US" sz="2395" spc="71">
                <a:solidFill>
                  <a:srgbClr val="FFFFFF"/>
                </a:solidFill>
                <a:ea typeface="思源黑体-粗体 Bold" panose="020B0800000000000000" charset="-122"/>
              </a:rPr>
              <a:t>新进入者的威胁</a:t>
            </a:r>
            <a:endParaRPr lang="en-US" sz="2395" spc="71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770890" y="876300"/>
            <a:ext cx="15123795" cy="1804035"/>
            <a:chOff x="0" y="0"/>
            <a:chExt cx="21641297" cy="2405616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6995" cy="686995"/>
            </a:xfrm>
            <a:prstGeom prst="rect">
              <a:avLst/>
            </a:prstGeom>
          </p:spPr>
        </p:pic>
        <p:sp>
          <p:nvSpPr>
            <p:cNvPr id="36" name="TextBox 36"/>
            <p:cNvSpPr txBox="1"/>
            <p:nvPr/>
          </p:nvSpPr>
          <p:spPr>
            <a:xfrm>
              <a:off x="343469" y="107537"/>
              <a:ext cx="21297828" cy="22980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zh-CN" altLang="en-US" sz="4800">
                  <a:solidFill>
                    <a:srgbClr val="3B71E4"/>
                  </a:solidFill>
                  <a:ea typeface="思源黑体-粗体 Bold" panose="020B0800000000000000" charset="-122"/>
                </a:rPr>
                <a:t>该功能可以运用在什么软件里，以及有什么意义</a:t>
              </a:r>
              <a:endParaRPr lang="zh-CN" altLang="en-US" sz="4800">
                <a:solidFill>
                  <a:srgbClr val="3B71E4"/>
                </a:solidFill>
                <a:ea typeface="思源黑体-粗体 Bold" panose="020B0800000000000000" charset="-122"/>
              </a:endParaRPr>
            </a:p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zh-CN" altLang="en-US" sz="3600">
                  <a:solidFill>
                    <a:schemeClr val="tx1"/>
                  </a:solidFill>
                  <a:ea typeface="思源黑体-粗体 Bold" panose="020B0800000000000000" charset="-122"/>
                </a:rPr>
                <a:t>该功能在</a:t>
              </a:r>
              <a:r>
                <a:rPr lang="en-US" altLang="zh-CN" sz="3600">
                  <a:solidFill>
                    <a:schemeClr val="tx1"/>
                  </a:solidFill>
                  <a:ea typeface="思源黑体-粗体 Bold" panose="020B0800000000000000" charset="-122"/>
                </a:rPr>
                <a:t>p</a:t>
              </a:r>
              <a:r>
                <a:rPr lang="zh-CN" altLang="en-US" sz="3600">
                  <a:solidFill>
                    <a:schemeClr val="tx1"/>
                  </a:solidFill>
                  <a:ea typeface="思源黑体-粗体 Bold" panose="020B0800000000000000" charset="-122"/>
                </a:rPr>
                <a:t>图软件基本上都会应用到，如snapseed，</a:t>
              </a:r>
              <a:r>
                <a:rPr lang="en-US" altLang="zh-CN" sz="3600">
                  <a:solidFill>
                    <a:schemeClr val="tx1"/>
                  </a:solidFill>
                  <a:ea typeface="思源黑体-粗体 Bold" panose="020B0800000000000000" charset="-122"/>
                </a:rPr>
                <a:t>facetune</a:t>
              </a:r>
              <a:r>
                <a:rPr lang="zh-CN" altLang="en-US" sz="3600">
                  <a:solidFill>
                    <a:schemeClr val="tx1"/>
                  </a:solidFill>
                  <a:ea typeface="思源黑体-粗体 Bold" panose="020B0800000000000000" charset="-122"/>
                </a:rPr>
                <a:t>等。</a:t>
              </a:r>
              <a:endParaRPr lang="zh-CN" altLang="en-US" sz="3600">
                <a:solidFill>
                  <a:schemeClr val="tx1"/>
                </a:solidFill>
                <a:ea typeface="思源黑体-粗体 Bold" panose="020B0800000000000000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823210"/>
            <a:ext cx="4072255" cy="65055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276600" y="9639300"/>
            <a:ext cx="4138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ea typeface="思源黑体-粗体 Bold" panose="020B0800000000000000" charset="-122"/>
                <a:sym typeface="+mn-ea"/>
              </a:rPr>
              <a:t>snapseed</a:t>
            </a:r>
            <a:endParaRPr lang="zh-CN" altLang="en-US" sz="3200">
              <a:ea typeface="思源黑体-粗体 Bold" panose="020B0800000000000000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rcRect t="18642"/>
          <a:stretch>
            <a:fillRect/>
          </a:stretch>
        </p:blipFill>
        <p:spPr>
          <a:xfrm>
            <a:off x="11353800" y="2781300"/>
            <a:ext cx="3771900" cy="643255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1582400" y="9563100"/>
            <a:ext cx="351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facetune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203528" y="876356"/>
            <a:ext cx="515246" cy="5152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" y="647700"/>
            <a:ext cx="8214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3B71E4"/>
                </a:solidFill>
              </a:rPr>
              <a:t>使用 Python-OpenCV的优势</a:t>
            </a:r>
            <a:r>
              <a:rPr lang="zh-CN" altLang="en-US" sz="4000" b="1">
                <a:solidFill>
                  <a:srgbClr val="3B71E4"/>
                </a:solidFill>
              </a:rPr>
              <a:t>：</a:t>
            </a:r>
            <a:endParaRPr lang="zh-CN" altLang="en-US" sz="4000" b="1">
              <a:solidFill>
                <a:srgbClr val="3B71E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" y="1562100"/>
            <a:ext cx="1687322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zh-CN" altLang="en-US" sz="3200"/>
              <a:t>虽然 python 很强大，而且也有自己的图像处理库 PIL，但是相对于OpenCV 来讲，它还是弱小很多。跟很多开源软件一样 OpenCV 也提供了完善的 python 接口，更便于调用</a:t>
            </a:r>
            <a:r>
              <a:rPr lang="zh-CN" altLang="en-US" sz="3200">
                <a:sym typeface="+mn-ea"/>
              </a:rPr>
              <a:t>像素位置的灰度值</a:t>
            </a:r>
            <a:r>
              <a:rPr lang="zh-CN" altLang="en-US" sz="3200"/>
              <a:t>。OpenCV 的稳定版是 2.4.8，最新版是 3.0，包含了超过 2500 个算法和函数，几乎任何一个能想到的成熟算法都可以通过调用 OpenCV 的函数来实现，超级方便。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09600" y="4533900"/>
            <a:ext cx="8602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3B71E4"/>
                </a:solidFill>
                <a:sym typeface="+mn-ea"/>
              </a:rPr>
              <a:t>如何运用opencv实现功能的</a:t>
            </a:r>
            <a:endParaRPr lang="zh-CN" altLang="en-US" sz="3600" b="1">
              <a:solidFill>
                <a:srgbClr val="3B71E4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400" y="5372100"/>
            <a:ext cx="16442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imread imshow 导入和输出图片</a:t>
            </a:r>
            <a:endParaRPr lang="zh-CN" altLang="en-US" sz="3200"/>
          </a:p>
          <a:p>
            <a:r>
              <a:rPr lang="zh-CN" altLang="en-US" sz="3200"/>
              <a:t>cv2.cvtColor(img, cv2.COLOR_BGR2GRAY)是改为灰度图</a:t>
            </a:r>
            <a:endParaRPr lang="zh-CN" altLang="en-US" sz="3200"/>
          </a:p>
          <a:p>
            <a:r>
              <a:rPr lang="zh-CN" altLang="en-US" sz="3200"/>
              <a:t>cv2.EVENT_LBUTTONDOWN控制鼠标左键</a:t>
            </a:r>
            <a:endParaRPr lang="zh-CN" altLang="en-US" sz="3200"/>
          </a:p>
          <a:p>
            <a:r>
              <a:rPr lang="zh-CN" altLang="en-US" sz="3200"/>
              <a:t>cv2.FONT_HERSHEY_COMPLEX_SMALL设置文本框字体</a:t>
            </a:r>
            <a:endParaRPr lang="zh-CN" altLang="en-US" sz="3200"/>
          </a:p>
          <a:p>
            <a:r>
              <a:rPr lang="zh-CN" altLang="en-US" sz="3200"/>
              <a:t>cv2.setMouseCallback()鼠标回档</a:t>
            </a:r>
            <a:endParaRPr lang="zh-CN" altLang="en-US" sz="3200"/>
          </a:p>
          <a:p>
            <a:r>
              <a:rPr lang="zh-CN" altLang="en-US" sz="3200"/>
              <a:t>cv2.waitKey(0)控制图片窗口显示时间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YjJjOTQxYzhjODMyMDAzZmE0MDJkMWFkNmJlNDk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演示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思源黑体-粗体 Bold</vt:lpstr>
      <vt:lpstr>黑体</vt:lpstr>
      <vt:lpstr>Carmela</vt:lpstr>
      <vt:lpstr>Carmela Bold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我酷我撩你.</cp:lastModifiedBy>
  <cp:revision>55</cp:revision>
  <dcterms:created xsi:type="dcterms:W3CDTF">2006-08-16T00:00:00Z</dcterms:created>
  <dcterms:modified xsi:type="dcterms:W3CDTF">2022-06-29T02:46:27Z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C3CFCE3A461E48A4907B14D9FB01C041</vt:lpwstr>
  </property>
  <property fmtid="{D5CDD505-2E9C-101B-9397-08002B2CF9AE}" pid="3" name="KSOProductBuildVer">
    <vt:lpwstr>2052-11.1.0.11830</vt:lpwstr>
  </property>
</Properties>
</file>