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6"/>
  </p:notesMasterIdLst>
  <p:sldIdLst>
    <p:sldId id="256" r:id="rId3"/>
    <p:sldId id="257" r:id="rId4"/>
    <p:sldId id="258" r:id="rId5"/>
    <p:sldId id="285" r:id="rId6"/>
    <p:sldId id="265" r:id="rId7"/>
    <p:sldId id="286" r:id="rId8"/>
    <p:sldId id="269" r:id="rId9"/>
    <p:sldId id="288" r:id="rId10"/>
    <p:sldId id="298" r:id="rId11"/>
    <p:sldId id="300" r:id="rId12"/>
    <p:sldId id="299" r:id="rId13"/>
    <p:sldId id="303" r:id="rId14"/>
    <p:sldId id="307" r:id="rId15"/>
    <p:sldId id="306" r:id="rId16"/>
    <p:sldId id="305" r:id="rId17"/>
    <p:sldId id="304" r:id="rId18"/>
    <p:sldId id="308" r:id="rId19"/>
    <p:sldId id="309" r:id="rId20"/>
    <p:sldId id="301" r:id="rId21"/>
    <p:sldId id="302" r:id="rId22"/>
    <p:sldId id="289" r:id="rId23"/>
    <p:sldId id="276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6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08A1-7903-4BF5-8FBE-2A03C6DCDBD5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836D-DF62-4721-8338-EBAAA7B2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5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0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4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BE7722-D2C2-BFD6-1B4B-4EF7E402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5497D98-E05F-2E8E-5E4A-E45D7337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2CCAE0-E2A4-F73D-7497-B1B1DDB9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3E0E46-8884-7A06-C239-0CC514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BF52CE5-465D-E878-8028-AC25C38B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BA532-B13C-6039-8882-5C98D248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2C479CBD-7EAB-0745-5D38-D0F18F12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9FD14B6-FCB2-AE22-8927-25DADC15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9284E2E-62F1-8DBA-BD94-9D1401B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80D2BBC-379F-AB8E-3FDB-2B17693C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142AE72-450B-C534-00C5-5F72726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6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2419A5-E3B6-DB7D-5CE0-3A00F29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D5BB85B-D6DD-4EA3-095B-77C64383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43F574-ED19-0EE2-A81A-E6D4C01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93269DF-126A-05AF-2D28-0B0D14B4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0305B6-65E7-6051-3C86-07A3FB1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7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54A4F4-3EE8-4EC2-1560-88F70FA1D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266CEC2-E4E2-C1F9-430A-D18BD28F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4F4863-A885-2494-B719-CDB432C3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FB3F23-82C7-B072-2A5E-E1D4957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81CFC7-A166-39B4-1C36-F2E266BF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5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内容占位符 2">
            <a:extLst>
              <a:ext uri="{FF2B5EF4-FFF2-40B4-BE49-F238E27FC236}">
                <a16:creationId xmlns="" xmlns:a16="http://schemas.microsoft.com/office/drawing/2014/main" id="{B1A122C2-D9E5-4D78-AC6E-D7A9936722F3}"/>
              </a:ext>
            </a:extLst>
          </p:cNvPr>
          <p:cNvSpPr>
            <a:spLocks noGrp="1"/>
          </p:cNvSpPr>
          <p:nvPr>
            <p:ph orient="vert" sz="quarter" idx="10"/>
          </p:nvPr>
        </p:nvSpPr>
        <p:spPr>
          <a:xfrm>
            <a:off x="2707798" y="843179"/>
            <a:ext cx="7705725" cy="468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1765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161E90-2849-4786-9D8B-5C6D701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53642DC-8D9A-92AB-AEC1-7E0884BB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548F072-785C-6EC7-A53D-0C0D224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675E93-9BE1-5733-7FD2-6158D21B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2022-6-30 Thursday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2022-6-30 Thursday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AC5440-F2B1-A81A-D410-744D16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8E13F4F-7268-EE58-3750-0CD0A147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9D9FB8-242B-5839-5044-F2B2C338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AE7453-676E-56DE-8BFD-200A20A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8633DF-0BD0-E1E6-CD78-765FD9DF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57E75CD-94FC-682D-6EA9-7CFAC8451872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黑暗中的光&#10;&#10;中度可信度描述已自动生成">
            <a:extLst>
              <a:ext uri="{FF2B5EF4-FFF2-40B4-BE49-F238E27FC236}">
                <a16:creationId xmlns="" xmlns:a16="http://schemas.microsoft.com/office/drawing/2014/main" id="{E19B0093-7D34-D49B-6259-22613C9EE5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60170" y="206990"/>
            <a:ext cx="7450476" cy="6976919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="" xmlns:a16="http://schemas.microsoft.com/office/drawing/2014/main" id="{EE0826AD-C517-3401-5563-812065E8C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/>
          <a:stretch/>
        </p:blipFill>
        <p:spPr>
          <a:xfrm>
            <a:off x="5894962" y="-242"/>
            <a:ext cx="6296606" cy="68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F46BA6-98AB-6F4C-F9A9-F6657D9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AE46419-7417-DA53-1781-B8D92640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2ADFCEC-0E19-4E4E-A36F-35308FB5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AA6DAAF-0287-7E24-6BED-35ED6962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9F205B5-16F0-2BC8-693E-E5DDAE5B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79B7C58-24F2-C82C-384A-61981E0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4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7425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598B2EF-F323-1063-ECD7-FC4668046277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光&#10;&#10;中度可信度描述已自动生成">
            <a:extLst>
              <a:ext uri="{FF2B5EF4-FFF2-40B4-BE49-F238E27FC236}">
                <a16:creationId xmlns="" xmlns:a16="http://schemas.microsoft.com/office/drawing/2014/main" id="{38DA081B-E105-93B5-7741-78A2E9BAF0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9960" y="387839"/>
            <a:ext cx="1386558" cy="129842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="" xmlns:a16="http://schemas.microsoft.com/office/drawing/2014/main" id="{CD2F1451-46ED-322B-1E2C-40864627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65125"/>
            <a:ext cx="1029054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="" xmlns:a16="http://schemas.microsoft.com/office/drawing/2014/main" id="{AFAAD8E9-BED4-B8E1-07DF-26C1BE1B3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16" y="871997"/>
            <a:ext cx="323005" cy="3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0C5C443-A1F8-059A-BABB-687EE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F6A3F27-89FC-7C46-CB99-8247C26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4BB0D12-0766-BE87-A771-7C5C38A3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4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33D092-60BB-0B59-36CB-6299913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550C86F-C06B-1E8B-8846-26EB44F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AF911C8-43C5-821A-4FC3-058E5BAD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413E6EB-B970-94A3-E701-8A8200A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0686402-1D9F-0FD9-B0EF-A779F80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5EB367-0F26-7A76-7748-57B7A97B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06BFD71B-A902-8297-4CC2-3C8F389E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81B3156-C00B-C90B-9F45-27A72A64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AB1B6E0-C9DD-765B-D159-ADCF16ECB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02E1C8-5DF7-C7B8-5A5A-E6DBAC8D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D5E577A-7A4C-089D-8944-86CACACA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7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="" xmlns:a16="http://schemas.microsoft.com/office/drawing/2014/main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="" xmlns:a16="http://schemas.microsoft.com/office/drawing/2014/main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6665" y="48491"/>
            <a:ext cx="12191570" cy="6858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A5E4C73-7625-5D80-8EA0-B425F6B5388C}"/>
              </a:ext>
            </a:extLst>
          </p:cNvPr>
          <p:cNvSpPr txBox="1"/>
          <p:nvPr/>
        </p:nvSpPr>
        <p:spPr>
          <a:xfrm>
            <a:off x="1836659" y="2142259"/>
            <a:ext cx="851867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cs typeface="+mn-ea"/>
                <a:sym typeface="+mn-lt"/>
              </a:rPr>
              <a:t>基于</a:t>
            </a:r>
            <a:r>
              <a:rPr lang="en-US" altLang="zh-CN" sz="6000" dirty="0" smtClean="0">
                <a:cs typeface="+mn-ea"/>
                <a:sym typeface="+mn-lt"/>
              </a:rPr>
              <a:t>OpenCv</a:t>
            </a:r>
            <a:r>
              <a:rPr lang="zh-CN" altLang="en-US" sz="6000" dirty="0" smtClean="0">
                <a:cs typeface="+mn-ea"/>
                <a:sym typeface="+mn-lt"/>
              </a:rPr>
              <a:t>的人脸识别</a:t>
            </a:r>
            <a:endParaRPr lang="en-US" altLang="zh-CN" sz="6000" dirty="0" smtClean="0">
              <a:cs typeface="+mn-ea"/>
              <a:sym typeface="+mn-lt"/>
            </a:endParaRPr>
          </a:p>
          <a:p>
            <a:pPr algn="ctr"/>
            <a:endParaRPr lang="en-US" altLang="zh-CN" sz="6000" dirty="0" smtClean="0">
              <a:cs typeface="+mn-ea"/>
              <a:sym typeface="+mn-lt"/>
            </a:endParaRPr>
          </a:p>
          <a:p>
            <a:pPr algn="ctr"/>
            <a:r>
              <a:rPr lang="zh-CN" altLang="en-US" sz="3000" dirty="0">
                <a:cs typeface="+mn-ea"/>
                <a:sym typeface="+mn-lt"/>
              </a:rPr>
              <a:t>五人小组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D74118-BCB4-BB92-7EB8-31EA6B365791}"/>
              </a:ext>
            </a:extLst>
          </p:cNvPr>
          <p:cNvGrpSpPr/>
          <p:nvPr/>
        </p:nvGrpSpPr>
        <p:grpSpPr>
          <a:xfrm>
            <a:off x="2990821" y="5561015"/>
            <a:ext cx="5279722" cy="679976"/>
            <a:chOff x="1123888" y="5437497"/>
            <a:chExt cx="3934066" cy="679976"/>
          </a:xfrm>
        </p:grpSpPr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2FF984CE-6070-4BC2-6EF3-C3CCC4B9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3888" y="5437497"/>
              <a:ext cx="363832" cy="38017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89ECC0B1-4586-A600-F3E4-9ADB4D44EEC1}"/>
                </a:ext>
              </a:extLst>
            </p:cNvPr>
            <p:cNvSpPr txBox="1"/>
            <p:nvPr/>
          </p:nvSpPr>
          <p:spPr>
            <a:xfrm>
              <a:off x="1487720" y="5460883"/>
              <a:ext cx="3570234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2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组长：</a:t>
              </a:r>
              <a:r>
                <a:rPr lang="zh-CN" altLang="en-US" sz="2000" dirty="0">
                  <a:solidFill>
                    <a:srgbClr val="000000"/>
                  </a:solidFill>
                  <a:cs typeface="+mn-ea"/>
                  <a:sym typeface="+mn-lt"/>
                </a:rPr>
                <a:t>张乃</a:t>
              </a: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文</a:t>
              </a:r>
              <a:endParaRPr lang="en-US" altLang="zh-CN" sz="2000" dirty="0" smtClean="0">
                <a:solidFill>
                  <a:srgbClr val="000000"/>
                </a:solidFill>
                <a:cs typeface="+mn-ea"/>
                <a:sym typeface="+mn-lt"/>
              </a:endParaRPr>
            </a:p>
            <a:p>
              <a:pPr lvl="0">
                <a:lnSpc>
                  <a:spcPts val="22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组员：黎江晓、后素蓉、杨香云、汤莉红</a:t>
              </a:r>
              <a:endParaRPr lang="en-US" altLang="zh-CN" sz="2000" dirty="0" smtClea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A9C2F5E-5BA7-BACE-5BA6-28DE80321BBD}"/>
              </a:ext>
            </a:extLst>
          </p:cNvPr>
          <p:cNvSpPr txBox="1"/>
          <p:nvPr/>
        </p:nvSpPr>
        <p:spPr>
          <a:xfrm>
            <a:off x="6497186" y="5522626"/>
            <a:ext cx="3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4722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872729" y="2349964"/>
            <a:ext cx="847576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Python 3.8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Opencv 4.4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编译器 </a:t>
            </a:r>
            <a:r>
              <a:rPr lang="en-US" altLang="zh-CN" sz="2800" dirty="0" smtClean="0"/>
              <a:t>pycharm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环境</a:t>
            </a:r>
            <a:r>
              <a:rPr lang="zh-CN" altLang="en-US" dirty="0">
                <a:cs typeface="+mn-ea"/>
                <a:sym typeface="+mn-lt"/>
              </a:rPr>
              <a:t>部署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8228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代码分别</a:t>
            </a:r>
            <a:r>
              <a:rPr lang="zh-CN" altLang="en-US" sz="2200" dirty="0" smtClean="0"/>
              <a:t>实现以下功能：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、将</a:t>
            </a:r>
            <a:r>
              <a:rPr lang="en-US" altLang="zh-CN" sz="2200" dirty="0" smtClean="0"/>
              <a:t>opencv</a:t>
            </a:r>
            <a:r>
              <a:rPr lang="zh-CN" altLang="en-US" sz="2200" dirty="0" smtClean="0"/>
              <a:t>识别的图片和标注保存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、使用</a:t>
            </a:r>
            <a:r>
              <a:rPr lang="en-US" altLang="zh-CN" sz="2200" dirty="0" smtClean="0"/>
              <a:t>imagegrab</a:t>
            </a:r>
            <a:r>
              <a:rPr lang="zh-CN" altLang="en-US" sz="2200" dirty="0" smtClean="0"/>
              <a:t>识别屏幕内指定区域的内容，并使用</a:t>
            </a:r>
            <a:r>
              <a:rPr lang="en-US" altLang="zh-CN" sz="2200" dirty="0" smtClean="0"/>
              <a:t>haarcascade_frontalface_default.xml</a:t>
            </a:r>
            <a:r>
              <a:rPr lang="zh-CN" altLang="en-US" sz="2200" dirty="0" smtClean="0"/>
              <a:t>来进行人脸识别，生成图片与数据标注。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/>
              <a:t>、</a:t>
            </a:r>
            <a:r>
              <a:rPr lang="zh-CN" altLang="en-US" sz="2200" dirty="0" smtClean="0"/>
              <a:t>使用摄像头来录入人脸，并</a:t>
            </a:r>
            <a:r>
              <a:rPr lang="zh-CN" altLang="en-US" sz="2200" dirty="0"/>
              <a:t>使用</a:t>
            </a:r>
            <a:r>
              <a:rPr lang="en-US" altLang="zh-CN" sz="2200" dirty="0" smtClean="0"/>
              <a:t>haarcascade_frontalface_default.xml</a:t>
            </a:r>
            <a:r>
              <a:rPr lang="zh-CN" altLang="en-US" sz="2200" dirty="0"/>
              <a:t>自动识别</a:t>
            </a:r>
            <a:r>
              <a:rPr lang="zh-CN" altLang="en-US" sz="2200" dirty="0" smtClean="0"/>
              <a:t>生成</a:t>
            </a:r>
            <a:r>
              <a:rPr lang="zh-CN" altLang="en-US" sz="2200" dirty="0"/>
              <a:t>图片与数据标注。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、布置图片识别系统的窗口界面，通过</a:t>
            </a:r>
            <a:r>
              <a:rPr lang="en-US" altLang="zh-CN" sz="2200" dirty="0" smtClean="0"/>
              <a:t>Entry</a:t>
            </a:r>
            <a:r>
              <a:rPr lang="zh-CN" altLang="en-US" sz="2200" dirty="0" smtClean="0"/>
              <a:t>获取图片路径，以及通过按钮组件实现三个窗口的跳转，还能通过视频窗口获取人脸信息。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5</a:t>
            </a:r>
            <a:r>
              <a:rPr lang="zh-CN" altLang="en-US" sz="2200" dirty="0" smtClean="0"/>
              <a:t>、通过</a:t>
            </a:r>
            <a:r>
              <a:rPr lang="en-US" altLang="zh-CN" sz="2200" dirty="0" smtClean="0"/>
              <a:t>playsound ( )</a:t>
            </a:r>
            <a:r>
              <a:rPr lang="zh-CN" altLang="en-US" sz="2200" dirty="0" smtClean="0"/>
              <a:t>播放音频，并设置播放，暂停以及音量控制条实现背景音乐的调控。</a:t>
            </a: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代码编写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245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zh-TW" altLang="zh-CN" sz="2400" dirty="0"/>
              <a:t>opencv识别并录入的数据集的过程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095182"/>
            <a:ext cx="7671169" cy="439067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1957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zh-CN" altLang="zh-CN" sz="2400" dirty="0"/>
              <a:t>数据集中保存的图片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240597"/>
            <a:ext cx="7664501" cy="354596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846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、标注的文本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719956"/>
            <a:ext cx="6999656" cy="136388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229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、训练的过程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图片 11" descr="78M~JYE6KO0TYBPE{3O$RYM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14100"/>
            <a:ext cx="4861071" cy="4943900"/>
          </a:xfrm>
          <a:prstGeom prst="rect">
            <a:avLst/>
          </a:prstGeom>
        </p:spPr>
      </p:pic>
      <p:pic>
        <p:nvPicPr>
          <p:cNvPr id="13" name="图片 12" descr="SR]JLB6A~Q5S2PQ]UIG2W40"/>
          <p:cNvPicPr/>
          <p:nvPr/>
        </p:nvPicPr>
        <p:blipFill>
          <a:blip r:embed="rId4"/>
          <a:stretch>
            <a:fillRect/>
          </a:stretch>
        </p:blipFill>
        <p:spPr>
          <a:xfrm>
            <a:off x="5186149" y="2330243"/>
            <a:ext cx="7005851" cy="41116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2430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5</a:t>
            </a:r>
            <a:r>
              <a:rPr lang="zh-CN" altLang="en-US" sz="2200" dirty="0" smtClean="0"/>
              <a:t>、摄像头识别的效果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 descr="20220629225056"/>
          <p:cNvPicPr/>
          <p:nvPr/>
        </p:nvPicPr>
        <p:blipFill>
          <a:blip r:embed="rId3"/>
          <a:stretch>
            <a:fillRect/>
          </a:stretch>
        </p:blipFill>
        <p:spPr>
          <a:xfrm>
            <a:off x="3446286" y="1997036"/>
            <a:ext cx="5262880" cy="46374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4032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6</a:t>
            </a:r>
            <a:r>
              <a:rPr lang="zh-CN" altLang="en-US" sz="2200" dirty="0" smtClean="0"/>
              <a:t>、戴上口罩后，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摄像头识别的效果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5760" y="1530350"/>
            <a:ext cx="5264150" cy="53276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770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、照片识别的效果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615609" y="2731958"/>
            <a:ext cx="6134367" cy="35199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773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722603" y="2908429"/>
            <a:ext cx="847576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/>
              <a:t>请</a:t>
            </a:r>
            <a:r>
              <a:rPr lang="zh-CN" altLang="en-US" sz="2800" dirty="0" smtClean="0"/>
              <a:t>阅读</a:t>
            </a:r>
            <a:r>
              <a:rPr lang="en-US" altLang="zh-CN" sz="2800" dirty="0" smtClean="0"/>
              <a:t>Github</a:t>
            </a:r>
            <a:r>
              <a:rPr lang="zh-CN" altLang="en-US" sz="2800" dirty="0" smtClean="0"/>
              <a:t>仓库的</a:t>
            </a:r>
            <a:r>
              <a:rPr lang="en-US" altLang="zh-CN" sz="2800" dirty="0" smtClean="0"/>
              <a:t>README.md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文档</a:t>
            </a:r>
            <a:r>
              <a:rPr lang="zh-CN" altLang="en-US" dirty="0">
                <a:cs typeface="+mn-ea"/>
                <a:sym typeface="+mn-lt"/>
              </a:rPr>
              <a:t>撰写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353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2DBB259-CB33-5DDF-5B1B-C40000EBA2F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="" xmlns:a16="http://schemas.microsoft.com/office/drawing/2014/main" id="{0E63F6EF-F501-0977-428F-01877B8D94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394" y="234431"/>
            <a:ext cx="6296606" cy="6858242"/>
          </a:xfrm>
          <a:prstGeom prst="rect">
            <a:avLst/>
          </a:prstGeom>
        </p:spPr>
      </p:pic>
      <p:pic>
        <p:nvPicPr>
          <p:cNvPr id="4" name="图片 3" descr="黑暗中的光&#10;&#10;中度可信度描述已自动生成">
            <a:extLst>
              <a:ext uri="{FF2B5EF4-FFF2-40B4-BE49-F238E27FC236}">
                <a16:creationId xmlns="" xmlns:a16="http://schemas.microsoft.com/office/drawing/2014/main" id="{BDBC8424-8A70-00EF-D0CC-3345E523E3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875070">
            <a:off x="-1696374" y="175093"/>
            <a:ext cx="7450476" cy="6976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97C7544-051A-ED51-C836-BF949CE94F87}"/>
              </a:ext>
            </a:extLst>
          </p:cNvPr>
          <p:cNvGrpSpPr/>
          <p:nvPr/>
        </p:nvGrpSpPr>
        <p:grpSpPr>
          <a:xfrm>
            <a:off x="4387580" y="1649125"/>
            <a:ext cx="7247186" cy="610095"/>
            <a:chOff x="6452210" y="1451162"/>
            <a:chExt cx="7247186" cy="610095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79964288-94F0-54BC-427E-2A2A1F3CE1E1}"/>
                </a:ext>
              </a:extLst>
            </p:cNvPr>
            <p:cNvGrpSpPr/>
            <p:nvPr/>
          </p:nvGrpSpPr>
          <p:grpSpPr>
            <a:xfrm>
              <a:off x="6452210" y="1451162"/>
              <a:ext cx="4886351" cy="598533"/>
              <a:chOff x="6135682" y="1122250"/>
              <a:chExt cx="4886351" cy="598533"/>
            </a:xfrm>
          </p:grpSpPr>
          <p:sp>
            <p:nvSpPr>
              <p:cNvPr id="24" name="iSļïḍê">
                <a:extLst>
                  <a:ext uri="{FF2B5EF4-FFF2-40B4-BE49-F238E27FC236}">
                    <a16:creationId xmlns="" xmlns:a16="http://schemas.microsoft.com/office/drawing/2014/main" id="{8FA41596-5AB2-B258-2127-3B00E560BE84}"/>
                  </a:ext>
                </a:extLst>
              </p:cNvPr>
              <p:cNvSpPr txBox="1"/>
              <p:nvPr/>
            </p:nvSpPr>
            <p:spPr>
              <a:xfrm>
                <a:off x="7143704" y="1291989"/>
                <a:ext cx="3878329" cy="31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4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项目描述</a:t>
                </a:r>
                <a:endPara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í$1íḋè">
                <a:extLst>
                  <a:ext uri="{FF2B5EF4-FFF2-40B4-BE49-F238E27FC236}">
                    <a16:creationId xmlns="" xmlns:a16="http://schemas.microsoft.com/office/drawing/2014/main" id="{8C665955-29E7-2575-02F7-790C2A1E879F}"/>
                  </a:ext>
                </a:extLst>
              </p:cNvPr>
              <p:cNvSpPr/>
              <p:nvPr/>
            </p:nvSpPr>
            <p:spPr>
              <a:xfrm>
                <a:off x="6135682" y="1122250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F3FD29B2-2410-EF40-409D-078AA5B7D9AA}"/>
                </a:ext>
              </a:extLst>
            </p:cNvPr>
            <p:cNvSpPr txBox="1"/>
            <p:nvPr/>
          </p:nvSpPr>
          <p:spPr>
            <a:xfrm>
              <a:off x="7460232" y="1784258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24C2FAAF-AA86-F411-A00D-C5668A8C1D37}"/>
              </a:ext>
            </a:extLst>
          </p:cNvPr>
          <p:cNvGrpSpPr/>
          <p:nvPr/>
        </p:nvGrpSpPr>
        <p:grpSpPr>
          <a:xfrm>
            <a:off x="4387580" y="2514199"/>
            <a:ext cx="7247186" cy="642067"/>
            <a:chOff x="6452210" y="2610681"/>
            <a:chExt cx="7247186" cy="642067"/>
          </a:xfrm>
        </p:grpSpPr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9B61BF82-0358-7E44-D051-BE9097364507}"/>
                </a:ext>
              </a:extLst>
            </p:cNvPr>
            <p:cNvGrpSpPr/>
            <p:nvPr/>
          </p:nvGrpSpPr>
          <p:grpSpPr>
            <a:xfrm>
              <a:off x="6452210" y="2610681"/>
              <a:ext cx="4886351" cy="598533"/>
              <a:chOff x="7316058" y="2507824"/>
              <a:chExt cx="4886351" cy="598533"/>
            </a:xfrm>
          </p:grpSpPr>
          <p:sp>
            <p:nvSpPr>
              <p:cNvPr id="29" name="islïdê">
                <a:extLst>
                  <a:ext uri="{FF2B5EF4-FFF2-40B4-BE49-F238E27FC236}">
                    <a16:creationId xmlns="" xmlns:a16="http://schemas.microsoft.com/office/drawing/2014/main" id="{43EAD514-3F06-6726-6E87-DA01B28A6261}"/>
                  </a:ext>
                </a:extLst>
              </p:cNvPr>
              <p:cNvSpPr txBox="1"/>
              <p:nvPr/>
            </p:nvSpPr>
            <p:spPr>
              <a:xfrm>
                <a:off x="8324080" y="2576525"/>
                <a:ext cx="3878329" cy="45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 smtClean="0">
                    <a:sym typeface="+mn-lt"/>
                  </a:rPr>
                  <a:t>项目成员和分工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30" name="íṣ1îďe">
                <a:extLst>
                  <a:ext uri="{FF2B5EF4-FFF2-40B4-BE49-F238E27FC236}">
                    <a16:creationId xmlns="" xmlns:a16="http://schemas.microsoft.com/office/drawing/2014/main" id="{98052412-62AF-2740-6FFC-54255EEB0A67}"/>
                  </a:ext>
                </a:extLst>
              </p:cNvPr>
              <p:cNvSpPr/>
              <p:nvPr/>
            </p:nvSpPr>
            <p:spPr>
              <a:xfrm>
                <a:off x="7316058" y="2507824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02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F8308278-503C-CE9A-D6AB-ED67FC81F705}"/>
                </a:ext>
              </a:extLst>
            </p:cNvPr>
            <p:cNvSpPr txBox="1"/>
            <p:nvPr/>
          </p:nvSpPr>
          <p:spPr>
            <a:xfrm>
              <a:off x="7460232" y="2975749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54AED25D-8813-EFBF-943E-0DC28FBF2152}"/>
              </a:ext>
            </a:extLst>
          </p:cNvPr>
          <p:cNvGrpSpPr/>
          <p:nvPr/>
        </p:nvGrpSpPr>
        <p:grpSpPr>
          <a:xfrm>
            <a:off x="4387580" y="3464954"/>
            <a:ext cx="7247186" cy="626420"/>
            <a:chOff x="6452210" y="3762401"/>
            <a:chExt cx="7247186" cy="626420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D9444A48-004E-AA49-89C0-69B6637E30DB}"/>
                </a:ext>
              </a:extLst>
            </p:cNvPr>
            <p:cNvGrpSpPr/>
            <p:nvPr/>
          </p:nvGrpSpPr>
          <p:grpSpPr>
            <a:xfrm>
              <a:off x="6452210" y="3762401"/>
              <a:ext cx="4886350" cy="614129"/>
              <a:chOff x="7317083" y="3885599"/>
              <a:chExt cx="4886350" cy="614129"/>
            </a:xfrm>
          </p:grpSpPr>
          <p:sp>
            <p:nvSpPr>
              <p:cNvPr id="34" name="îṥlïďe">
                <a:extLst>
                  <a:ext uri="{FF2B5EF4-FFF2-40B4-BE49-F238E27FC236}">
                    <a16:creationId xmlns="" xmlns:a16="http://schemas.microsoft.com/office/drawing/2014/main" id="{94C461C2-34EC-2970-43F9-D481D57169BF}"/>
                  </a:ext>
                </a:extLst>
              </p:cNvPr>
              <p:cNvSpPr txBox="1"/>
              <p:nvPr/>
            </p:nvSpPr>
            <p:spPr>
              <a:xfrm>
                <a:off x="8325104" y="3885599"/>
                <a:ext cx="387832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 smtClean="0">
                    <a:sym typeface="+mn-lt"/>
                  </a:rPr>
                  <a:t>项目开发流程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35" name="îšľiďé">
                <a:extLst>
                  <a:ext uri="{FF2B5EF4-FFF2-40B4-BE49-F238E27FC236}">
                    <a16:creationId xmlns="" xmlns:a16="http://schemas.microsoft.com/office/drawing/2014/main" id="{41A96625-EEC1-55C9-271B-730DC5E7AE27}"/>
                  </a:ext>
                </a:extLst>
              </p:cNvPr>
              <p:cNvSpPr/>
              <p:nvPr/>
            </p:nvSpPr>
            <p:spPr>
              <a:xfrm>
                <a:off x="7317083" y="3893398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078233DF-8E24-0277-36F4-0C8893CEA97B}"/>
                </a:ext>
              </a:extLst>
            </p:cNvPr>
            <p:cNvSpPr txBox="1"/>
            <p:nvPr/>
          </p:nvSpPr>
          <p:spPr>
            <a:xfrm>
              <a:off x="7460232" y="4111822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025E76A2-8926-CE91-4558-42E2B77BEEC7}"/>
              </a:ext>
            </a:extLst>
          </p:cNvPr>
          <p:cNvGrpSpPr/>
          <p:nvPr/>
        </p:nvGrpSpPr>
        <p:grpSpPr>
          <a:xfrm>
            <a:off x="4387580" y="4396554"/>
            <a:ext cx="7247186" cy="621448"/>
            <a:chOff x="6452210" y="4921919"/>
            <a:chExt cx="7247186" cy="621448"/>
          </a:xfrm>
        </p:grpSpPr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C574175B-93B4-1DB6-00A2-FDF63680BF21}"/>
                </a:ext>
              </a:extLst>
            </p:cNvPr>
            <p:cNvGrpSpPr/>
            <p:nvPr/>
          </p:nvGrpSpPr>
          <p:grpSpPr>
            <a:xfrm>
              <a:off x="6452210" y="4921919"/>
              <a:ext cx="4953689" cy="614129"/>
              <a:chOff x="6300084" y="5271173"/>
              <a:chExt cx="4953689" cy="614129"/>
            </a:xfrm>
          </p:grpSpPr>
          <p:sp>
            <p:nvSpPr>
              <p:cNvPr id="39" name="íṣlîḑé">
                <a:extLst>
                  <a:ext uri="{FF2B5EF4-FFF2-40B4-BE49-F238E27FC236}">
                    <a16:creationId xmlns="" xmlns:a16="http://schemas.microsoft.com/office/drawing/2014/main" id="{4544C68B-BEE5-1CA3-D423-C3ECE183D085}"/>
                  </a:ext>
                </a:extLst>
              </p:cNvPr>
              <p:cNvSpPr txBox="1"/>
              <p:nvPr/>
            </p:nvSpPr>
            <p:spPr>
              <a:xfrm>
                <a:off x="7375444" y="5271173"/>
                <a:ext cx="387832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>
                    <a:sym typeface="+mn-lt"/>
                  </a:rPr>
                  <a:t>项目计划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40" name="iṡļïḋê">
                <a:extLst>
                  <a:ext uri="{FF2B5EF4-FFF2-40B4-BE49-F238E27FC236}">
                    <a16:creationId xmlns="" xmlns:a16="http://schemas.microsoft.com/office/drawing/2014/main" id="{4D4CFE24-C076-4643-6752-08A7F73882C1}"/>
                  </a:ext>
                </a:extLst>
              </p:cNvPr>
              <p:cNvSpPr/>
              <p:nvPr/>
            </p:nvSpPr>
            <p:spPr>
              <a:xfrm>
                <a:off x="6300084" y="5278972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04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11C3C935-BC5D-750F-3B9E-241C1950A7C2}"/>
                </a:ext>
              </a:extLst>
            </p:cNvPr>
            <p:cNvSpPr txBox="1"/>
            <p:nvPr/>
          </p:nvSpPr>
          <p:spPr>
            <a:xfrm>
              <a:off x="7460232" y="5266368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ïṡ1îḍè">
            <a:extLst>
              <a:ext uri="{FF2B5EF4-FFF2-40B4-BE49-F238E27FC236}">
                <a16:creationId xmlns="" xmlns:a16="http://schemas.microsoft.com/office/drawing/2014/main" id="{272A3C1D-4B78-ECD3-7D34-426D82341C60}"/>
              </a:ext>
            </a:extLst>
          </p:cNvPr>
          <p:cNvSpPr/>
          <p:nvPr/>
        </p:nvSpPr>
        <p:spPr>
          <a:xfrm>
            <a:off x="321053" y="2835233"/>
            <a:ext cx="3745474" cy="1323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目 录</a:t>
            </a:r>
            <a:r>
              <a:rPr lang="en-US" altLang="zh-CN" sz="40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091692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063256" y="2852444"/>
            <a:ext cx="991893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代码托管：</a:t>
            </a:r>
            <a:r>
              <a:rPr lang="en-US" altLang="zh-CN" sz="2800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仓库</a:t>
            </a:r>
            <a:r>
              <a:rPr lang="zh-CN" altLang="en-US" sz="2800" dirty="0" smtClean="0"/>
              <a:t>链接：</a:t>
            </a:r>
            <a:r>
              <a:rPr lang="en-US" altLang="zh-CN" sz="2800" dirty="0"/>
              <a:t>h</a:t>
            </a:r>
            <a:r>
              <a:rPr lang="en-US" altLang="zh-CN" sz="2800" dirty="0" smtClean="0"/>
              <a:t>ttps://github.com/Bistu-OSSDT-2022/opencv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</a:t>
            </a:r>
            <a:r>
              <a:rPr lang="zh-CN" altLang="en-US" dirty="0" smtClean="0">
                <a:cs typeface="+mn-ea"/>
                <a:sym typeface="+mn-lt"/>
              </a:rPr>
              <a:t>开发流程</a:t>
            </a:r>
            <a:r>
              <a:rPr lang="en-US" altLang="zh-CN" dirty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项目</a:t>
            </a:r>
            <a:r>
              <a:rPr lang="zh-CN" altLang="en-US" dirty="0">
                <a:cs typeface="+mn-ea"/>
                <a:sym typeface="+mn-lt"/>
              </a:rPr>
              <a:t>发布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169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PART04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469322-BEFD-043D-C728-594EE705DBEF}"/>
              </a:ext>
            </a:extLst>
          </p:cNvPr>
          <p:cNvSpPr txBox="1"/>
          <p:nvPr/>
        </p:nvSpPr>
        <p:spPr>
          <a:xfrm>
            <a:off x="4899120" y="226458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项目计划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2E2F50E-6766-42B0-5B70-37AD2355789B}"/>
              </a:ext>
            </a:extLst>
          </p:cNvPr>
          <p:cNvSpPr txBox="1"/>
          <p:nvPr/>
        </p:nvSpPr>
        <p:spPr>
          <a:xfrm>
            <a:off x="4899120" y="3063760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面向的用户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如何推广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67" y="4138683"/>
            <a:ext cx="5438633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8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BF94F75B-F9A5-4F14-9123-F0C801E20E25}"/>
              </a:ext>
            </a:extLst>
          </p:cNvPr>
          <p:cNvGrpSpPr/>
          <p:nvPr/>
        </p:nvGrpSpPr>
        <p:grpSpPr>
          <a:xfrm>
            <a:off x="3937246" y="3246437"/>
            <a:ext cx="4317508" cy="2900363"/>
            <a:chOff x="3937246" y="3246437"/>
            <a:chExt cx="4317508" cy="2900363"/>
          </a:xfrm>
        </p:grpSpPr>
        <p:sp>
          <p:nvSpPr>
            <p:cNvPr id="4" name="îṧḻîḑè">
              <a:extLst>
                <a:ext uri="{FF2B5EF4-FFF2-40B4-BE49-F238E27FC236}">
                  <a16:creationId xmlns="" xmlns:a16="http://schemas.microsoft.com/office/drawing/2014/main" id="{9CCAA727-2F13-4E60-BD87-8105BAD9B897}"/>
                </a:ext>
              </a:extLst>
            </p:cNvPr>
            <p:cNvSpPr/>
            <p:nvPr/>
          </p:nvSpPr>
          <p:spPr>
            <a:xfrm rot="13500000">
              <a:off x="5446926" y="4234413"/>
              <a:ext cx="2365807" cy="874475"/>
            </a:xfrm>
            <a:prstGeom prst="trapezoid">
              <a:avLst>
                <a:gd name="adj" fmla="val 9873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ïślîḓê">
              <a:extLst>
                <a:ext uri="{FF2B5EF4-FFF2-40B4-BE49-F238E27FC236}">
                  <a16:creationId xmlns="" xmlns:a16="http://schemas.microsoft.com/office/drawing/2014/main" id="{1364BC05-B98D-423E-B2BC-C2B5F1C74730}"/>
                </a:ext>
              </a:extLst>
            </p:cNvPr>
            <p:cNvSpPr/>
            <p:nvPr/>
          </p:nvSpPr>
          <p:spPr>
            <a:xfrm rot="8100000">
              <a:off x="4385085" y="4230828"/>
              <a:ext cx="2365807" cy="874475"/>
            </a:xfrm>
            <a:prstGeom prst="trapezoid">
              <a:avLst>
                <a:gd name="adj" fmla="val 9873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iś1iďê">
              <a:extLst>
                <a:ext uri="{FF2B5EF4-FFF2-40B4-BE49-F238E27FC236}">
                  <a16:creationId xmlns="" xmlns:a16="http://schemas.microsoft.com/office/drawing/2014/main" id="{B492644F-7070-4E68-8C06-9D12B7A56CE8}"/>
                </a:ext>
              </a:extLst>
            </p:cNvPr>
            <p:cNvSpPr/>
            <p:nvPr/>
          </p:nvSpPr>
          <p:spPr>
            <a:xfrm rot="2700000">
              <a:off x="5774583" y="4890798"/>
              <a:ext cx="647600" cy="6476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iṡlîḑé">
              <a:extLst>
                <a:ext uri="{FF2B5EF4-FFF2-40B4-BE49-F238E27FC236}">
                  <a16:creationId xmlns="" xmlns:a16="http://schemas.microsoft.com/office/drawing/2014/main" id="{9119018A-2DE6-4D8F-A674-27503B55A3FD}"/>
                </a:ext>
              </a:extLst>
            </p:cNvPr>
            <p:cNvSpPr/>
            <p:nvPr/>
          </p:nvSpPr>
          <p:spPr bwMode="auto">
            <a:xfrm>
              <a:off x="4143376" y="3246437"/>
              <a:ext cx="3910013" cy="2900363"/>
            </a:xfrm>
            <a:custGeom>
              <a:avLst/>
              <a:gdLst>
                <a:gd name="T0" fmla="*/ 1231 w 2463"/>
                <a:gd name="T1" fmla="*/ 0 h 1827"/>
                <a:gd name="T2" fmla="*/ 2463 w 2463"/>
                <a:gd name="T3" fmla="*/ 1229 h 1827"/>
                <a:gd name="T4" fmla="*/ 1864 w 2463"/>
                <a:gd name="T5" fmla="*/ 1827 h 1827"/>
                <a:gd name="T6" fmla="*/ 1683 w 2463"/>
                <a:gd name="T7" fmla="*/ 1827 h 1827"/>
                <a:gd name="T8" fmla="*/ 2282 w 2463"/>
                <a:gd name="T9" fmla="*/ 1229 h 1827"/>
                <a:gd name="T10" fmla="*/ 1231 w 2463"/>
                <a:gd name="T11" fmla="*/ 181 h 1827"/>
                <a:gd name="T12" fmla="*/ 181 w 2463"/>
                <a:gd name="T13" fmla="*/ 1229 h 1827"/>
                <a:gd name="T14" fmla="*/ 780 w 2463"/>
                <a:gd name="T15" fmla="*/ 1827 h 1827"/>
                <a:gd name="T16" fmla="*/ 599 w 2463"/>
                <a:gd name="T17" fmla="*/ 1827 h 1827"/>
                <a:gd name="T18" fmla="*/ 0 w 2463"/>
                <a:gd name="T19" fmla="*/ 1229 h 1827"/>
                <a:gd name="T20" fmla="*/ 1231 w 2463"/>
                <a:gd name="T21" fmla="*/ 0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3" h="1827">
                  <a:moveTo>
                    <a:pt x="1231" y="0"/>
                  </a:moveTo>
                  <a:lnTo>
                    <a:pt x="2463" y="1229"/>
                  </a:lnTo>
                  <a:lnTo>
                    <a:pt x="1864" y="1827"/>
                  </a:lnTo>
                  <a:lnTo>
                    <a:pt x="1683" y="1827"/>
                  </a:lnTo>
                  <a:lnTo>
                    <a:pt x="2282" y="1229"/>
                  </a:lnTo>
                  <a:lnTo>
                    <a:pt x="1231" y="181"/>
                  </a:lnTo>
                  <a:lnTo>
                    <a:pt x="181" y="1229"/>
                  </a:lnTo>
                  <a:lnTo>
                    <a:pt x="780" y="1827"/>
                  </a:lnTo>
                  <a:lnTo>
                    <a:pt x="599" y="1827"/>
                  </a:lnTo>
                  <a:lnTo>
                    <a:pt x="0" y="1229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íS1îḋê">
              <a:extLst>
                <a:ext uri="{FF2B5EF4-FFF2-40B4-BE49-F238E27FC236}">
                  <a16:creationId xmlns="" xmlns:a16="http://schemas.microsoft.com/office/drawing/2014/main" id="{FCF3EAA8-32F3-4C45-928B-A5BEC7D92DB7}"/>
                </a:ext>
              </a:extLst>
            </p:cNvPr>
            <p:cNvGrpSpPr/>
            <p:nvPr/>
          </p:nvGrpSpPr>
          <p:grpSpPr>
            <a:xfrm>
              <a:off x="4904853" y="3851815"/>
              <a:ext cx="487542" cy="487542"/>
              <a:chOff x="4904853" y="3851815"/>
              <a:chExt cx="487542" cy="487542"/>
            </a:xfrm>
          </p:grpSpPr>
          <p:sp>
            <p:nvSpPr>
              <p:cNvPr id="34" name="îsḻiḓè">
                <a:extLst>
                  <a:ext uri="{FF2B5EF4-FFF2-40B4-BE49-F238E27FC236}">
                    <a16:creationId xmlns="" xmlns:a16="http://schemas.microsoft.com/office/drawing/2014/main" id="{94C9E130-8D75-4051-B739-B5F352516488}"/>
                  </a:ext>
                </a:extLst>
              </p:cNvPr>
              <p:cNvSpPr/>
              <p:nvPr/>
            </p:nvSpPr>
            <p:spPr>
              <a:xfrm>
                <a:off x="4904853" y="3851815"/>
                <a:ext cx="487542" cy="48754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5" name="iṩ1iďé">
                <a:extLst>
                  <a:ext uri="{FF2B5EF4-FFF2-40B4-BE49-F238E27FC236}">
                    <a16:creationId xmlns="" xmlns:a16="http://schemas.microsoft.com/office/drawing/2014/main" id="{BECA88CE-0FA1-4BB9-BA75-2AE2B25BEA66}"/>
                  </a:ext>
                </a:extLst>
              </p:cNvPr>
              <p:cNvSpPr/>
              <p:nvPr/>
            </p:nvSpPr>
            <p:spPr bwMode="auto">
              <a:xfrm>
                <a:off x="5005578" y="3957807"/>
                <a:ext cx="286093" cy="275559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îŝľídé">
              <a:extLst>
                <a:ext uri="{FF2B5EF4-FFF2-40B4-BE49-F238E27FC236}">
                  <a16:creationId xmlns="" xmlns:a16="http://schemas.microsoft.com/office/drawing/2014/main" id="{BD97F1BB-DBD0-4994-A1F8-3A78EA64A347}"/>
                </a:ext>
              </a:extLst>
            </p:cNvPr>
            <p:cNvGrpSpPr/>
            <p:nvPr/>
          </p:nvGrpSpPr>
          <p:grpSpPr>
            <a:xfrm>
              <a:off x="6799604" y="3847481"/>
              <a:ext cx="487542" cy="487542"/>
              <a:chOff x="6799604" y="3847481"/>
              <a:chExt cx="487542" cy="487542"/>
            </a:xfrm>
          </p:grpSpPr>
          <p:sp>
            <p:nvSpPr>
              <p:cNvPr id="32" name="i$líḑé">
                <a:extLst>
                  <a:ext uri="{FF2B5EF4-FFF2-40B4-BE49-F238E27FC236}">
                    <a16:creationId xmlns="" xmlns:a16="http://schemas.microsoft.com/office/drawing/2014/main" id="{86333BD0-F79A-4131-B4B4-0607EBDC9D3D}"/>
                  </a:ext>
                </a:extLst>
              </p:cNvPr>
              <p:cNvSpPr/>
              <p:nvPr/>
            </p:nvSpPr>
            <p:spPr>
              <a:xfrm>
                <a:off x="6799604" y="3847481"/>
                <a:ext cx="487542" cy="4875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íṥḷíḑé">
                <a:extLst>
                  <a:ext uri="{FF2B5EF4-FFF2-40B4-BE49-F238E27FC236}">
                    <a16:creationId xmlns="" xmlns:a16="http://schemas.microsoft.com/office/drawing/2014/main" id="{A1E2F0E0-B18F-4812-B1CB-21A20BABDC35}"/>
                  </a:ext>
                </a:extLst>
              </p:cNvPr>
              <p:cNvSpPr/>
              <p:nvPr/>
            </p:nvSpPr>
            <p:spPr bwMode="auto">
              <a:xfrm>
                <a:off x="6900329" y="3953473"/>
                <a:ext cx="286093" cy="275559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îṧľiḓè">
              <a:extLst>
                <a:ext uri="{FF2B5EF4-FFF2-40B4-BE49-F238E27FC236}">
                  <a16:creationId xmlns="" xmlns:a16="http://schemas.microsoft.com/office/drawing/2014/main" id="{2FD70DE0-5C41-4D34-AF61-CB530EAC2B9E}"/>
                </a:ext>
              </a:extLst>
            </p:cNvPr>
            <p:cNvGrpSpPr/>
            <p:nvPr/>
          </p:nvGrpSpPr>
          <p:grpSpPr>
            <a:xfrm>
              <a:off x="3937246" y="4895041"/>
              <a:ext cx="487542" cy="487542"/>
              <a:chOff x="3937246" y="4895041"/>
              <a:chExt cx="487542" cy="487542"/>
            </a:xfrm>
          </p:grpSpPr>
          <p:sp>
            <p:nvSpPr>
              <p:cNvPr id="30" name="îṣlïde">
                <a:extLst>
                  <a:ext uri="{FF2B5EF4-FFF2-40B4-BE49-F238E27FC236}">
                    <a16:creationId xmlns="" xmlns:a16="http://schemas.microsoft.com/office/drawing/2014/main" id="{95494748-8F38-47E3-B461-E1C49AB71BCE}"/>
                  </a:ext>
                </a:extLst>
              </p:cNvPr>
              <p:cNvSpPr/>
              <p:nvPr/>
            </p:nvSpPr>
            <p:spPr>
              <a:xfrm>
                <a:off x="3937246" y="4895041"/>
                <a:ext cx="487542" cy="48754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 defTabSz="914377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" name="iṥ1ïḍê">
                <a:extLst>
                  <a:ext uri="{FF2B5EF4-FFF2-40B4-BE49-F238E27FC236}">
                    <a16:creationId xmlns="" xmlns:a16="http://schemas.microsoft.com/office/drawing/2014/main" id="{33A0E0F1-F364-4C29-877F-5929494D74B5}"/>
                  </a:ext>
                </a:extLst>
              </p:cNvPr>
              <p:cNvSpPr/>
              <p:nvPr/>
            </p:nvSpPr>
            <p:spPr bwMode="auto">
              <a:xfrm>
                <a:off x="4037971" y="5001033"/>
                <a:ext cx="286093" cy="275559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î$ḻîďé">
              <a:extLst>
                <a:ext uri="{FF2B5EF4-FFF2-40B4-BE49-F238E27FC236}">
                  <a16:creationId xmlns="" xmlns:a16="http://schemas.microsoft.com/office/drawing/2014/main" id="{A7E3A7D1-7FD0-4BB4-85E2-1C664C755E3D}"/>
                </a:ext>
              </a:extLst>
            </p:cNvPr>
            <p:cNvGrpSpPr/>
            <p:nvPr/>
          </p:nvGrpSpPr>
          <p:grpSpPr>
            <a:xfrm>
              <a:off x="7767212" y="4895041"/>
              <a:ext cx="487542" cy="487542"/>
              <a:chOff x="7767212" y="4895041"/>
              <a:chExt cx="487542" cy="487542"/>
            </a:xfrm>
          </p:grpSpPr>
          <p:sp>
            <p:nvSpPr>
              <p:cNvPr id="28" name="ísľíḓe">
                <a:extLst>
                  <a:ext uri="{FF2B5EF4-FFF2-40B4-BE49-F238E27FC236}">
                    <a16:creationId xmlns="" xmlns:a16="http://schemas.microsoft.com/office/drawing/2014/main" id="{A0193CC9-4B83-463A-99AD-4BFA99CF6DE0}"/>
                  </a:ext>
                </a:extLst>
              </p:cNvPr>
              <p:cNvSpPr/>
              <p:nvPr/>
            </p:nvSpPr>
            <p:spPr>
              <a:xfrm>
                <a:off x="7767212" y="4895041"/>
                <a:ext cx="487542" cy="4875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9" name="îś1iḍè">
                <a:extLst>
                  <a:ext uri="{FF2B5EF4-FFF2-40B4-BE49-F238E27FC236}">
                    <a16:creationId xmlns="" xmlns:a16="http://schemas.microsoft.com/office/drawing/2014/main" id="{B60BAD01-AF7B-4982-839B-F24B62B09D10}"/>
                  </a:ext>
                </a:extLst>
              </p:cNvPr>
              <p:cNvSpPr/>
              <p:nvPr/>
            </p:nvSpPr>
            <p:spPr bwMode="auto">
              <a:xfrm>
                <a:off x="7867938" y="5001033"/>
                <a:ext cx="286093" cy="275559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işļídê">
              <a:extLst>
                <a:ext uri="{FF2B5EF4-FFF2-40B4-BE49-F238E27FC236}">
                  <a16:creationId xmlns="" xmlns:a16="http://schemas.microsoft.com/office/drawing/2014/main" id="{5689407B-4641-4ABB-891F-A701C837580B}"/>
                </a:ext>
              </a:extLst>
            </p:cNvPr>
            <p:cNvSpPr/>
            <p:nvPr/>
          </p:nvSpPr>
          <p:spPr>
            <a:xfrm>
              <a:off x="5555940" y="4892228"/>
              <a:ext cx="1080120" cy="3416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Keyword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ïśļîḍè">
            <a:extLst>
              <a:ext uri="{FF2B5EF4-FFF2-40B4-BE49-F238E27FC236}">
                <a16:creationId xmlns="" xmlns:a16="http://schemas.microsoft.com/office/drawing/2014/main" id="{101E4544-D62A-4BE1-B6BA-7D662C456086}"/>
              </a:ext>
            </a:extLst>
          </p:cNvPr>
          <p:cNvGrpSpPr>
            <a:grpSpLocks/>
          </p:cNvGrpSpPr>
          <p:nvPr/>
        </p:nvGrpSpPr>
        <p:grpSpPr>
          <a:xfrm>
            <a:off x="1686364" y="3607956"/>
            <a:ext cx="3032441" cy="954803"/>
            <a:chOff x="1762848" y="1740023"/>
            <a:chExt cx="2684865" cy="954803"/>
          </a:xfrm>
        </p:grpSpPr>
        <p:sp>
          <p:nvSpPr>
            <p:cNvPr id="20" name="iş1ïḋe">
              <a:extLst>
                <a:ext uri="{FF2B5EF4-FFF2-40B4-BE49-F238E27FC236}">
                  <a16:creationId xmlns="" xmlns:a16="http://schemas.microsoft.com/office/drawing/2014/main" id="{B683C66F-EEC9-402D-B9B5-B444A78B7C32}"/>
                </a:ext>
              </a:extLst>
            </p:cNvPr>
            <p:cNvSpPr txBox="1"/>
            <p:nvPr/>
          </p:nvSpPr>
          <p:spPr bwMode="auto">
            <a:xfrm>
              <a:off x="1762848" y="1740023"/>
              <a:ext cx="2684865" cy="41776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1" name="íšḻïdé">
              <a:extLst>
                <a:ext uri="{FF2B5EF4-FFF2-40B4-BE49-F238E27FC236}">
                  <a16:creationId xmlns="" xmlns:a16="http://schemas.microsoft.com/office/drawing/2014/main" id="{6F25B273-DD0A-4E20-A6D7-DAF501B81503}"/>
                </a:ext>
              </a:extLst>
            </p:cNvPr>
            <p:cNvSpPr/>
            <p:nvPr/>
          </p:nvSpPr>
          <p:spPr bwMode="auto">
            <a:xfrm>
              <a:off x="1762848" y="2157784"/>
              <a:ext cx="2684865" cy="537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 smtClean="0">
                  <a:cs typeface="+mn-ea"/>
                  <a:sym typeface="+mn-lt"/>
                </a:rPr>
                <a:t>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  <p:sp>
        <p:nvSpPr>
          <p:cNvPr id="18" name="iṩḷîďè">
            <a:extLst>
              <a:ext uri="{FF2B5EF4-FFF2-40B4-BE49-F238E27FC236}">
                <a16:creationId xmlns="" xmlns:a16="http://schemas.microsoft.com/office/drawing/2014/main" id="{8AD4B6E8-8207-4C5F-A0ED-CDE45DA501EE}"/>
              </a:ext>
            </a:extLst>
          </p:cNvPr>
          <p:cNvSpPr txBox="1"/>
          <p:nvPr/>
        </p:nvSpPr>
        <p:spPr>
          <a:xfrm>
            <a:off x="1063256" y="1540942"/>
            <a:ext cx="10564637" cy="15643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zh-CN" altLang="en-US" sz="2000" dirty="0" smtClean="0">
                <a:cs typeface="+mn-ea"/>
                <a:sym typeface="+mn-lt"/>
              </a:rPr>
              <a:t>面向的用户：对基于</a:t>
            </a:r>
            <a:r>
              <a:rPr lang="en-US" altLang="zh-CN" sz="2000" dirty="0" smtClean="0">
                <a:cs typeface="+mn-ea"/>
                <a:sym typeface="+mn-lt"/>
              </a:rPr>
              <a:t>opencv</a:t>
            </a:r>
            <a:r>
              <a:rPr lang="zh-CN" altLang="en-US" sz="2000" dirty="0">
                <a:cs typeface="+mn-ea"/>
                <a:sym typeface="+mn-lt"/>
              </a:rPr>
              <a:t>人脸识别</a:t>
            </a:r>
            <a:r>
              <a:rPr lang="zh-CN" altLang="en-US" sz="2000" dirty="0" smtClean="0">
                <a:cs typeface="+mn-ea"/>
                <a:sym typeface="+mn-lt"/>
              </a:rPr>
              <a:t>感兴趣和了解的人。</a:t>
            </a:r>
            <a:endParaRPr lang="en-US" altLang="zh-CN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zh-CN" altLang="en-US" sz="2000" dirty="0">
                <a:cs typeface="+mn-ea"/>
                <a:sym typeface="+mn-lt"/>
              </a:rPr>
              <a:t>如何</a:t>
            </a:r>
            <a:r>
              <a:rPr lang="zh-CN" altLang="en-US" sz="2000" dirty="0" smtClean="0">
                <a:cs typeface="+mn-ea"/>
                <a:sym typeface="+mn-lt"/>
              </a:rPr>
              <a:t>推广：在</a:t>
            </a:r>
            <a:r>
              <a:rPr lang="en-US" altLang="zh-CN" sz="2000" dirty="0" smtClean="0">
                <a:cs typeface="+mn-ea"/>
                <a:sym typeface="+mn-lt"/>
              </a:rPr>
              <a:t>Github</a:t>
            </a:r>
            <a:r>
              <a:rPr lang="zh-CN" altLang="en-US" sz="2000" dirty="0" smtClean="0">
                <a:cs typeface="+mn-ea"/>
                <a:sym typeface="+mn-lt"/>
              </a:rPr>
              <a:t>上开源项目，希望更多的人加入和了解我们，精进技术，更好地宣传。</a:t>
            </a:r>
            <a:endParaRPr lang="en-US" sz="2000" dirty="0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D89CD6-D901-B316-264F-C16CC389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项目计划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142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="" xmlns:a16="http://schemas.microsoft.com/office/drawing/2014/main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="" xmlns:a16="http://schemas.microsoft.com/office/drawing/2014/main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665" y="124691"/>
            <a:ext cx="12191570" cy="6858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A5E4C73-7625-5D80-8EA0-B425F6B5388C}"/>
              </a:ext>
            </a:extLst>
          </p:cNvPr>
          <p:cNvSpPr txBox="1"/>
          <p:nvPr/>
        </p:nvSpPr>
        <p:spPr>
          <a:xfrm>
            <a:off x="3450097" y="198232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dirty="0">
                <a:cs typeface="+mn-ea"/>
                <a:sym typeface="+mn-lt"/>
              </a:rPr>
              <a:t>谢谢观看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A9C2F5E-5BA7-BACE-5BA6-28DE80321BBD}"/>
              </a:ext>
            </a:extLst>
          </p:cNvPr>
          <p:cNvSpPr txBox="1"/>
          <p:nvPr/>
        </p:nvSpPr>
        <p:spPr>
          <a:xfrm>
            <a:off x="6725786" y="5522626"/>
            <a:ext cx="3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092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PART01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469322-BEFD-043D-C728-594EE705DBEF}"/>
              </a:ext>
            </a:extLst>
          </p:cNvPr>
          <p:cNvSpPr txBox="1"/>
          <p:nvPr/>
        </p:nvSpPr>
        <p:spPr>
          <a:xfrm>
            <a:off x="4899120" y="193953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cs typeface="+mn-ea"/>
                <a:sym typeface="+mn-lt"/>
              </a:rPr>
              <a:t>项目描述</a:t>
            </a:r>
            <a:endParaRPr lang="en-US" altLang="zh-CN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2E2F50E-6766-42B0-5B70-37AD2355789B}"/>
              </a:ext>
            </a:extLst>
          </p:cNvPr>
          <p:cNvSpPr txBox="1"/>
          <p:nvPr/>
        </p:nvSpPr>
        <p:spPr>
          <a:xfrm>
            <a:off x="4899120" y="2936649"/>
            <a:ext cx="184731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0"/>
            <a:ext cx="4514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36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ṡļíḍe">
            <a:extLst>
              <a:ext uri="{FF2B5EF4-FFF2-40B4-BE49-F238E27FC236}">
                <a16:creationId xmlns="" xmlns:a16="http://schemas.microsoft.com/office/drawing/2014/main" id="{35E35450-8182-4D71-837B-5A315B5AEF32}"/>
              </a:ext>
            </a:extLst>
          </p:cNvPr>
          <p:cNvGrpSpPr/>
          <p:nvPr/>
        </p:nvGrpSpPr>
        <p:grpSpPr>
          <a:xfrm>
            <a:off x="1378424" y="2452708"/>
            <a:ext cx="9224921" cy="2733292"/>
            <a:chOff x="1378424" y="2083253"/>
            <a:chExt cx="9224921" cy="2733292"/>
          </a:xfrm>
        </p:grpSpPr>
        <p:sp>
          <p:nvSpPr>
            <p:cNvPr id="4" name="íṥļïḋê">
              <a:extLst>
                <a:ext uri="{FF2B5EF4-FFF2-40B4-BE49-F238E27FC236}">
                  <a16:creationId xmlns="" xmlns:a16="http://schemas.microsoft.com/office/drawing/2014/main" id="{7349A4D3-DFB0-43E5-9D2E-33570D7BB2E4}"/>
                </a:ext>
              </a:extLst>
            </p:cNvPr>
            <p:cNvSpPr/>
            <p:nvPr/>
          </p:nvSpPr>
          <p:spPr>
            <a:xfrm rot="2700000">
              <a:off x="4744968" y="2114481"/>
              <a:ext cx="2702064" cy="2702064"/>
            </a:xfrm>
            <a:prstGeom prst="roundRect">
              <a:avLst>
                <a:gd name="adj" fmla="val 4500"/>
              </a:avLst>
            </a:prstGeom>
            <a:solidFill>
              <a:schemeClr val="bg2"/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ïşļîdé">
              <a:extLst>
                <a:ext uri="{FF2B5EF4-FFF2-40B4-BE49-F238E27FC236}">
                  <a16:creationId xmlns="" xmlns:a16="http://schemas.microsoft.com/office/drawing/2014/main" id="{D49240B5-8D96-437C-AFAF-F4F5CED6964B}"/>
                </a:ext>
              </a:extLst>
            </p:cNvPr>
            <p:cNvSpPr txBox="1"/>
            <p:nvPr/>
          </p:nvSpPr>
          <p:spPr>
            <a:xfrm>
              <a:off x="1378424" y="2083253"/>
              <a:ext cx="8584442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000" b="0" dirty="0"/>
                <a:t> </a:t>
              </a:r>
              <a:r>
                <a:rPr lang="en-US" altLang="zh-CN" sz="2000" b="0" dirty="0" smtClean="0"/>
                <a:t>      </a:t>
              </a:r>
              <a:r>
                <a:rPr lang="zh-CN" altLang="zh-CN" sz="2400" b="0" dirty="0" smtClean="0"/>
                <a:t>利用</a:t>
              </a:r>
              <a:r>
                <a:rPr lang="en-US" altLang="zh-CN" sz="2400" b="0" dirty="0"/>
                <a:t>python</a:t>
              </a:r>
              <a:r>
                <a:rPr lang="zh-CN" altLang="zh-CN" sz="2400" b="0" dirty="0"/>
                <a:t>语言和</a:t>
              </a:r>
              <a:r>
                <a:rPr lang="en-US" altLang="zh-CN" sz="2400" b="0" dirty="0"/>
                <a:t>opencv</a:t>
              </a:r>
              <a:r>
                <a:rPr lang="zh-CN" altLang="zh-CN" sz="2400" b="0" dirty="0"/>
                <a:t>库来实现让</a:t>
              </a:r>
              <a:r>
                <a:rPr lang="zh-CN" altLang="zh-CN" sz="2400" b="0" dirty="0" smtClean="0"/>
                <a:t>计算机定位</a:t>
              </a:r>
              <a:r>
                <a:rPr lang="zh-CN" altLang="zh-CN" sz="2400" b="0" dirty="0"/>
                <a:t>，识别图片中的人脸</a:t>
              </a:r>
              <a:r>
                <a:rPr lang="zh-CN" altLang="zh-CN" sz="2400" b="0" dirty="0" smtClean="0"/>
                <a:t>。</a:t>
              </a:r>
              <a:endParaRPr lang="en-US" altLang="zh-CN" sz="2400" b="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400" b="0" dirty="0"/>
                <a:t> </a:t>
              </a:r>
              <a:r>
                <a:rPr lang="en-US" altLang="zh-CN" sz="2400" b="0" dirty="0" smtClean="0"/>
                <a:t>      </a:t>
              </a:r>
              <a:r>
                <a:rPr lang="zh-CN" altLang="en-US" sz="2400" b="0" dirty="0" smtClean="0"/>
                <a:t>要求是读取</a:t>
              </a:r>
              <a:r>
                <a:rPr lang="zh-CN" altLang="en-US" sz="2400" b="0" dirty="0"/>
                <a:t>图片，通过图像采集检测，人脸图像预处理，人脸图像特征提取，匹配与识别，完成人脸图像</a:t>
              </a:r>
              <a:r>
                <a:rPr lang="zh-CN" altLang="en-US" sz="2400" b="0" dirty="0" smtClean="0"/>
                <a:t>识别。</a:t>
              </a:r>
              <a:endParaRPr lang="zh-CN" altLang="zh-CN" sz="2400" b="0" dirty="0"/>
            </a:p>
            <a:p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î$ḷíḑé">
              <a:extLst>
                <a:ext uri="{FF2B5EF4-FFF2-40B4-BE49-F238E27FC236}">
                  <a16:creationId xmlns="" xmlns:a16="http://schemas.microsoft.com/office/drawing/2014/main" id="{EEB8E25A-0CD6-49FA-92CE-E7FFC961BF95}"/>
                </a:ext>
              </a:extLst>
            </p:cNvPr>
            <p:cNvSpPr txBox="1"/>
            <p:nvPr/>
          </p:nvSpPr>
          <p:spPr>
            <a:xfrm>
              <a:off x="7732130" y="2475122"/>
              <a:ext cx="2871215" cy="2732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2" name="îşļíďé">
              <a:extLst>
                <a:ext uri="{FF2B5EF4-FFF2-40B4-BE49-F238E27FC236}">
                  <a16:creationId xmlns="" xmlns:a16="http://schemas.microsoft.com/office/drawing/2014/main" id="{3E0BB31A-A28F-4655-85E3-99C32AEA44A0}"/>
                </a:ext>
              </a:extLst>
            </p:cNvPr>
            <p:cNvSpPr txBox="1"/>
            <p:nvPr/>
          </p:nvSpPr>
          <p:spPr>
            <a:xfrm>
              <a:off x="7732130" y="4229045"/>
              <a:ext cx="2871215" cy="28469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3" name="íSḻíďè">
              <a:extLst>
                <a:ext uri="{FF2B5EF4-FFF2-40B4-BE49-F238E27FC236}">
                  <a16:creationId xmlns="" xmlns:a16="http://schemas.microsoft.com/office/drawing/2014/main" id="{222BA2A4-01CC-4020-9F8A-21B0EB40B26C}"/>
                </a:ext>
              </a:extLst>
            </p:cNvPr>
            <p:cNvSpPr txBox="1"/>
            <p:nvPr/>
          </p:nvSpPr>
          <p:spPr>
            <a:xfrm>
              <a:off x="2365800" y="3837176"/>
              <a:ext cx="2094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 algn="r">
                <a:buSzPct val="25000"/>
              </a:pPr>
              <a:endParaRPr lang="en-US" altLang="zh-CN" sz="2000" b="1" dirty="0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873226-54DD-353E-0CD7-B437AE5B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项目描述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0825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3407E9F7-101B-4DC5-A3F6-64B8C6E15D5C}"/>
              </a:ext>
            </a:extLst>
          </p:cNvPr>
          <p:cNvGrpSpPr/>
          <p:nvPr/>
        </p:nvGrpSpPr>
        <p:grpSpPr>
          <a:xfrm>
            <a:off x="6953045" y="1786361"/>
            <a:ext cx="3003691" cy="1573001"/>
            <a:chOff x="7828586" y="1242967"/>
            <a:chExt cx="3003691" cy="1573001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C0A4BF80-C86A-41DA-AA39-BEF0C8A2FB93}"/>
                </a:ext>
              </a:extLst>
            </p:cNvPr>
            <p:cNvGrpSpPr/>
            <p:nvPr/>
          </p:nvGrpSpPr>
          <p:grpSpPr>
            <a:xfrm>
              <a:off x="7828586" y="1615127"/>
              <a:ext cx="816056" cy="869934"/>
              <a:chOff x="4239887" y="3260773"/>
              <a:chExt cx="816056" cy="138044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="" xmlns:a16="http://schemas.microsoft.com/office/drawing/2014/main" id="{10CC0C33-BF4A-4C2B-AEB8-FB455041F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87" y="3982122"/>
                <a:ext cx="495300" cy="0"/>
              </a:xfrm>
              <a:prstGeom prst="straightConnector1">
                <a:avLst/>
              </a:pr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任意多边形 19">
                <a:extLst>
                  <a:ext uri="{FF2B5EF4-FFF2-40B4-BE49-F238E27FC236}">
                    <a16:creationId xmlns="" xmlns:a16="http://schemas.microsoft.com/office/drawing/2014/main" id="{35FEEDF4-B0E2-4D0E-BBEF-9066C7787737}"/>
                  </a:ext>
                </a:extLst>
              </p:cNvPr>
              <p:cNvSpPr/>
              <p:nvPr/>
            </p:nvSpPr>
            <p:spPr>
              <a:xfrm>
                <a:off x="4662243" y="3260773"/>
                <a:ext cx="393700" cy="1380449"/>
              </a:xfrm>
              <a:custGeom>
                <a:avLst/>
                <a:gdLst>
                  <a:gd name="connsiteX0" fmla="*/ 393700 w 393700"/>
                  <a:gd name="connsiteY0" fmla="*/ 0 h 1828800"/>
                  <a:gd name="connsiteX1" fmla="*/ 0 w 393700"/>
                  <a:gd name="connsiteY1" fmla="*/ 0 h 1828800"/>
                  <a:gd name="connsiteX2" fmla="*/ 0 w 393700"/>
                  <a:gd name="connsiteY2" fmla="*/ 1828800 h 1828800"/>
                  <a:gd name="connsiteX3" fmla="*/ 368300 w 393700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828800">
                    <a:moveTo>
                      <a:pt x="3937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68300" y="1828800"/>
                    </a:lnTo>
                  </a:path>
                </a:pathLst>
              </a:cu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923C20AD-5769-41AD-B641-D6CDBED5F65F}"/>
                </a:ext>
              </a:extLst>
            </p:cNvPr>
            <p:cNvSpPr/>
            <p:nvPr/>
          </p:nvSpPr>
          <p:spPr>
            <a:xfrm flipH="1">
              <a:off x="8798377" y="2077304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预处理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922CDF44-89E1-4318-9729-A80E55944929}"/>
                </a:ext>
              </a:extLst>
            </p:cNvPr>
            <p:cNvSpPr/>
            <p:nvPr/>
          </p:nvSpPr>
          <p:spPr>
            <a:xfrm flipH="1">
              <a:off x="8798378" y="1242967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人脸采集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5C96233E-69DD-46C3-A304-15FD54D23A04}"/>
              </a:ext>
            </a:extLst>
          </p:cNvPr>
          <p:cNvGrpSpPr/>
          <p:nvPr/>
        </p:nvGrpSpPr>
        <p:grpSpPr>
          <a:xfrm>
            <a:off x="4864981" y="2591013"/>
            <a:ext cx="2288835" cy="2585429"/>
            <a:chOff x="4864981" y="2591013"/>
            <a:chExt cx="2288835" cy="2585429"/>
          </a:xfrm>
        </p:grpSpPr>
        <p:sp>
          <p:nvSpPr>
            <p:cNvPr id="4" name="任意多边形 2">
              <a:extLst>
                <a:ext uri="{FF2B5EF4-FFF2-40B4-BE49-F238E27FC236}">
                  <a16:creationId xmlns="" xmlns:a16="http://schemas.microsoft.com/office/drawing/2014/main" id="{F79D156F-6AD1-448F-BA40-685F5798C73F}"/>
                </a:ext>
              </a:extLst>
            </p:cNvPr>
            <p:cNvSpPr/>
            <p:nvPr/>
          </p:nvSpPr>
          <p:spPr>
            <a:xfrm>
              <a:off x="6743616" y="2591013"/>
              <a:ext cx="393700" cy="2585429"/>
            </a:xfrm>
            <a:custGeom>
              <a:avLst/>
              <a:gdLst>
                <a:gd name="connsiteX0" fmla="*/ 393700 w 393700"/>
                <a:gd name="connsiteY0" fmla="*/ 0 h 1828800"/>
                <a:gd name="connsiteX1" fmla="*/ 0 w 393700"/>
                <a:gd name="connsiteY1" fmla="*/ 0 h 1828800"/>
                <a:gd name="connsiteX2" fmla="*/ 0 w 393700"/>
                <a:gd name="connsiteY2" fmla="*/ 1828800 h 1828800"/>
                <a:gd name="connsiteX3" fmla="*/ 368300 w 393700"/>
                <a:gd name="connsiteY3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828800">
                  <a:moveTo>
                    <a:pt x="3937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368300" y="1828800"/>
                  </a:lnTo>
                </a:path>
              </a:pathLst>
            </a:cu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E78F4B9A-3A26-47F6-9F86-271E5C43BCA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14689" y="3680221"/>
              <a:ext cx="410200" cy="410198"/>
              <a:chOff x="4471992" y="3130100"/>
              <a:chExt cx="410200" cy="410198"/>
            </a:xfrm>
          </p:grpSpPr>
          <p:sp>
            <p:nvSpPr>
              <p:cNvPr id="26" name="圆角矩形 5">
                <a:extLst>
                  <a:ext uri="{FF2B5EF4-FFF2-40B4-BE49-F238E27FC236}">
                    <a16:creationId xmlns="" xmlns:a16="http://schemas.microsoft.com/office/drawing/2014/main" id="{BF37BC07-72C1-48BA-9A3F-471C40E2F527}"/>
                  </a:ext>
                </a:extLst>
              </p:cNvPr>
              <p:cNvSpPr/>
              <p:nvPr/>
            </p:nvSpPr>
            <p:spPr>
              <a:xfrm>
                <a:off x="4471992" y="3130100"/>
                <a:ext cx="410200" cy="41019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 6">
                <a:extLst>
                  <a:ext uri="{FF2B5EF4-FFF2-40B4-BE49-F238E27FC236}">
                    <a16:creationId xmlns="" xmlns:a16="http://schemas.microsoft.com/office/drawing/2014/main" id="{798D14E1-C153-4AC9-91A5-2919AFC61C60}"/>
                  </a:ext>
                </a:extLst>
              </p:cNvPr>
              <p:cNvSpPr/>
              <p:nvPr/>
            </p:nvSpPr>
            <p:spPr>
              <a:xfrm>
                <a:off x="4595899" y="3252548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="" xmlns:a16="http://schemas.microsoft.com/office/drawing/2014/main" id="{717EE5F0-2FE3-46C5-A222-204AAA0A710B}"/>
                </a:ext>
              </a:extLst>
            </p:cNvPr>
            <p:cNvCxnSpPr>
              <a:cxnSpLocks/>
            </p:cNvCxnSpPr>
            <p:nvPr/>
          </p:nvCxnSpPr>
          <p:spPr>
            <a:xfrm>
              <a:off x="6224891" y="388532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30B5B9F7-D9EC-42FF-8C1D-0E68CF5C431D}"/>
                </a:ext>
              </a:extLst>
            </p:cNvPr>
            <p:cNvCxnSpPr>
              <a:cxnSpLocks/>
            </p:cNvCxnSpPr>
            <p:nvPr/>
          </p:nvCxnSpPr>
          <p:spPr>
            <a:xfrm>
              <a:off x="4864981" y="388532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DBC24D21-3489-4CB0-9B60-A769CE71F84E}"/>
              </a:ext>
            </a:extLst>
          </p:cNvPr>
          <p:cNvGrpSpPr/>
          <p:nvPr/>
        </p:nvGrpSpPr>
        <p:grpSpPr>
          <a:xfrm>
            <a:off x="6953045" y="4362159"/>
            <a:ext cx="3003692" cy="1590113"/>
            <a:chOff x="7828586" y="3009399"/>
            <a:chExt cx="3003692" cy="1590113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A3843D64-B1D8-4821-A6FE-BB3DCA933DBE}"/>
                </a:ext>
              </a:extLst>
            </p:cNvPr>
            <p:cNvGrpSpPr/>
            <p:nvPr/>
          </p:nvGrpSpPr>
          <p:grpSpPr>
            <a:xfrm>
              <a:off x="7828586" y="3378731"/>
              <a:ext cx="816056" cy="869934"/>
              <a:chOff x="4239887" y="3260773"/>
              <a:chExt cx="816056" cy="138044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="" xmlns:a16="http://schemas.microsoft.com/office/drawing/2014/main" id="{C6E744A4-D784-4C9C-BA31-08ED5C994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87" y="3982122"/>
                <a:ext cx="495300" cy="0"/>
              </a:xfrm>
              <a:prstGeom prst="straightConnector1">
                <a:avLst/>
              </a:pr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任意多边形 28">
                <a:extLst>
                  <a:ext uri="{FF2B5EF4-FFF2-40B4-BE49-F238E27FC236}">
                    <a16:creationId xmlns="" xmlns:a16="http://schemas.microsoft.com/office/drawing/2014/main" id="{D86CA6AC-EC42-4772-BA22-79C0A0CBAEE7}"/>
                  </a:ext>
                </a:extLst>
              </p:cNvPr>
              <p:cNvSpPr/>
              <p:nvPr/>
            </p:nvSpPr>
            <p:spPr>
              <a:xfrm>
                <a:off x="4662243" y="3260773"/>
                <a:ext cx="393700" cy="1380449"/>
              </a:xfrm>
              <a:custGeom>
                <a:avLst/>
                <a:gdLst>
                  <a:gd name="connsiteX0" fmla="*/ 393700 w 393700"/>
                  <a:gd name="connsiteY0" fmla="*/ 0 h 1828800"/>
                  <a:gd name="connsiteX1" fmla="*/ 0 w 393700"/>
                  <a:gd name="connsiteY1" fmla="*/ 0 h 1828800"/>
                  <a:gd name="connsiteX2" fmla="*/ 0 w 393700"/>
                  <a:gd name="connsiteY2" fmla="*/ 1828800 h 1828800"/>
                  <a:gd name="connsiteX3" fmla="*/ 368300 w 393700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828800">
                    <a:moveTo>
                      <a:pt x="3937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68300" y="1828800"/>
                    </a:lnTo>
                  </a:path>
                </a:pathLst>
              </a:cu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EC777F00-7DD5-4381-B3DB-A366EDC7FEA0}"/>
                </a:ext>
              </a:extLst>
            </p:cNvPr>
            <p:cNvSpPr/>
            <p:nvPr/>
          </p:nvSpPr>
          <p:spPr>
            <a:xfrm flipH="1">
              <a:off x="8798379" y="3860848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匹配与识别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E1ED3D17-A17F-4DEB-B26B-D6E401CC3E6B}"/>
                </a:ext>
              </a:extLst>
            </p:cNvPr>
            <p:cNvSpPr/>
            <p:nvPr/>
          </p:nvSpPr>
          <p:spPr>
            <a:xfrm flipH="1">
              <a:off x="8798379" y="3009399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特征提取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445F675-C120-42D4-AE8D-B07C29E90B95}"/>
              </a:ext>
            </a:extLst>
          </p:cNvPr>
          <p:cNvGrpSpPr/>
          <p:nvPr/>
        </p:nvGrpSpPr>
        <p:grpSpPr>
          <a:xfrm>
            <a:off x="781629" y="3683672"/>
            <a:ext cx="4621848" cy="540778"/>
            <a:chOff x="615092" y="3485762"/>
            <a:chExt cx="4621848" cy="540778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8C571E6D-FBCA-4A16-BDAA-484BE547F0C7}"/>
                </a:ext>
              </a:extLst>
            </p:cNvPr>
            <p:cNvSpPr txBox="1"/>
            <p:nvPr/>
          </p:nvSpPr>
          <p:spPr>
            <a:xfrm>
              <a:off x="3482510" y="3485762"/>
              <a:ext cx="1754430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人脸识别</a:t>
              </a:r>
              <a:endParaRPr lang="en-US" altLang="zh-CN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3238ACB-9399-4AD0-9003-74DB05C44C0B}"/>
                </a:ext>
              </a:extLst>
            </p:cNvPr>
            <p:cNvSpPr/>
            <p:nvPr/>
          </p:nvSpPr>
          <p:spPr>
            <a:xfrm flipH="1">
              <a:off x="615092" y="3703375"/>
              <a:ext cx="1773278" cy="32316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任意多边形 32">
            <a:extLst>
              <a:ext uri="{FF2B5EF4-FFF2-40B4-BE49-F238E27FC236}">
                <a16:creationId xmlns="" xmlns:a16="http://schemas.microsoft.com/office/drawing/2014/main" id="{7DEE9599-24EF-44ED-A6AF-79AB618A45BA}"/>
              </a:ext>
            </a:extLst>
          </p:cNvPr>
          <p:cNvSpPr/>
          <p:nvPr/>
        </p:nvSpPr>
        <p:spPr>
          <a:xfrm>
            <a:off x="664695" y="2456095"/>
            <a:ext cx="2007145" cy="2004113"/>
          </a:xfrm>
          <a:custGeom>
            <a:avLst/>
            <a:gdLst>
              <a:gd name="T0" fmla="*/ 6030 w 6827"/>
              <a:gd name="T1" fmla="*/ 1707 h 6827"/>
              <a:gd name="T2" fmla="*/ 4324 w 6827"/>
              <a:gd name="T3" fmla="*/ 0 h 6827"/>
              <a:gd name="T4" fmla="*/ 0 w 6827"/>
              <a:gd name="T5" fmla="*/ 796 h 6827"/>
              <a:gd name="T6" fmla="*/ 796 w 6827"/>
              <a:gd name="T7" fmla="*/ 5120 h 6827"/>
              <a:gd name="T8" fmla="*/ 2503 w 6827"/>
              <a:gd name="T9" fmla="*/ 6827 h 6827"/>
              <a:gd name="T10" fmla="*/ 6827 w 6827"/>
              <a:gd name="T11" fmla="*/ 6030 h 6827"/>
              <a:gd name="T12" fmla="*/ 6030 w 6827"/>
              <a:gd name="T13" fmla="*/ 2389 h 6827"/>
              <a:gd name="T14" fmla="*/ 6030 w 6827"/>
              <a:gd name="T15" fmla="*/ 2162 h 6827"/>
              <a:gd name="T16" fmla="*/ 4437 w 6827"/>
              <a:gd name="T17" fmla="*/ 1584 h 6827"/>
              <a:gd name="T18" fmla="*/ 4437 w 6827"/>
              <a:gd name="T19" fmla="*/ 569 h 6827"/>
              <a:gd name="T20" fmla="*/ 3982 w 6827"/>
              <a:gd name="T21" fmla="*/ 796 h 6827"/>
              <a:gd name="T22" fmla="*/ 2742 w 6827"/>
              <a:gd name="T23" fmla="*/ 3263 h 6827"/>
              <a:gd name="T24" fmla="*/ 2963 w 6827"/>
              <a:gd name="T25" fmla="*/ 3152 h 6827"/>
              <a:gd name="T26" fmla="*/ 3210 w 6827"/>
              <a:gd name="T27" fmla="*/ 2869 h 6827"/>
              <a:gd name="T28" fmla="*/ 3289 w 6827"/>
              <a:gd name="T29" fmla="*/ 2630 h 6827"/>
              <a:gd name="T30" fmla="*/ 4197 w 6827"/>
              <a:gd name="T31" fmla="*/ 3538 h 6827"/>
              <a:gd name="T32" fmla="*/ 3958 w 6827"/>
              <a:gd name="T33" fmla="*/ 3617 h 6827"/>
              <a:gd name="T34" fmla="*/ 3674 w 6827"/>
              <a:gd name="T35" fmla="*/ 3864 h 6827"/>
              <a:gd name="T36" fmla="*/ 3564 w 6827"/>
              <a:gd name="T37" fmla="*/ 4084 h 6827"/>
              <a:gd name="T38" fmla="*/ 2617 w 6827"/>
              <a:gd name="T39" fmla="*/ 3291 h 6827"/>
              <a:gd name="T40" fmla="*/ 2162 w 6827"/>
              <a:gd name="T41" fmla="*/ 2503 h 6827"/>
              <a:gd name="T42" fmla="*/ 4324 w 6827"/>
              <a:gd name="T43" fmla="*/ 3982 h 6827"/>
              <a:gd name="T44" fmla="*/ 4096 w 6827"/>
              <a:gd name="T45" fmla="*/ 4437 h 6827"/>
              <a:gd name="T46" fmla="*/ 1503 w 6827"/>
              <a:gd name="T47" fmla="*/ 1162 h 6827"/>
              <a:gd name="T48" fmla="*/ 1582 w 6827"/>
              <a:gd name="T49" fmla="*/ 923 h 6827"/>
              <a:gd name="T50" fmla="*/ 3564 w 6827"/>
              <a:gd name="T51" fmla="*/ 1036 h 6827"/>
              <a:gd name="T52" fmla="*/ 3674 w 6827"/>
              <a:gd name="T53" fmla="*/ 1256 h 6827"/>
              <a:gd name="T54" fmla="*/ 3958 w 6827"/>
              <a:gd name="T55" fmla="*/ 1503 h 6827"/>
              <a:gd name="T56" fmla="*/ 4197 w 6827"/>
              <a:gd name="T57" fmla="*/ 1582 h 6827"/>
              <a:gd name="T58" fmla="*/ 2503 w 6827"/>
              <a:gd name="T59" fmla="*/ 1707 h 6827"/>
              <a:gd name="T60" fmla="*/ 569 w 6827"/>
              <a:gd name="T61" fmla="*/ 910 h 6827"/>
              <a:gd name="T62" fmla="*/ 796 w 6827"/>
              <a:gd name="T63" fmla="*/ 683 h 6827"/>
              <a:gd name="T64" fmla="*/ 683 w 6827"/>
              <a:gd name="T65" fmla="*/ 4324 h 6827"/>
              <a:gd name="T66" fmla="*/ 910 w 6827"/>
              <a:gd name="T67" fmla="*/ 4096 h 6827"/>
              <a:gd name="T68" fmla="*/ 1162 w 6827"/>
              <a:gd name="T69" fmla="*/ 3617 h 6827"/>
              <a:gd name="T70" fmla="*/ 923 w 6827"/>
              <a:gd name="T71" fmla="*/ 3538 h 6827"/>
              <a:gd name="T72" fmla="*/ 1036 w 6827"/>
              <a:gd name="T73" fmla="*/ 1556 h 6827"/>
              <a:gd name="T74" fmla="*/ 1256 w 6827"/>
              <a:gd name="T75" fmla="*/ 1446 h 6827"/>
              <a:gd name="T76" fmla="*/ 2389 w 6827"/>
              <a:gd name="T77" fmla="*/ 3290 h 6827"/>
              <a:gd name="T78" fmla="*/ 1556 w 6827"/>
              <a:gd name="T79" fmla="*/ 4084 h 6827"/>
              <a:gd name="T80" fmla="*/ 1446 w 6827"/>
              <a:gd name="T81" fmla="*/ 3864 h 6827"/>
              <a:gd name="T82" fmla="*/ 1584 w 6827"/>
              <a:gd name="T83" fmla="*/ 4437 h 6827"/>
              <a:gd name="T84" fmla="*/ 1382 w 6827"/>
              <a:gd name="T85" fmla="*/ 4862 h 6827"/>
              <a:gd name="T86" fmla="*/ 2162 w 6827"/>
              <a:gd name="T87" fmla="*/ 6030 h 6827"/>
              <a:gd name="T88" fmla="*/ 5381 w 6827"/>
              <a:gd name="T89" fmla="*/ 5571 h 6827"/>
              <a:gd name="T90" fmla="*/ 5271 w 6827"/>
              <a:gd name="T91" fmla="*/ 5791 h 6827"/>
              <a:gd name="T92" fmla="*/ 3289 w 6827"/>
              <a:gd name="T93" fmla="*/ 5904 h 6827"/>
              <a:gd name="T94" fmla="*/ 3210 w 6827"/>
              <a:gd name="T95" fmla="*/ 5665 h 6827"/>
              <a:gd name="T96" fmla="*/ 2963 w 6827"/>
              <a:gd name="T97" fmla="*/ 5381 h 6827"/>
              <a:gd name="T98" fmla="*/ 2742 w 6827"/>
              <a:gd name="T99" fmla="*/ 5271 h 6827"/>
              <a:gd name="T100" fmla="*/ 3536 w 6827"/>
              <a:gd name="T101" fmla="*/ 4437 h 6827"/>
              <a:gd name="T102" fmla="*/ 5381 w 6827"/>
              <a:gd name="T103" fmla="*/ 5571 h 6827"/>
              <a:gd name="T104" fmla="*/ 4960 w 6827"/>
              <a:gd name="T105" fmla="*/ 4800 h 6827"/>
              <a:gd name="T106" fmla="*/ 5242 w 6827"/>
              <a:gd name="T107" fmla="*/ 2617 h 6827"/>
              <a:gd name="T108" fmla="*/ 5315 w 6827"/>
              <a:gd name="T109" fmla="*/ 2850 h 6827"/>
              <a:gd name="T110" fmla="*/ 5467 w 6827"/>
              <a:gd name="T111" fmla="*/ 3066 h 6827"/>
              <a:gd name="T112" fmla="*/ 5664 w 6827"/>
              <a:gd name="T113" fmla="*/ 3210 h 6827"/>
              <a:gd name="T114" fmla="*/ 5904 w 6827"/>
              <a:gd name="T115" fmla="*/ 3289 h 6827"/>
              <a:gd name="T116" fmla="*/ 5791 w 6827"/>
              <a:gd name="T117" fmla="*/ 5271 h 6827"/>
              <a:gd name="T118" fmla="*/ 6030 w 6827"/>
              <a:gd name="T119" fmla="*/ 5916 h 6827"/>
              <a:gd name="T120" fmla="*/ 6030 w 6827"/>
              <a:gd name="T121" fmla="*/ 5689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27" h="6827">
                <a:moveTo>
                  <a:pt x="6144" y="5243"/>
                </a:moveTo>
                <a:lnTo>
                  <a:pt x="6144" y="3290"/>
                </a:lnTo>
                <a:cubicBezTo>
                  <a:pt x="6529" y="3235"/>
                  <a:pt x="6827" y="2903"/>
                  <a:pt x="6827" y="2503"/>
                </a:cubicBezTo>
                <a:cubicBezTo>
                  <a:pt x="6827" y="2064"/>
                  <a:pt x="6469" y="1707"/>
                  <a:pt x="6030" y="1707"/>
                </a:cubicBezTo>
                <a:cubicBezTo>
                  <a:pt x="5881" y="1707"/>
                  <a:pt x="5742" y="1749"/>
                  <a:pt x="5622" y="1820"/>
                </a:cubicBezTo>
                <a:lnTo>
                  <a:pt x="5006" y="1204"/>
                </a:lnTo>
                <a:cubicBezTo>
                  <a:pt x="5078" y="1085"/>
                  <a:pt x="5120" y="946"/>
                  <a:pt x="5120" y="796"/>
                </a:cubicBezTo>
                <a:cubicBezTo>
                  <a:pt x="5120" y="357"/>
                  <a:pt x="4763" y="0"/>
                  <a:pt x="4324" y="0"/>
                </a:cubicBezTo>
                <a:cubicBezTo>
                  <a:pt x="3923" y="0"/>
                  <a:pt x="3592" y="297"/>
                  <a:pt x="3536" y="683"/>
                </a:cubicBezTo>
                <a:lnTo>
                  <a:pt x="1584" y="683"/>
                </a:lnTo>
                <a:cubicBezTo>
                  <a:pt x="1528" y="297"/>
                  <a:pt x="1197" y="0"/>
                  <a:pt x="796" y="0"/>
                </a:cubicBezTo>
                <a:cubicBezTo>
                  <a:pt x="357" y="0"/>
                  <a:pt x="0" y="357"/>
                  <a:pt x="0" y="796"/>
                </a:cubicBezTo>
                <a:cubicBezTo>
                  <a:pt x="0" y="1197"/>
                  <a:pt x="297" y="1528"/>
                  <a:pt x="683" y="1584"/>
                </a:cubicBezTo>
                <a:lnTo>
                  <a:pt x="683" y="3536"/>
                </a:lnTo>
                <a:cubicBezTo>
                  <a:pt x="297" y="3592"/>
                  <a:pt x="0" y="3923"/>
                  <a:pt x="0" y="4324"/>
                </a:cubicBezTo>
                <a:cubicBezTo>
                  <a:pt x="0" y="4763"/>
                  <a:pt x="357" y="5120"/>
                  <a:pt x="796" y="5120"/>
                </a:cubicBezTo>
                <a:cubicBezTo>
                  <a:pt x="946" y="5120"/>
                  <a:pt x="1085" y="5078"/>
                  <a:pt x="1204" y="5006"/>
                </a:cubicBezTo>
                <a:lnTo>
                  <a:pt x="1820" y="5622"/>
                </a:lnTo>
                <a:cubicBezTo>
                  <a:pt x="1749" y="5742"/>
                  <a:pt x="1707" y="5881"/>
                  <a:pt x="1707" y="6030"/>
                </a:cubicBezTo>
                <a:cubicBezTo>
                  <a:pt x="1707" y="6469"/>
                  <a:pt x="2064" y="6827"/>
                  <a:pt x="2503" y="6827"/>
                </a:cubicBezTo>
                <a:cubicBezTo>
                  <a:pt x="2903" y="6827"/>
                  <a:pt x="3235" y="6529"/>
                  <a:pt x="3290" y="6144"/>
                </a:cubicBezTo>
                <a:lnTo>
                  <a:pt x="5243" y="6144"/>
                </a:lnTo>
                <a:cubicBezTo>
                  <a:pt x="5298" y="6529"/>
                  <a:pt x="5630" y="6827"/>
                  <a:pt x="6030" y="6827"/>
                </a:cubicBezTo>
                <a:cubicBezTo>
                  <a:pt x="6469" y="6827"/>
                  <a:pt x="6827" y="6469"/>
                  <a:pt x="6827" y="6030"/>
                </a:cubicBezTo>
                <a:cubicBezTo>
                  <a:pt x="6827" y="5630"/>
                  <a:pt x="6529" y="5298"/>
                  <a:pt x="6144" y="5243"/>
                </a:cubicBezTo>
                <a:close/>
                <a:moveTo>
                  <a:pt x="6030" y="2162"/>
                </a:moveTo>
                <a:cubicBezTo>
                  <a:pt x="6093" y="2162"/>
                  <a:pt x="6144" y="2213"/>
                  <a:pt x="6144" y="2276"/>
                </a:cubicBezTo>
                <a:cubicBezTo>
                  <a:pt x="6144" y="2338"/>
                  <a:pt x="6093" y="2389"/>
                  <a:pt x="6030" y="2389"/>
                </a:cubicBezTo>
                <a:cubicBezTo>
                  <a:pt x="5967" y="2389"/>
                  <a:pt x="5916" y="2440"/>
                  <a:pt x="5916" y="2503"/>
                </a:cubicBezTo>
                <a:cubicBezTo>
                  <a:pt x="5916" y="2566"/>
                  <a:pt x="5866" y="2617"/>
                  <a:pt x="5803" y="2617"/>
                </a:cubicBezTo>
                <a:cubicBezTo>
                  <a:pt x="5740" y="2617"/>
                  <a:pt x="5689" y="2566"/>
                  <a:pt x="5689" y="2503"/>
                </a:cubicBezTo>
                <a:cubicBezTo>
                  <a:pt x="5689" y="2315"/>
                  <a:pt x="5842" y="2162"/>
                  <a:pt x="6030" y="2162"/>
                </a:cubicBezTo>
                <a:close/>
                <a:moveTo>
                  <a:pt x="5445" y="1965"/>
                </a:moveTo>
                <a:cubicBezTo>
                  <a:pt x="5339" y="2080"/>
                  <a:pt x="5266" y="2227"/>
                  <a:pt x="5243" y="2389"/>
                </a:cubicBezTo>
                <a:lnTo>
                  <a:pt x="4437" y="2389"/>
                </a:lnTo>
                <a:lnTo>
                  <a:pt x="4437" y="1584"/>
                </a:lnTo>
                <a:cubicBezTo>
                  <a:pt x="4600" y="1560"/>
                  <a:pt x="4746" y="1488"/>
                  <a:pt x="4862" y="1382"/>
                </a:cubicBezTo>
                <a:lnTo>
                  <a:pt x="5445" y="1965"/>
                </a:lnTo>
                <a:close/>
                <a:moveTo>
                  <a:pt x="4324" y="455"/>
                </a:moveTo>
                <a:cubicBezTo>
                  <a:pt x="4386" y="455"/>
                  <a:pt x="4437" y="506"/>
                  <a:pt x="4437" y="569"/>
                </a:cubicBezTo>
                <a:cubicBezTo>
                  <a:pt x="4437" y="632"/>
                  <a:pt x="4386" y="683"/>
                  <a:pt x="4324" y="683"/>
                </a:cubicBezTo>
                <a:cubicBezTo>
                  <a:pt x="4261" y="683"/>
                  <a:pt x="4210" y="734"/>
                  <a:pt x="4210" y="796"/>
                </a:cubicBezTo>
                <a:cubicBezTo>
                  <a:pt x="4210" y="859"/>
                  <a:pt x="4159" y="910"/>
                  <a:pt x="4096" y="910"/>
                </a:cubicBezTo>
                <a:cubicBezTo>
                  <a:pt x="4033" y="910"/>
                  <a:pt x="3982" y="859"/>
                  <a:pt x="3982" y="796"/>
                </a:cubicBezTo>
                <a:cubicBezTo>
                  <a:pt x="3982" y="608"/>
                  <a:pt x="4135" y="455"/>
                  <a:pt x="4324" y="455"/>
                </a:cubicBezTo>
                <a:close/>
                <a:moveTo>
                  <a:pt x="2617" y="3291"/>
                </a:moveTo>
                <a:cubicBezTo>
                  <a:pt x="2621" y="3291"/>
                  <a:pt x="2625" y="3289"/>
                  <a:pt x="2630" y="3289"/>
                </a:cubicBezTo>
                <a:cubicBezTo>
                  <a:pt x="2668" y="3282"/>
                  <a:pt x="2706" y="3274"/>
                  <a:pt x="2742" y="3263"/>
                </a:cubicBezTo>
                <a:cubicBezTo>
                  <a:pt x="2744" y="3262"/>
                  <a:pt x="2746" y="3261"/>
                  <a:pt x="2749" y="3260"/>
                </a:cubicBezTo>
                <a:cubicBezTo>
                  <a:pt x="2784" y="3249"/>
                  <a:pt x="2818" y="3235"/>
                  <a:pt x="2851" y="3219"/>
                </a:cubicBezTo>
                <a:cubicBezTo>
                  <a:pt x="2857" y="3216"/>
                  <a:pt x="2863" y="3213"/>
                  <a:pt x="2869" y="3210"/>
                </a:cubicBezTo>
                <a:cubicBezTo>
                  <a:pt x="2901" y="3193"/>
                  <a:pt x="2933" y="3174"/>
                  <a:pt x="2963" y="3152"/>
                </a:cubicBezTo>
                <a:cubicBezTo>
                  <a:pt x="2969" y="3148"/>
                  <a:pt x="2974" y="3144"/>
                  <a:pt x="2980" y="3140"/>
                </a:cubicBezTo>
                <a:cubicBezTo>
                  <a:pt x="3040" y="3094"/>
                  <a:pt x="3094" y="3040"/>
                  <a:pt x="3140" y="2980"/>
                </a:cubicBezTo>
                <a:cubicBezTo>
                  <a:pt x="3144" y="2974"/>
                  <a:pt x="3148" y="2969"/>
                  <a:pt x="3152" y="2963"/>
                </a:cubicBezTo>
                <a:cubicBezTo>
                  <a:pt x="3174" y="2933"/>
                  <a:pt x="3193" y="2901"/>
                  <a:pt x="3210" y="2869"/>
                </a:cubicBezTo>
                <a:cubicBezTo>
                  <a:pt x="3213" y="2863"/>
                  <a:pt x="3216" y="2857"/>
                  <a:pt x="3219" y="2851"/>
                </a:cubicBezTo>
                <a:cubicBezTo>
                  <a:pt x="3235" y="2818"/>
                  <a:pt x="3249" y="2784"/>
                  <a:pt x="3260" y="2749"/>
                </a:cubicBezTo>
                <a:cubicBezTo>
                  <a:pt x="3261" y="2746"/>
                  <a:pt x="3262" y="2744"/>
                  <a:pt x="3263" y="2742"/>
                </a:cubicBezTo>
                <a:cubicBezTo>
                  <a:pt x="3274" y="2706"/>
                  <a:pt x="3282" y="2668"/>
                  <a:pt x="3289" y="2630"/>
                </a:cubicBezTo>
                <a:cubicBezTo>
                  <a:pt x="3289" y="2625"/>
                  <a:pt x="3291" y="2621"/>
                  <a:pt x="3291" y="2617"/>
                </a:cubicBezTo>
                <a:lnTo>
                  <a:pt x="4210" y="2617"/>
                </a:lnTo>
                <a:lnTo>
                  <a:pt x="4210" y="3535"/>
                </a:lnTo>
                <a:cubicBezTo>
                  <a:pt x="4205" y="3536"/>
                  <a:pt x="4201" y="3537"/>
                  <a:pt x="4197" y="3538"/>
                </a:cubicBezTo>
                <a:cubicBezTo>
                  <a:pt x="4158" y="3544"/>
                  <a:pt x="4121" y="3552"/>
                  <a:pt x="4084" y="3564"/>
                </a:cubicBezTo>
                <a:cubicBezTo>
                  <a:pt x="4082" y="3565"/>
                  <a:pt x="4080" y="3566"/>
                  <a:pt x="4078" y="3566"/>
                </a:cubicBezTo>
                <a:cubicBezTo>
                  <a:pt x="4043" y="3578"/>
                  <a:pt x="4009" y="3592"/>
                  <a:pt x="3976" y="3608"/>
                </a:cubicBezTo>
                <a:cubicBezTo>
                  <a:pt x="3970" y="3611"/>
                  <a:pt x="3964" y="3614"/>
                  <a:pt x="3958" y="3617"/>
                </a:cubicBezTo>
                <a:cubicBezTo>
                  <a:pt x="3925" y="3634"/>
                  <a:pt x="3894" y="3653"/>
                  <a:pt x="3864" y="3674"/>
                </a:cubicBezTo>
                <a:cubicBezTo>
                  <a:pt x="3858" y="3678"/>
                  <a:pt x="3853" y="3683"/>
                  <a:pt x="3847" y="3687"/>
                </a:cubicBezTo>
                <a:cubicBezTo>
                  <a:pt x="3786" y="3732"/>
                  <a:pt x="3732" y="3786"/>
                  <a:pt x="3687" y="3847"/>
                </a:cubicBezTo>
                <a:cubicBezTo>
                  <a:pt x="3683" y="3853"/>
                  <a:pt x="3678" y="3858"/>
                  <a:pt x="3674" y="3864"/>
                </a:cubicBezTo>
                <a:cubicBezTo>
                  <a:pt x="3653" y="3894"/>
                  <a:pt x="3634" y="3925"/>
                  <a:pt x="3617" y="3958"/>
                </a:cubicBezTo>
                <a:cubicBezTo>
                  <a:pt x="3614" y="3964"/>
                  <a:pt x="3611" y="3970"/>
                  <a:pt x="3608" y="3976"/>
                </a:cubicBezTo>
                <a:cubicBezTo>
                  <a:pt x="3592" y="4009"/>
                  <a:pt x="3578" y="4043"/>
                  <a:pt x="3566" y="4078"/>
                </a:cubicBezTo>
                <a:cubicBezTo>
                  <a:pt x="3566" y="4080"/>
                  <a:pt x="3565" y="4082"/>
                  <a:pt x="3564" y="4084"/>
                </a:cubicBezTo>
                <a:cubicBezTo>
                  <a:pt x="3552" y="4121"/>
                  <a:pt x="3544" y="4158"/>
                  <a:pt x="3538" y="4197"/>
                </a:cubicBezTo>
                <a:cubicBezTo>
                  <a:pt x="3537" y="4201"/>
                  <a:pt x="3536" y="4205"/>
                  <a:pt x="3535" y="4210"/>
                </a:cubicBezTo>
                <a:lnTo>
                  <a:pt x="2617" y="4210"/>
                </a:lnTo>
                <a:lnTo>
                  <a:pt x="2617" y="3291"/>
                </a:lnTo>
                <a:close/>
                <a:moveTo>
                  <a:pt x="2503" y="2389"/>
                </a:moveTo>
                <a:cubicBezTo>
                  <a:pt x="2440" y="2389"/>
                  <a:pt x="2389" y="2440"/>
                  <a:pt x="2389" y="2503"/>
                </a:cubicBezTo>
                <a:cubicBezTo>
                  <a:pt x="2389" y="2566"/>
                  <a:pt x="2338" y="2617"/>
                  <a:pt x="2276" y="2617"/>
                </a:cubicBezTo>
                <a:cubicBezTo>
                  <a:pt x="2213" y="2617"/>
                  <a:pt x="2162" y="2566"/>
                  <a:pt x="2162" y="2503"/>
                </a:cubicBezTo>
                <a:cubicBezTo>
                  <a:pt x="2162" y="2315"/>
                  <a:pt x="2315" y="2162"/>
                  <a:pt x="2503" y="2162"/>
                </a:cubicBezTo>
                <a:cubicBezTo>
                  <a:pt x="2566" y="2162"/>
                  <a:pt x="2617" y="2213"/>
                  <a:pt x="2617" y="2276"/>
                </a:cubicBezTo>
                <a:cubicBezTo>
                  <a:pt x="2617" y="2338"/>
                  <a:pt x="2566" y="2389"/>
                  <a:pt x="2503" y="2389"/>
                </a:cubicBezTo>
                <a:close/>
                <a:moveTo>
                  <a:pt x="4324" y="3982"/>
                </a:moveTo>
                <a:cubicBezTo>
                  <a:pt x="4386" y="3982"/>
                  <a:pt x="4437" y="4033"/>
                  <a:pt x="4437" y="4096"/>
                </a:cubicBezTo>
                <a:cubicBezTo>
                  <a:pt x="4437" y="4159"/>
                  <a:pt x="4386" y="4210"/>
                  <a:pt x="4324" y="4210"/>
                </a:cubicBezTo>
                <a:cubicBezTo>
                  <a:pt x="4261" y="4210"/>
                  <a:pt x="4210" y="4261"/>
                  <a:pt x="4210" y="4324"/>
                </a:cubicBezTo>
                <a:cubicBezTo>
                  <a:pt x="4210" y="4386"/>
                  <a:pt x="4159" y="4437"/>
                  <a:pt x="4096" y="4437"/>
                </a:cubicBezTo>
                <a:cubicBezTo>
                  <a:pt x="4033" y="4437"/>
                  <a:pt x="3982" y="4386"/>
                  <a:pt x="3982" y="4324"/>
                </a:cubicBezTo>
                <a:cubicBezTo>
                  <a:pt x="3982" y="4135"/>
                  <a:pt x="4135" y="3982"/>
                  <a:pt x="4324" y="3982"/>
                </a:cubicBezTo>
                <a:close/>
                <a:moveTo>
                  <a:pt x="1446" y="1256"/>
                </a:moveTo>
                <a:cubicBezTo>
                  <a:pt x="1467" y="1226"/>
                  <a:pt x="1486" y="1195"/>
                  <a:pt x="1503" y="1162"/>
                </a:cubicBezTo>
                <a:cubicBezTo>
                  <a:pt x="1506" y="1156"/>
                  <a:pt x="1509" y="1150"/>
                  <a:pt x="1512" y="1144"/>
                </a:cubicBezTo>
                <a:cubicBezTo>
                  <a:pt x="1528" y="1111"/>
                  <a:pt x="1542" y="1077"/>
                  <a:pt x="1554" y="1042"/>
                </a:cubicBezTo>
                <a:cubicBezTo>
                  <a:pt x="1554" y="1040"/>
                  <a:pt x="1555" y="1038"/>
                  <a:pt x="1556" y="1036"/>
                </a:cubicBezTo>
                <a:cubicBezTo>
                  <a:pt x="1568" y="999"/>
                  <a:pt x="1576" y="962"/>
                  <a:pt x="1582" y="923"/>
                </a:cubicBezTo>
                <a:cubicBezTo>
                  <a:pt x="1583" y="919"/>
                  <a:pt x="1584" y="915"/>
                  <a:pt x="1585" y="910"/>
                </a:cubicBezTo>
                <a:lnTo>
                  <a:pt x="3535" y="910"/>
                </a:lnTo>
                <a:cubicBezTo>
                  <a:pt x="3536" y="915"/>
                  <a:pt x="3537" y="919"/>
                  <a:pt x="3538" y="923"/>
                </a:cubicBezTo>
                <a:cubicBezTo>
                  <a:pt x="3544" y="962"/>
                  <a:pt x="3552" y="999"/>
                  <a:pt x="3564" y="1036"/>
                </a:cubicBezTo>
                <a:cubicBezTo>
                  <a:pt x="3565" y="1038"/>
                  <a:pt x="3566" y="1040"/>
                  <a:pt x="3566" y="1042"/>
                </a:cubicBezTo>
                <a:cubicBezTo>
                  <a:pt x="3578" y="1077"/>
                  <a:pt x="3592" y="1111"/>
                  <a:pt x="3608" y="1144"/>
                </a:cubicBezTo>
                <a:cubicBezTo>
                  <a:pt x="3611" y="1150"/>
                  <a:pt x="3614" y="1156"/>
                  <a:pt x="3617" y="1162"/>
                </a:cubicBezTo>
                <a:cubicBezTo>
                  <a:pt x="3634" y="1195"/>
                  <a:pt x="3653" y="1226"/>
                  <a:pt x="3674" y="1256"/>
                </a:cubicBezTo>
                <a:cubicBezTo>
                  <a:pt x="3678" y="1262"/>
                  <a:pt x="3683" y="1267"/>
                  <a:pt x="3687" y="1273"/>
                </a:cubicBezTo>
                <a:cubicBezTo>
                  <a:pt x="3732" y="1334"/>
                  <a:pt x="3786" y="1388"/>
                  <a:pt x="3847" y="1433"/>
                </a:cubicBezTo>
                <a:cubicBezTo>
                  <a:pt x="3853" y="1437"/>
                  <a:pt x="3858" y="1442"/>
                  <a:pt x="3864" y="1446"/>
                </a:cubicBezTo>
                <a:cubicBezTo>
                  <a:pt x="3894" y="1467"/>
                  <a:pt x="3925" y="1486"/>
                  <a:pt x="3958" y="1503"/>
                </a:cubicBezTo>
                <a:cubicBezTo>
                  <a:pt x="3964" y="1506"/>
                  <a:pt x="3970" y="1509"/>
                  <a:pt x="3976" y="1512"/>
                </a:cubicBezTo>
                <a:cubicBezTo>
                  <a:pt x="4009" y="1528"/>
                  <a:pt x="4043" y="1542"/>
                  <a:pt x="4078" y="1554"/>
                </a:cubicBezTo>
                <a:cubicBezTo>
                  <a:pt x="4080" y="1554"/>
                  <a:pt x="4082" y="1555"/>
                  <a:pt x="4084" y="1556"/>
                </a:cubicBezTo>
                <a:cubicBezTo>
                  <a:pt x="4121" y="1568"/>
                  <a:pt x="4158" y="1576"/>
                  <a:pt x="4197" y="1582"/>
                </a:cubicBezTo>
                <a:cubicBezTo>
                  <a:pt x="4201" y="1583"/>
                  <a:pt x="4205" y="1584"/>
                  <a:pt x="4210" y="1585"/>
                </a:cubicBezTo>
                <a:lnTo>
                  <a:pt x="4210" y="2389"/>
                </a:lnTo>
                <a:lnTo>
                  <a:pt x="3290" y="2389"/>
                </a:lnTo>
                <a:cubicBezTo>
                  <a:pt x="3235" y="2004"/>
                  <a:pt x="2904" y="1707"/>
                  <a:pt x="2503" y="1707"/>
                </a:cubicBezTo>
                <a:cubicBezTo>
                  <a:pt x="2324" y="1707"/>
                  <a:pt x="2160" y="1767"/>
                  <a:pt x="2027" y="1866"/>
                </a:cubicBezTo>
                <a:lnTo>
                  <a:pt x="1434" y="1273"/>
                </a:lnTo>
                <a:cubicBezTo>
                  <a:pt x="1438" y="1267"/>
                  <a:pt x="1442" y="1262"/>
                  <a:pt x="1446" y="1256"/>
                </a:cubicBezTo>
                <a:close/>
                <a:moveTo>
                  <a:pt x="569" y="910"/>
                </a:moveTo>
                <a:cubicBezTo>
                  <a:pt x="506" y="910"/>
                  <a:pt x="455" y="859"/>
                  <a:pt x="455" y="796"/>
                </a:cubicBezTo>
                <a:cubicBezTo>
                  <a:pt x="455" y="608"/>
                  <a:pt x="608" y="455"/>
                  <a:pt x="796" y="455"/>
                </a:cubicBezTo>
                <a:cubicBezTo>
                  <a:pt x="859" y="455"/>
                  <a:pt x="910" y="506"/>
                  <a:pt x="910" y="569"/>
                </a:cubicBezTo>
                <a:cubicBezTo>
                  <a:pt x="910" y="632"/>
                  <a:pt x="859" y="683"/>
                  <a:pt x="796" y="683"/>
                </a:cubicBezTo>
                <a:cubicBezTo>
                  <a:pt x="734" y="683"/>
                  <a:pt x="683" y="734"/>
                  <a:pt x="683" y="796"/>
                </a:cubicBezTo>
                <a:cubicBezTo>
                  <a:pt x="683" y="859"/>
                  <a:pt x="632" y="910"/>
                  <a:pt x="569" y="910"/>
                </a:cubicBezTo>
                <a:close/>
                <a:moveTo>
                  <a:pt x="796" y="4210"/>
                </a:moveTo>
                <a:cubicBezTo>
                  <a:pt x="734" y="4210"/>
                  <a:pt x="683" y="4261"/>
                  <a:pt x="683" y="4324"/>
                </a:cubicBezTo>
                <a:cubicBezTo>
                  <a:pt x="683" y="4386"/>
                  <a:pt x="632" y="4437"/>
                  <a:pt x="569" y="4437"/>
                </a:cubicBezTo>
                <a:cubicBezTo>
                  <a:pt x="506" y="4437"/>
                  <a:pt x="455" y="4386"/>
                  <a:pt x="455" y="4324"/>
                </a:cubicBezTo>
                <a:cubicBezTo>
                  <a:pt x="455" y="4135"/>
                  <a:pt x="608" y="3982"/>
                  <a:pt x="796" y="3982"/>
                </a:cubicBezTo>
                <a:cubicBezTo>
                  <a:pt x="859" y="3982"/>
                  <a:pt x="910" y="4033"/>
                  <a:pt x="910" y="4096"/>
                </a:cubicBezTo>
                <a:cubicBezTo>
                  <a:pt x="910" y="4159"/>
                  <a:pt x="859" y="4210"/>
                  <a:pt x="796" y="4210"/>
                </a:cubicBezTo>
                <a:close/>
                <a:moveTo>
                  <a:pt x="1273" y="3687"/>
                </a:moveTo>
                <a:cubicBezTo>
                  <a:pt x="1267" y="3683"/>
                  <a:pt x="1262" y="3678"/>
                  <a:pt x="1256" y="3674"/>
                </a:cubicBezTo>
                <a:cubicBezTo>
                  <a:pt x="1226" y="3653"/>
                  <a:pt x="1195" y="3634"/>
                  <a:pt x="1162" y="3617"/>
                </a:cubicBezTo>
                <a:cubicBezTo>
                  <a:pt x="1156" y="3614"/>
                  <a:pt x="1150" y="3611"/>
                  <a:pt x="1144" y="3608"/>
                </a:cubicBezTo>
                <a:cubicBezTo>
                  <a:pt x="1111" y="3592"/>
                  <a:pt x="1077" y="3578"/>
                  <a:pt x="1042" y="3566"/>
                </a:cubicBezTo>
                <a:cubicBezTo>
                  <a:pt x="1040" y="3566"/>
                  <a:pt x="1038" y="3565"/>
                  <a:pt x="1036" y="3564"/>
                </a:cubicBezTo>
                <a:cubicBezTo>
                  <a:pt x="999" y="3552"/>
                  <a:pt x="962" y="3544"/>
                  <a:pt x="923" y="3538"/>
                </a:cubicBezTo>
                <a:cubicBezTo>
                  <a:pt x="919" y="3537"/>
                  <a:pt x="915" y="3536"/>
                  <a:pt x="910" y="3535"/>
                </a:cubicBezTo>
                <a:lnTo>
                  <a:pt x="910" y="1585"/>
                </a:lnTo>
                <a:cubicBezTo>
                  <a:pt x="915" y="1584"/>
                  <a:pt x="919" y="1583"/>
                  <a:pt x="923" y="1582"/>
                </a:cubicBezTo>
                <a:cubicBezTo>
                  <a:pt x="962" y="1576"/>
                  <a:pt x="999" y="1568"/>
                  <a:pt x="1036" y="1556"/>
                </a:cubicBezTo>
                <a:cubicBezTo>
                  <a:pt x="1038" y="1555"/>
                  <a:pt x="1040" y="1554"/>
                  <a:pt x="1042" y="1554"/>
                </a:cubicBezTo>
                <a:cubicBezTo>
                  <a:pt x="1077" y="1542"/>
                  <a:pt x="1111" y="1528"/>
                  <a:pt x="1144" y="1512"/>
                </a:cubicBezTo>
                <a:cubicBezTo>
                  <a:pt x="1150" y="1509"/>
                  <a:pt x="1156" y="1506"/>
                  <a:pt x="1162" y="1503"/>
                </a:cubicBezTo>
                <a:cubicBezTo>
                  <a:pt x="1195" y="1486"/>
                  <a:pt x="1226" y="1467"/>
                  <a:pt x="1256" y="1446"/>
                </a:cubicBezTo>
                <a:cubicBezTo>
                  <a:pt x="1262" y="1442"/>
                  <a:pt x="1267" y="1438"/>
                  <a:pt x="1273" y="1433"/>
                </a:cubicBezTo>
                <a:lnTo>
                  <a:pt x="1866" y="2027"/>
                </a:lnTo>
                <a:cubicBezTo>
                  <a:pt x="1767" y="2160"/>
                  <a:pt x="1707" y="2324"/>
                  <a:pt x="1707" y="2503"/>
                </a:cubicBezTo>
                <a:cubicBezTo>
                  <a:pt x="1707" y="2903"/>
                  <a:pt x="2004" y="3235"/>
                  <a:pt x="2389" y="3290"/>
                </a:cubicBezTo>
                <a:lnTo>
                  <a:pt x="2389" y="4210"/>
                </a:lnTo>
                <a:lnTo>
                  <a:pt x="1585" y="4210"/>
                </a:lnTo>
                <a:cubicBezTo>
                  <a:pt x="1584" y="4205"/>
                  <a:pt x="1583" y="4201"/>
                  <a:pt x="1582" y="4197"/>
                </a:cubicBezTo>
                <a:cubicBezTo>
                  <a:pt x="1576" y="4158"/>
                  <a:pt x="1568" y="4121"/>
                  <a:pt x="1556" y="4084"/>
                </a:cubicBezTo>
                <a:cubicBezTo>
                  <a:pt x="1555" y="4082"/>
                  <a:pt x="1554" y="4080"/>
                  <a:pt x="1554" y="4078"/>
                </a:cubicBezTo>
                <a:cubicBezTo>
                  <a:pt x="1542" y="4043"/>
                  <a:pt x="1528" y="4009"/>
                  <a:pt x="1512" y="3976"/>
                </a:cubicBezTo>
                <a:cubicBezTo>
                  <a:pt x="1509" y="3970"/>
                  <a:pt x="1506" y="3964"/>
                  <a:pt x="1503" y="3958"/>
                </a:cubicBezTo>
                <a:cubicBezTo>
                  <a:pt x="1486" y="3925"/>
                  <a:pt x="1467" y="3894"/>
                  <a:pt x="1446" y="3864"/>
                </a:cubicBezTo>
                <a:cubicBezTo>
                  <a:pt x="1442" y="3858"/>
                  <a:pt x="1437" y="3853"/>
                  <a:pt x="1433" y="3847"/>
                </a:cubicBezTo>
                <a:cubicBezTo>
                  <a:pt x="1388" y="3786"/>
                  <a:pt x="1334" y="3732"/>
                  <a:pt x="1273" y="3687"/>
                </a:cubicBezTo>
                <a:close/>
                <a:moveTo>
                  <a:pt x="1382" y="4862"/>
                </a:moveTo>
                <a:cubicBezTo>
                  <a:pt x="1488" y="4746"/>
                  <a:pt x="1560" y="4600"/>
                  <a:pt x="1584" y="4437"/>
                </a:cubicBezTo>
                <a:lnTo>
                  <a:pt x="2389" y="4437"/>
                </a:lnTo>
                <a:lnTo>
                  <a:pt x="2389" y="5243"/>
                </a:lnTo>
                <a:cubicBezTo>
                  <a:pt x="2227" y="5266"/>
                  <a:pt x="2080" y="5339"/>
                  <a:pt x="1965" y="5445"/>
                </a:cubicBezTo>
                <a:lnTo>
                  <a:pt x="1382" y="4862"/>
                </a:lnTo>
                <a:close/>
                <a:moveTo>
                  <a:pt x="2503" y="5916"/>
                </a:moveTo>
                <a:cubicBezTo>
                  <a:pt x="2440" y="5916"/>
                  <a:pt x="2389" y="5968"/>
                  <a:pt x="2389" y="6030"/>
                </a:cubicBezTo>
                <a:cubicBezTo>
                  <a:pt x="2389" y="6093"/>
                  <a:pt x="2338" y="6144"/>
                  <a:pt x="2276" y="6144"/>
                </a:cubicBezTo>
                <a:cubicBezTo>
                  <a:pt x="2213" y="6144"/>
                  <a:pt x="2162" y="6093"/>
                  <a:pt x="2162" y="6030"/>
                </a:cubicBezTo>
                <a:cubicBezTo>
                  <a:pt x="2162" y="5842"/>
                  <a:pt x="2315" y="5689"/>
                  <a:pt x="2503" y="5689"/>
                </a:cubicBezTo>
                <a:cubicBezTo>
                  <a:pt x="2566" y="5689"/>
                  <a:pt x="2617" y="5740"/>
                  <a:pt x="2617" y="5803"/>
                </a:cubicBezTo>
                <a:cubicBezTo>
                  <a:pt x="2617" y="5865"/>
                  <a:pt x="2566" y="5916"/>
                  <a:pt x="2503" y="5916"/>
                </a:cubicBezTo>
                <a:close/>
                <a:moveTo>
                  <a:pt x="5381" y="5571"/>
                </a:moveTo>
                <a:cubicBezTo>
                  <a:pt x="5360" y="5601"/>
                  <a:pt x="5340" y="5632"/>
                  <a:pt x="5324" y="5665"/>
                </a:cubicBezTo>
                <a:cubicBezTo>
                  <a:pt x="5320" y="5671"/>
                  <a:pt x="5318" y="5677"/>
                  <a:pt x="5315" y="5683"/>
                </a:cubicBezTo>
                <a:cubicBezTo>
                  <a:pt x="5299" y="5716"/>
                  <a:pt x="5284" y="5750"/>
                  <a:pt x="5273" y="5785"/>
                </a:cubicBezTo>
                <a:cubicBezTo>
                  <a:pt x="5272" y="5787"/>
                  <a:pt x="5271" y="5789"/>
                  <a:pt x="5271" y="5791"/>
                </a:cubicBezTo>
                <a:cubicBezTo>
                  <a:pt x="5259" y="5827"/>
                  <a:pt x="5251" y="5865"/>
                  <a:pt x="5245" y="5904"/>
                </a:cubicBezTo>
                <a:cubicBezTo>
                  <a:pt x="5244" y="5908"/>
                  <a:pt x="5243" y="5912"/>
                  <a:pt x="5242" y="5916"/>
                </a:cubicBezTo>
                <a:lnTo>
                  <a:pt x="3291" y="5916"/>
                </a:lnTo>
                <a:cubicBezTo>
                  <a:pt x="3291" y="5912"/>
                  <a:pt x="3289" y="5908"/>
                  <a:pt x="3289" y="5904"/>
                </a:cubicBezTo>
                <a:cubicBezTo>
                  <a:pt x="3282" y="5865"/>
                  <a:pt x="3274" y="5827"/>
                  <a:pt x="3263" y="5791"/>
                </a:cubicBezTo>
                <a:cubicBezTo>
                  <a:pt x="3262" y="5789"/>
                  <a:pt x="3261" y="5787"/>
                  <a:pt x="3260" y="5785"/>
                </a:cubicBezTo>
                <a:cubicBezTo>
                  <a:pt x="3249" y="5750"/>
                  <a:pt x="3235" y="5716"/>
                  <a:pt x="3219" y="5683"/>
                </a:cubicBezTo>
                <a:cubicBezTo>
                  <a:pt x="3216" y="5677"/>
                  <a:pt x="3213" y="5671"/>
                  <a:pt x="3210" y="5665"/>
                </a:cubicBezTo>
                <a:cubicBezTo>
                  <a:pt x="3193" y="5632"/>
                  <a:pt x="3174" y="5600"/>
                  <a:pt x="3152" y="5571"/>
                </a:cubicBezTo>
                <a:cubicBezTo>
                  <a:pt x="3148" y="5565"/>
                  <a:pt x="3144" y="5559"/>
                  <a:pt x="3140" y="5554"/>
                </a:cubicBezTo>
                <a:cubicBezTo>
                  <a:pt x="3094" y="5493"/>
                  <a:pt x="3040" y="5439"/>
                  <a:pt x="2980" y="5394"/>
                </a:cubicBezTo>
                <a:cubicBezTo>
                  <a:pt x="2974" y="5389"/>
                  <a:pt x="2969" y="5385"/>
                  <a:pt x="2963" y="5381"/>
                </a:cubicBezTo>
                <a:cubicBezTo>
                  <a:pt x="2933" y="5360"/>
                  <a:pt x="2901" y="5340"/>
                  <a:pt x="2869" y="5323"/>
                </a:cubicBezTo>
                <a:cubicBezTo>
                  <a:pt x="2863" y="5320"/>
                  <a:pt x="2857" y="5318"/>
                  <a:pt x="2851" y="5315"/>
                </a:cubicBezTo>
                <a:cubicBezTo>
                  <a:pt x="2818" y="5299"/>
                  <a:pt x="2784" y="5284"/>
                  <a:pt x="2749" y="5273"/>
                </a:cubicBezTo>
                <a:cubicBezTo>
                  <a:pt x="2746" y="5272"/>
                  <a:pt x="2744" y="5271"/>
                  <a:pt x="2742" y="5271"/>
                </a:cubicBezTo>
                <a:cubicBezTo>
                  <a:pt x="2706" y="5259"/>
                  <a:pt x="2668" y="5251"/>
                  <a:pt x="2630" y="5245"/>
                </a:cubicBezTo>
                <a:cubicBezTo>
                  <a:pt x="2625" y="5244"/>
                  <a:pt x="2621" y="5243"/>
                  <a:pt x="2617" y="5242"/>
                </a:cubicBezTo>
                <a:lnTo>
                  <a:pt x="2617" y="4437"/>
                </a:lnTo>
                <a:lnTo>
                  <a:pt x="3536" y="4437"/>
                </a:lnTo>
                <a:cubicBezTo>
                  <a:pt x="3592" y="4823"/>
                  <a:pt x="3923" y="5120"/>
                  <a:pt x="4324" y="5120"/>
                </a:cubicBezTo>
                <a:cubicBezTo>
                  <a:pt x="4502" y="5120"/>
                  <a:pt x="4667" y="5060"/>
                  <a:pt x="4800" y="4960"/>
                </a:cubicBezTo>
                <a:lnTo>
                  <a:pt x="5393" y="5554"/>
                </a:lnTo>
                <a:cubicBezTo>
                  <a:pt x="5389" y="5560"/>
                  <a:pt x="5385" y="5565"/>
                  <a:pt x="5381" y="5571"/>
                </a:cubicBezTo>
                <a:close/>
                <a:moveTo>
                  <a:pt x="5664" y="5324"/>
                </a:moveTo>
                <a:cubicBezTo>
                  <a:pt x="5632" y="5340"/>
                  <a:pt x="5601" y="5360"/>
                  <a:pt x="5571" y="5381"/>
                </a:cubicBezTo>
                <a:cubicBezTo>
                  <a:pt x="5565" y="5385"/>
                  <a:pt x="5560" y="5389"/>
                  <a:pt x="5554" y="5393"/>
                </a:cubicBezTo>
                <a:lnTo>
                  <a:pt x="4960" y="4800"/>
                </a:lnTo>
                <a:cubicBezTo>
                  <a:pt x="5060" y="4667"/>
                  <a:pt x="5120" y="4502"/>
                  <a:pt x="5120" y="4324"/>
                </a:cubicBezTo>
                <a:cubicBezTo>
                  <a:pt x="5120" y="3923"/>
                  <a:pt x="4823" y="3592"/>
                  <a:pt x="4437" y="3536"/>
                </a:cubicBezTo>
                <a:lnTo>
                  <a:pt x="4437" y="2617"/>
                </a:lnTo>
                <a:lnTo>
                  <a:pt x="5242" y="2617"/>
                </a:lnTo>
                <a:cubicBezTo>
                  <a:pt x="5243" y="2621"/>
                  <a:pt x="5244" y="2625"/>
                  <a:pt x="5245" y="2630"/>
                </a:cubicBezTo>
                <a:cubicBezTo>
                  <a:pt x="5251" y="2668"/>
                  <a:pt x="5259" y="2706"/>
                  <a:pt x="5271" y="2742"/>
                </a:cubicBezTo>
                <a:cubicBezTo>
                  <a:pt x="5271" y="2744"/>
                  <a:pt x="5272" y="2746"/>
                  <a:pt x="5273" y="2749"/>
                </a:cubicBezTo>
                <a:cubicBezTo>
                  <a:pt x="5284" y="2784"/>
                  <a:pt x="5299" y="2818"/>
                  <a:pt x="5315" y="2850"/>
                </a:cubicBezTo>
                <a:cubicBezTo>
                  <a:pt x="5318" y="2857"/>
                  <a:pt x="5320" y="2863"/>
                  <a:pt x="5324" y="2869"/>
                </a:cubicBezTo>
                <a:cubicBezTo>
                  <a:pt x="5340" y="2901"/>
                  <a:pt x="5360" y="2933"/>
                  <a:pt x="5381" y="2963"/>
                </a:cubicBezTo>
                <a:cubicBezTo>
                  <a:pt x="5385" y="2968"/>
                  <a:pt x="5390" y="2974"/>
                  <a:pt x="5394" y="2980"/>
                </a:cubicBezTo>
                <a:cubicBezTo>
                  <a:pt x="5416" y="3010"/>
                  <a:pt x="5441" y="3039"/>
                  <a:pt x="5467" y="3066"/>
                </a:cubicBezTo>
                <a:lnTo>
                  <a:pt x="5467" y="3066"/>
                </a:lnTo>
                <a:cubicBezTo>
                  <a:pt x="5494" y="3093"/>
                  <a:pt x="5523" y="3117"/>
                  <a:pt x="5553" y="3139"/>
                </a:cubicBezTo>
                <a:cubicBezTo>
                  <a:pt x="5559" y="3144"/>
                  <a:pt x="5565" y="3148"/>
                  <a:pt x="5571" y="3153"/>
                </a:cubicBezTo>
                <a:cubicBezTo>
                  <a:pt x="5601" y="3174"/>
                  <a:pt x="5632" y="3193"/>
                  <a:pt x="5664" y="3210"/>
                </a:cubicBezTo>
                <a:cubicBezTo>
                  <a:pt x="5671" y="3213"/>
                  <a:pt x="5677" y="3216"/>
                  <a:pt x="5683" y="3219"/>
                </a:cubicBezTo>
                <a:cubicBezTo>
                  <a:pt x="5716" y="3235"/>
                  <a:pt x="5749" y="3249"/>
                  <a:pt x="5784" y="3260"/>
                </a:cubicBezTo>
                <a:cubicBezTo>
                  <a:pt x="5787" y="3261"/>
                  <a:pt x="5789" y="3262"/>
                  <a:pt x="5791" y="3263"/>
                </a:cubicBezTo>
                <a:cubicBezTo>
                  <a:pt x="5827" y="3274"/>
                  <a:pt x="5865" y="3282"/>
                  <a:pt x="5904" y="3289"/>
                </a:cubicBezTo>
                <a:cubicBezTo>
                  <a:pt x="5908" y="3289"/>
                  <a:pt x="5912" y="3291"/>
                  <a:pt x="5916" y="3291"/>
                </a:cubicBezTo>
                <a:lnTo>
                  <a:pt x="5916" y="5242"/>
                </a:lnTo>
                <a:cubicBezTo>
                  <a:pt x="5912" y="5243"/>
                  <a:pt x="5908" y="5244"/>
                  <a:pt x="5904" y="5245"/>
                </a:cubicBezTo>
                <a:cubicBezTo>
                  <a:pt x="5865" y="5251"/>
                  <a:pt x="5827" y="5259"/>
                  <a:pt x="5791" y="5271"/>
                </a:cubicBezTo>
                <a:cubicBezTo>
                  <a:pt x="5789" y="5271"/>
                  <a:pt x="5787" y="5272"/>
                  <a:pt x="5784" y="5273"/>
                </a:cubicBezTo>
                <a:cubicBezTo>
                  <a:pt x="5749" y="5284"/>
                  <a:pt x="5716" y="5299"/>
                  <a:pt x="5683" y="5315"/>
                </a:cubicBezTo>
                <a:cubicBezTo>
                  <a:pt x="5677" y="5318"/>
                  <a:pt x="5671" y="5320"/>
                  <a:pt x="5664" y="5324"/>
                </a:cubicBezTo>
                <a:close/>
                <a:moveTo>
                  <a:pt x="6030" y="5916"/>
                </a:moveTo>
                <a:cubicBezTo>
                  <a:pt x="5967" y="5916"/>
                  <a:pt x="5916" y="5968"/>
                  <a:pt x="5916" y="6030"/>
                </a:cubicBezTo>
                <a:cubicBezTo>
                  <a:pt x="5916" y="6093"/>
                  <a:pt x="5866" y="6144"/>
                  <a:pt x="5803" y="6144"/>
                </a:cubicBezTo>
                <a:cubicBezTo>
                  <a:pt x="5740" y="6144"/>
                  <a:pt x="5689" y="6093"/>
                  <a:pt x="5689" y="6030"/>
                </a:cubicBezTo>
                <a:cubicBezTo>
                  <a:pt x="5689" y="5842"/>
                  <a:pt x="5842" y="5689"/>
                  <a:pt x="6030" y="5689"/>
                </a:cubicBezTo>
                <a:cubicBezTo>
                  <a:pt x="6093" y="5689"/>
                  <a:pt x="6144" y="5740"/>
                  <a:pt x="6144" y="5803"/>
                </a:cubicBezTo>
                <a:cubicBezTo>
                  <a:pt x="6144" y="5865"/>
                  <a:pt x="6093" y="5916"/>
                  <a:pt x="6030" y="591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320CF1-8D0B-BBF2-E750-0DEB1D7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项目描述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775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PART02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469322-BEFD-043D-C728-594EE705DBEF}"/>
              </a:ext>
            </a:extLst>
          </p:cNvPr>
          <p:cNvSpPr txBox="1"/>
          <p:nvPr/>
        </p:nvSpPr>
        <p:spPr>
          <a:xfrm>
            <a:off x="4899120" y="249850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cs typeface="+mn-ea"/>
                <a:sym typeface="+mn-lt"/>
              </a:rPr>
              <a:t>项目成员和分工</a:t>
            </a:r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91" y="3398293"/>
            <a:ext cx="5185509" cy="34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399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859081" y="1884847"/>
            <a:ext cx="50739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产品设计：张乃文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代码开发：张乃文，黎江晓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文档设计：杨香云，后素蓉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PPT</a:t>
            </a:r>
            <a:r>
              <a:rPr lang="zh-CN" altLang="zh-CN" sz="2800" dirty="0" smtClean="0"/>
              <a:t>撰写</a:t>
            </a:r>
            <a:r>
              <a:rPr lang="zh-CN" altLang="zh-CN" sz="2800" dirty="0"/>
              <a:t>：汤莉红</a:t>
            </a:r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项目成员和分工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0886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PART03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469322-BEFD-043D-C728-594EE705DBEF}"/>
              </a:ext>
            </a:extLst>
          </p:cNvPr>
          <p:cNvSpPr txBox="1"/>
          <p:nvPr/>
        </p:nvSpPr>
        <p:spPr>
          <a:xfrm>
            <a:off x="4899120" y="249850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cs typeface="+mn-ea"/>
                <a:sym typeface="+mn-lt"/>
              </a:rPr>
              <a:t>项目开发</a:t>
            </a: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流程</a:t>
            </a:r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2E2F50E-6766-42B0-5B70-37AD2355789B}"/>
              </a:ext>
            </a:extLst>
          </p:cNvPr>
          <p:cNvSpPr txBox="1"/>
          <p:nvPr/>
        </p:nvSpPr>
        <p:spPr>
          <a:xfrm>
            <a:off x="4899120" y="3465513"/>
            <a:ext cx="29546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项目</a:t>
            </a:r>
            <a:r>
              <a:rPr lang="zh-CN" altLang="en-US" sz="2400" dirty="0" smtClean="0">
                <a:cs typeface="+mn-ea"/>
                <a:sym typeface="+mn-lt"/>
              </a:rPr>
              <a:t>构思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环境</a:t>
            </a:r>
            <a:r>
              <a:rPr lang="zh-CN" altLang="en-US" sz="2400" dirty="0" smtClean="0">
                <a:cs typeface="+mn-ea"/>
                <a:sym typeface="+mn-lt"/>
              </a:rPr>
              <a:t>部署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代码编写和系统测试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文档撰写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项目发布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62" y="0"/>
            <a:ext cx="4771238" cy="25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80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859081" y="1884847"/>
            <a:ext cx="847576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在确定项目是基于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的人脸识别后，首先考虑如果用相机标定需要什么，查询知可通过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开源代码库来实现。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提供了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接口，考虑到开发的速度，我们决定用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来完成此次项目的开发。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项目</a:t>
            </a:r>
            <a:r>
              <a:rPr lang="zh-CN" altLang="en-US" dirty="0">
                <a:cs typeface="+mn-ea"/>
                <a:sym typeface="+mn-lt"/>
              </a:rPr>
              <a:t>构思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96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19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2090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516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heme/theme1.xml><?xml version="1.0" encoding="utf-8"?>
<a:theme xmlns:a="http://schemas.openxmlformats.org/drawingml/2006/main" name="第一PPT，www.1ppt.com">
  <a:themeElements>
    <a:clrScheme name="自定义 1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1BA4"/>
      </a:accent1>
      <a:accent2>
        <a:srgbClr val="4D4D4D"/>
      </a:accent2>
      <a:accent3>
        <a:srgbClr val="717171"/>
      </a:accent3>
      <a:accent4>
        <a:srgbClr val="999999"/>
      </a:accent4>
      <a:accent5>
        <a:srgbClr val="B6B6B6"/>
      </a:accent5>
      <a:accent6>
        <a:srgbClr val="D1D1D1"/>
      </a:accent6>
      <a:hlink>
        <a:srgbClr val="4472C4"/>
      </a:hlink>
      <a:folHlink>
        <a:srgbClr val="BFBFBF"/>
      </a:folHlink>
    </a:clrScheme>
    <a:fontScheme name="ywr0ebn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548</Words>
  <Application>Microsoft Office PowerPoint</Application>
  <PresentationFormat>宽屏</PresentationFormat>
  <Paragraphs>107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项目描述</vt:lpstr>
      <vt:lpstr>项目描述</vt:lpstr>
      <vt:lpstr>PowerPoint 演示文稿</vt:lpstr>
      <vt:lpstr>项目成员和分工</vt:lpstr>
      <vt:lpstr>PowerPoint 演示文稿</vt:lpstr>
      <vt:lpstr>项目开发流程—项目构思</vt:lpstr>
      <vt:lpstr>项目开发流程—环境部署</vt:lpstr>
      <vt:lpstr>项目开发流程—代码编写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项目开发流程—文档撰写</vt:lpstr>
      <vt:lpstr>项目开发流程—项目发布</vt:lpstr>
      <vt:lpstr>PowerPoint 演示文稿</vt:lpstr>
      <vt:lpstr>项目计划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Jacky</cp:lastModifiedBy>
  <cp:revision>61</cp:revision>
  <dcterms:created xsi:type="dcterms:W3CDTF">2022-05-03T07:19:15Z</dcterms:created>
  <dcterms:modified xsi:type="dcterms:W3CDTF">2022-06-30T08:32:41Z</dcterms:modified>
</cp:coreProperties>
</file>