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97D2-A44D-4ACC-998C-FC7AC39D8DB4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545B-516E-46D7-B84C-638939074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36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97D2-A44D-4ACC-998C-FC7AC39D8DB4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545B-516E-46D7-B84C-638939074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191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97D2-A44D-4ACC-998C-FC7AC39D8DB4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545B-516E-46D7-B84C-638939074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9642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97D2-A44D-4ACC-998C-FC7AC39D8DB4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545B-516E-46D7-B84C-638939074F4E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160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97D2-A44D-4ACC-998C-FC7AC39D8DB4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545B-516E-46D7-B84C-638939074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66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97D2-A44D-4ACC-998C-FC7AC39D8DB4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545B-516E-46D7-B84C-638939074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652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97D2-A44D-4ACC-998C-FC7AC39D8DB4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545B-516E-46D7-B84C-638939074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59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97D2-A44D-4ACC-998C-FC7AC39D8DB4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545B-516E-46D7-B84C-638939074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02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97D2-A44D-4ACC-998C-FC7AC39D8DB4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545B-516E-46D7-B84C-638939074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100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97D2-A44D-4ACC-998C-FC7AC39D8DB4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545B-516E-46D7-B84C-638939074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647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97D2-A44D-4ACC-998C-FC7AC39D8DB4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545B-516E-46D7-B84C-638939074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18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97D2-A44D-4ACC-998C-FC7AC39D8DB4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545B-516E-46D7-B84C-638939074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77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97D2-A44D-4ACC-998C-FC7AC39D8DB4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545B-516E-46D7-B84C-638939074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07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97D2-A44D-4ACC-998C-FC7AC39D8DB4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545B-516E-46D7-B84C-638939074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458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97D2-A44D-4ACC-998C-FC7AC39D8DB4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545B-516E-46D7-B84C-638939074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68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97D2-A44D-4ACC-998C-FC7AC39D8DB4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545B-516E-46D7-B84C-638939074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358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97D2-A44D-4ACC-998C-FC7AC39D8DB4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545B-516E-46D7-B84C-638939074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43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8497D2-A44D-4ACC-998C-FC7AC39D8DB4}" type="datetimeFigureOut">
              <a:rPr lang="en-AU" smtClean="0"/>
              <a:t>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545B-516E-46D7-B84C-638939074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6839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1536-1388-5975-9E64-CE6CFB059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643268"/>
            <a:ext cx="8825658" cy="748720"/>
          </a:xfrm>
        </p:spPr>
        <p:txBody>
          <a:bodyPr/>
          <a:lstStyle/>
          <a:p>
            <a:r>
              <a:rPr lang="en-AU" sz="3200" dirty="0" err="1"/>
              <a:t>Cyclistic</a:t>
            </a:r>
            <a:r>
              <a:rPr lang="en-AU" sz="3200" dirty="0"/>
              <a:t> Annual Members vs Casual Riders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E85DF-5832-27FB-9D7E-32998E1F0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564268"/>
            <a:ext cx="8825658" cy="861420"/>
          </a:xfrm>
        </p:spPr>
        <p:txBody>
          <a:bodyPr/>
          <a:lstStyle/>
          <a:p>
            <a:r>
              <a:rPr lang="en-AU" cap="none" dirty="0"/>
              <a:t>Google Data Analytics </a:t>
            </a:r>
            <a:r>
              <a:rPr lang="en-AU" cap="none" dirty="0" err="1"/>
              <a:t>Capestone</a:t>
            </a:r>
            <a:r>
              <a:rPr lang="en-AU" cap="none" dirty="0"/>
              <a:t>: Case Study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468399-A14E-9B4D-CECD-8704CFA00A10}"/>
              </a:ext>
            </a:extLst>
          </p:cNvPr>
          <p:cNvSpPr txBox="1">
            <a:spLocks/>
          </p:cNvSpPr>
          <p:nvPr/>
        </p:nvSpPr>
        <p:spPr>
          <a:xfrm>
            <a:off x="1174837" y="5764671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AU" cap="none" dirty="0"/>
              <a:t>Presented by: Biswabal Gurung</a:t>
            </a:r>
          </a:p>
          <a:p>
            <a:r>
              <a:rPr lang="en-AU" cap="none" dirty="0"/>
              <a:t>Last Updated: July 9</a:t>
            </a:r>
            <a:r>
              <a:rPr lang="en-AU" cap="none" baseline="30000" dirty="0"/>
              <a:t>th</a:t>
            </a:r>
            <a:r>
              <a:rPr lang="en-AU" cap="none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209622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67A6-DCAC-697B-0706-E5E11A67E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151765"/>
            <a:ext cx="8946541" cy="4195481"/>
          </a:xfrm>
        </p:spPr>
        <p:txBody>
          <a:bodyPr/>
          <a:lstStyle/>
          <a:p>
            <a:r>
              <a:rPr lang="en-AU" dirty="0"/>
              <a:t>Offer discounted membership during summer.</a:t>
            </a:r>
          </a:p>
          <a:p>
            <a:endParaRPr lang="en-AU" dirty="0"/>
          </a:p>
          <a:p>
            <a:r>
              <a:rPr lang="en-AU" dirty="0"/>
              <a:t>Send push notification to casual riders who rides on weekdays to commute.</a:t>
            </a:r>
          </a:p>
          <a:p>
            <a:endParaRPr lang="en-AU" dirty="0"/>
          </a:p>
          <a:p>
            <a:r>
              <a:rPr lang="en-AU" dirty="0"/>
              <a:t>Offer student discounted membership.</a:t>
            </a:r>
          </a:p>
        </p:txBody>
      </p:sp>
    </p:spTree>
    <p:extLst>
      <p:ext uri="{BB962C8B-B14F-4D97-AF65-F5344CB8AC3E}">
        <p14:creationId xmlns:p14="http://schemas.microsoft.com/office/powerpoint/2010/main" val="51537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835D-C7B5-C895-0AA6-D9AE5A7B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626079"/>
            <a:ext cx="9404723" cy="1400530"/>
          </a:xfrm>
        </p:spPr>
        <p:txBody>
          <a:bodyPr/>
          <a:lstStyle/>
          <a:p>
            <a:r>
              <a:rPr lang="en-AU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427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79B0-BDC3-E598-6EBF-81AC744A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94836"/>
            <a:ext cx="9404723" cy="832743"/>
          </a:xfrm>
        </p:spPr>
        <p:txBody>
          <a:bodyPr/>
          <a:lstStyle/>
          <a:p>
            <a:r>
              <a:rPr lang="en-AU" sz="2400" dirty="0" err="1"/>
              <a:t>Cyclistic</a:t>
            </a:r>
            <a:r>
              <a:rPr lang="en-AU" sz="2400" dirty="0"/>
              <a:t> Annual Members vs Casual Riders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60A1-B4FE-7521-5021-16264F622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72183"/>
            <a:ext cx="8946541" cy="4195481"/>
          </a:xfrm>
        </p:spPr>
        <p:txBody>
          <a:bodyPr/>
          <a:lstStyle/>
          <a:p>
            <a:r>
              <a:rPr lang="en-AU" dirty="0"/>
              <a:t>Objective</a:t>
            </a:r>
          </a:p>
          <a:p>
            <a:endParaRPr lang="en-AU" dirty="0"/>
          </a:p>
          <a:p>
            <a:r>
              <a:rPr lang="en-AU" dirty="0"/>
              <a:t>Findings</a:t>
            </a:r>
          </a:p>
          <a:p>
            <a:endParaRPr lang="en-AU" dirty="0"/>
          </a:p>
          <a:p>
            <a:r>
              <a:rPr lang="en-AU" dirty="0"/>
              <a:t>Recommendations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84D65D-358F-F7BD-7B12-1681A958FB65}"/>
              </a:ext>
            </a:extLst>
          </p:cNvPr>
          <p:cNvSpPr txBox="1">
            <a:spLocks/>
          </p:cNvSpPr>
          <p:nvPr/>
        </p:nvSpPr>
        <p:spPr>
          <a:xfrm>
            <a:off x="4032044" y="326822"/>
            <a:ext cx="9404723" cy="832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20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56887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84BC-5504-790B-21D6-C9DFB58C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E93D-ADF9-99C2-3767-2D429EB19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Understand how do annual members and casual riders use bike-share program differently in order to design marketing strategies aiming to convert </a:t>
            </a:r>
            <a:r>
              <a:rPr lang="en-AU" dirty="0" err="1"/>
              <a:t>Cyclistic</a:t>
            </a:r>
            <a:r>
              <a:rPr lang="en-AU" dirty="0"/>
              <a:t> casual riders into annual members.</a:t>
            </a:r>
          </a:p>
        </p:txBody>
      </p:sp>
    </p:spTree>
    <p:extLst>
      <p:ext uri="{BB962C8B-B14F-4D97-AF65-F5344CB8AC3E}">
        <p14:creationId xmlns:p14="http://schemas.microsoft.com/office/powerpoint/2010/main" val="344743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835D-C7B5-C895-0AA6-D9AE5A7B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626079"/>
            <a:ext cx="9404723" cy="1400530"/>
          </a:xfrm>
        </p:spPr>
        <p:txBody>
          <a:bodyPr/>
          <a:lstStyle/>
          <a:p>
            <a:r>
              <a:rPr lang="en-AU" sz="4000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211888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Picture 105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76" name="Picture 105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77" name="Oval 105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78" name="Picture 106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79" name="Picture 106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80" name="Rectangle 106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1" name="Rectangle 1066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0CCDE-9C2E-DFAF-F7E6-EB60189F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Variation of daily average rides by month</a:t>
            </a:r>
          </a:p>
        </p:txBody>
      </p:sp>
      <p:sp>
        <p:nvSpPr>
          <p:cNvPr id="108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83" name="Freeform: Shape 1070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EE2A8D-CD75-6A34-5A45-1DD6E4B6B6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438"/>
          <a:stretch/>
        </p:blipFill>
        <p:spPr bwMode="auto">
          <a:xfrm>
            <a:off x="6093992" y="1510503"/>
            <a:ext cx="5449889" cy="383699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4" name="Rectangle 107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D4E268-13F5-ED4D-377A-5FD4E4FCB263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>
                <a:solidFill>
                  <a:srgbClr val="EBEBEB"/>
                </a:solidFill>
              </a:rPr>
              <a:t>Both members and casual riders tend to ride bikes more during summer.</a:t>
            </a:r>
          </a:p>
          <a:p>
            <a:endParaRPr lang="en-US">
              <a:solidFill>
                <a:srgbClr val="EBEBEB"/>
              </a:solidFill>
            </a:endParaRPr>
          </a:p>
          <a:p>
            <a:r>
              <a:rPr lang="en-US">
                <a:solidFill>
                  <a:srgbClr val="EBEBEB"/>
                </a:solidFill>
              </a:rPr>
              <a:t>More number of casual riders during summer.</a:t>
            </a:r>
          </a:p>
          <a:p>
            <a:endParaRPr lang="en-US">
              <a:solidFill>
                <a:srgbClr val="EBEBEB"/>
              </a:solidFill>
            </a:endParaRPr>
          </a:p>
          <a:p>
            <a:r>
              <a:rPr lang="en-US">
                <a:solidFill>
                  <a:srgbClr val="EBEBEB"/>
                </a:solidFill>
              </a:rPr>
              <a:t>Further analysis required to identify trends over years.</a:t>
            </a:r>
          </a:p>
        </p:txBody>
      </p:sp>
    </p:spTree>
    <p:extLst>
      <p:ext uri="{BB962C8B-B14F-4D97-AF65-F5344CB8AC3E}">
        <p14:creationId xmlns:p14="http://schemas.microsoft.com/office/powerpoint/2010/main" val="1337452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2" name="Picture 207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74" name="Picture 207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76" name="Oval 207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78" name="Picture 207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80" name="Picture 207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82" name="Rectangle 208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0CCDE-9C2E-DFAF-F7E6-EB60189F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Variation of hourly average rides during weekday and weekends</a:t>
            </a:r>
          </a:p>
        </p:txBody>
      </p:sp>
      <p:sp>
        <p:nvSpPr>
          <p:cNvPr id="2084" name="Freeform: Shape 2083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86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2F8353-2FD9-C0AB-964D-E06E7A0D7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0123" y="161491"/>
            <a:ext cx="4437353" cy="31695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8" name="Rectangle 2087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D4E268-13F5-ED4D-377A-5FD4E4FCB263}"/>
              </a:ext>
            </a:extLst>
          </p:cNvPr>
          <p:cNvSpPr txBox="1">
            <a:spLocks/>
          </p:cNvSpPr>
          <p:nvPr/>
        </p:nvSpPr>
        <p:spPr>
          <a:xfrm>
            <a:off x="646113" y="2052918"/>
            <a:ext cx="4165146" cy="41954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Similar pattern of bike use during weekdays between 5 am – 9 pm between members and casual riders.</a:t>
            </a:r>
          </a:p>
          <a:p>
            <a:endParaRPr lang="en-US" dirty="0"/>
          </a:p>
          <a:p>
            <a:r>
              <a:rPr lang="en-US" dirty="0"/>
              <a:t>Members are active during weekdays. 5 pm – 6 pm is the most active hour.</a:t>
            </a:r>
          </a:p>
          <a:p>
            <a:endParaRPr lang="en-US" dirty="0"/>
          </a:p>
          <a:p>
            <a:r>
              <a:rPr lang="en-US" dirty="0"/>
              <a:t>Casual riders are more active during weekends. 11 am – 6 pm is the most active hour.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BD1BB2-D8B2-52E3-2F91-89EE6E73A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0975" y="3396424"/>
            <a:ext cx="4464021" cy="31885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52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0CCDE-9C2E-DFAF-F7E6-EB60189F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EBEBEB"/>
                </a:solidFill>
              </a:rPr>
              <a:t>Top 20 popular stations</a:t>
            </a:r>
            <a:endParaRPr lang="en-US" sz="2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BF2D7-0E13-EA31-7409-37708D3F4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992" y="1467038"/>
            <a:ext cx="5449889" cy="3923920"/>
          </a:xfrm>
          <a:prstGeom prst="rect">
            <a:avLst/>
          </a:prstGeom>
          <a:effectLst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D4E268-13F5-ED4D-377A-5FD4E4FCB263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rgbClr val="EBEBEB"/>
                </a:solidFill>
              </a:rPr>
              <a:t>Casual riders ride within the city of Chicago.</a:t>
            </a:r>
          </a:p>
          <a:p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Members tend to ride within as well as outside the city.</a:t>
            </a:r>
          </a:p>
          <a:p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Many students of University of Chicago uses bike to commute to campus and are members.</a:t>
            </a:r>
          </a:p>
          <a:p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461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308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83" name="Picture 308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85" name="Oval 308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87" name="Picture 308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89" name="Picture 308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91" name="Rectangle 309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0CCDE-9C2E-DFAF-F7E6-EB60189F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Top 10 popular trips among members and casual riders</a:t>
            </a:r>
          </a:p>
        </p:txBody>
      </p:sp>
      <p:sp>
        <p:nvSpPr>
          <p:cNvPr id="3093" name="Freeform: Shape 3092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95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CEFBEFE-3F94-50FB-8D04-EF721362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0334" y="3506561"/>
            <a:ext cx="4996282" cy="321926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7" name="Rectangle 3096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D4E268-13F5-ED4D-377A-5FD4E4FCB263}"/>
              </a:ext>
            </a:extLst>
          </p:cNvPr>
          <p:cNvSpPr txBox="1">
            <a:spLocks/>
          </p:cNvSpPr>
          <p:nvPr/>
        </p:nvSpPr>
        <p:spPr>
          <a:xfrm>
            <a:off x="646113" y="2052918"/>
            <a:ext cx="416514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Top 4 trips made by members are close to University of Chicago.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Top 4 trips made by casual riders starts and ends at the same station, which indicates they ride for leisure rather than to commute.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DE4CC7-C4E4-FFFA-B24D-20850822F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8510" y="132179"/>
            <a:ext cx="4539083" cy="324220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96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835D-C7B5-C895-0AA6-D9AE5A7B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626079"/>
            <a:ext cx="9404723" cy="1400530"/>
          </a:xfrm>
        </p:spPr>
        <p:txBody>
          <a:bodyPr/>
          <a:lstStyle/>
          <a:p>
            <a:r>
              <a:rPr lang="en-AU" sz="40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805232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330</TotalTime>
  <Words>284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Cyclistic Annual Members vs Casual Riders</vt:lpstr>
      <vt:lpstr>Cyclistic Annual Members vs Casual Riders</vt:lpstr>
      <vt:lpstr>Objective</vt:lpstr>
      <vt:lpstr>Findings</vt:lpstr>
      <vt:lpstr>Variation of daily average rides by month</vt:lpstr>
      <vt:lpstr>Variation of hourly average rides during weekday and weekends</vt:lpstr>
      <vt:lpstr>Top 20 popular stations</vt:lpstr>
      <vt:lpstr>Top 10 popular trips among members and casual riders</vt:lpstr>
      <vt:lpstr>Recommendations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Annual Members vs Casual Riders</dc:title>
  <dc:creator>Biswabal Gurung</dc:creator>
  <cp:lastModifiedBy>Biswabal Gurung</cp:lastModifiedBy>
  <cp:revision>2</cp:revision>
  <dcterms:created xsi:type="dcterms:W3CDTF">2022-07-09T09:10:37Z</dcterms:created>
  <dcterms:modified xsi:type="dcterms:W3CDTF">2022-07-09T14:40:51Z</dcterms:modified>
</cp:coreProperties>
</file>