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62" r:id="rId3"/>
    <p:sldId id="292" r:id="rId4"/>
    <p:sldId id="258" r:id="rId5"/>
    <p:sldId id="264" r:id="rId6"/>
    <p:sldId id="259" r:id="rId7"/>
    <p:sldId id="304" r:id="rId8"/>
    <p:sldId id="277" r:id="rId9"/>
    <p:sldId id="278" r:id="rId10"/>
    <p:sldId id="280" r:id="rId11"/>
    <p:sldId id="279" r:id="rId12"/>
    <p:sldId id="285" r:id="rId13"/>
    <p:sldId id="281" r:id="rId14"/>
    <p:sldId id="284" r:id="rId15"/>
    <p:sldId id="283" r:id="rId16"/>
    <p:sldId id="282" r:id="rId17"/>
    <p:sldId id="286" r:id="rId18"/>
    <p:sldId id="294" r:id="rId19"/>
    <p:sldId id="295" r:id="rId20"/>
    <p:sldId id="296" r:id="rId21"/>
    <p:sldId id="290" r:id="rId22"/>
    <p:sldId id="297" r:id="rId23"/>
    <p:sldId id="299" r:id="rId24"/>
    <p:sldId id="298" r:id="rId25"/>
    <p:sldId id="289" r:id="rId26"/>
    <p:sldId id="301" r:id="rId27"/>
    <p:sldId id="288" r:id="rId28"/>
    <p:sldId id="302" r:id="rId29"/>
    <p:sldId id="287" r:id="rId30"/>
    <p:sldId id="303" r:id="rId31"/>
    <p:sldId id="291" r:id="rId32"/>
  </p:sldIdLst>
  <p:sldSz cx="9144000" cy="5143500" type="screen16x9"/>
  <p:notesSz cx="6858000" cy="9144000"/>
  <p:embeddedFontLst>
    <p:embeddedFont>
      <p:font typeface="Arial Rounded MT Bold" panose="020F0704030504030204" pitchFamily="34" charset="0"/>
      <p:regular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Montserrat SemiBold" panose="000007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549757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099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4866" y="191299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marR="0" algn="ctr">
              <a:lnSpc>
                <a:spcPct val="115000"/>
              </a:lnSpc>
              <a:spcBef>
                <a:spcPts val="0"/>
              </a:spcBef>
              <a:spcAft>
                <a:spcPts val="0"/>
              </a:spcAft>
            </a:pPr>
            <a:r>
              <a:rPr lang="en-US" sz="3600" b="1" dirty="0">
                <a:solidFill>
                  <a:schemeClr val="lt1"/>
                </a:solidFill>
                <a:latin typeface="Montserrat"/>
                <a:ea typeface="Montserrat"/>
                <a:cs typeface="Montserrat"/>
                <a:sym typeface="Montserrat"/>
              </a:rPr>
              <a:t>Mobile Price Range Prediction </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2800" b="1" u="sng" dirty="0">
                <a:solidFill>
                  <a:schemeClr val="tx2">
                    <a:lumMod val="25000"/>
                  </a:schemeClr>
                </a:solidFill>
                <a:latin typeface="Montserrat"/>
                <a:ea typeface="Montserrat"/>
                <a:cs typeface="Montserrat"/>
                <a:sym typeface="Montserrat"/>
              </a:rPr>
              <a:t>Team member</a:t>
            </a:r>
            <a:br>
              <a:rPr lang="en-US" sz="2800" b="1" u="sng" dirty="0">
                <a:solidFill>
                  <a:schemeClr val="tx2">
                    <a:lumMod val="25000"/>
                  </a:schemeClr>
                </a:solidFill>
                <a:latin typeface="Montserrat"/>
                <a:ea typeface="Montserrat"/>
                <a:cs typeface="Montserrat"/>
                <a:sym typeface="Montserrat"/>
              </a:rPr>
            </a:br>
            <a:r>
              <a:rPr lang="en-US" sz="1800" b="1" u="sng" dirty="0">
                <a:solidFill>
                  <a:schemeClr val="tx2">
                    <a:lumMod val="25000"/>
                  </a:schemeClr>
                </a:solidFill>
                <a:latin typeface="Montserrat"/>
                <a:ea typeface="Montserrat"/>
                <a:cs typeface="Montserrat"/>
                <a:sym typeface="Montserrat"/>
              </a:rPr>
              <a:t>Biswajeet sethi </a:t>
            </a:r>
            <a:br>
              <a:rPr lang="en-US" sz="1800" b="1" u="sng" dirty="0">
                <a:solidFill>
                  <a:schemeClr val="tx2">
                    <a:lumMod val="25000"/>
                  </a:schemeClr>
                </a:solidFill>
                <a:latin typeface="Montserrat"/>
                <a:ea typeface="Montserrat"/>
                <a:cs typeface="Montserrat"/>
                <a:sym typeface="Montserrat"/>
              </a:rPr>
            </a:br>
            <a:r>
              <a:rPr lang="en-US" sz="1800" b="1" u="sng" dirty="0">
                <a:solidFill>
                  <a:schemeClr val="tx2">
                    <a:lumMod val="25000"/>
                  </a:schemeClr>
                </a:solidFill>
                <a:effectLst/>
                <a:latin typeface="Montserrat" panose="020B0604020202020204" charset="0"/>
                <a:ea typeface="Calibri" panose="020F0502020204030204" pitchFamily="34" charset="0"/>
                <a:cs typeface="Times New Roman" panose="02020603050405020304" pitchFamily="18" charset="0"/>
              </a:rPr>
              <a:t>PVN </a:t>
            </a:r>
            <a:r>
              <a:rPr lang="en-US" sz="1800" b="1" u="sng" dirty="0" err="1">
                <a:solidFill>
                  <a:schemeClr val="tx2">
                    <a:lumMod val="25000"/>
                  </a:schemeClr>
                </a:solidFill>
                <a:effectLst/>
                <a:latin typeface="Montserrat" panose="020B0604020202020204" charset="0"/>
                <a:ea typeface="Calibri" panose="020F0502020204030204" pitchFamily="34" charset="0"/>
                <a:cs typeface="Times New Roman" panose="02020603050405020304" pitchFamily="18" charset="0"/>
              </a:rPr>
              <a:t>malleswara</a:t>
            </a:r>
            <a:r>
              <a:rPr lang="en-US" sz="1800" b="1" u="sng" dirty="0">
                <a:solidFill>
                  <a:schemeClr val="tx2">
                    <a:lumMod val="25000"/>
                  </a:schemeClr>
                </a:solidFill>
                <a:effectLst/>
                <a:latin typeface="Montserrat" panose="020B0604020202020204" charset="0"/>
                <a:ea typeface="Calibri" panose="020F0502020204030204" pitchFamily="34" charset="0"/>
                <a:cs typeface="Times New Roman" panose="02020603050405020304" pitchFamily="18" charset="0"/>
              </a:rPr>
              <a:t> Rao</a:t>
            </a:r>
            <a:br>
              <a:rPr lang="en-US" sz="1800" b="1" dirty="0">
                <a:solidFill>
                  <a:schemeClr val="tx2">
                    <a:lumMod val="25000"/>
                  </a:schemeClr>
                </a:solidFill>
                <a:effectLst/>
                <a:latin typeface="Montserrat" panose="020B0604020202020204" charset="0"/>
                <a:ea typeface="Calibri" panose="020F0502020204030204" pitchFamily="34" charset="0"/>
                <a:cs typeface="Times New Roman" panose="02020603050405020304" pitchFamily="18" charset="0"/>
              </a:rPr>
            </a:br>
            <a:r>
              <a:rPr lang="en-US" sz="1800" b="1" u="sng" dirty="0">
                <a:solidFill>
                  <a:schemeClr val="tx2">
                    <a:lumMod val="25000"/>
                  </a:schemeClr>
                </a:solidFill>
                <a:effectLst/>
                <a:latin typeface="Montserrat" panose="020B0604020202020204" charset="0"/>
                <a:ea typeface="Calibri" panose="020F0502020204030204" pitchFamily="34" charset="0"/>
                <a:cs typeface="Times New Roman" panose="02020603050405020304" pitchFamily="18" charset="0"/>
              </a:rPr>
              <a:t>Sanjay P Malviya</a:t>
            </a:r>
            <a:endParaRPr sz="1800" b="1" u="sng" dirty="0">
              <a:solidFill>
                <a:schemeClr val="tx2">
                  <a:lumMod val="25000"/>
                </a:schemeClr>
              </a:solidFill>
              <a:latin typeface="Montserrat" panose="020B0604020202020204" charset="0"/>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066B-9FE8-49FB-A54D-387902C892C1}"/>
              </a:ext>
            </a:extLst>
          </p:cNvPr>
          <p:cNvSpPr>
            <a:spLocks noGrp="1"/>
          </p:cNvSpPr>
          <p:nvPr>
            <p:ph type="title"/>
          </p:nvPr>
        </p:nvSpPr>
        <p:spPr>
          <a:xfrm>
            <a:off x="0" y="1925"/>
            <a:ext cx="8520600" cy="572700"/>
          </a:xfrm>
        </p:spPr>
        <p:txBody>
          <a:bodyPr/>
          <a:lstStyle/>
          <a:p>
            <a:r>
              <a:rPr lang="en-US" sz="1800" b="1" i="0" u="sng" strike="noStrike" baseline="0" dirty="0">
                <a:solidFill>
                  <a:srgbClr val="CD0000"/>
                </a:solidFill>
                <a:latin typeface="Montserrat-Bold"/>
              </a:rPr>
              <a:t>Univariate analysis - Numerical Variable</a:t>
            </a:r>
            <a:br>
              <a:rPr lang="en-US" sz="1800" b="1" i="0" u="none" strike="noStrike" baseline="0" dirty="0">
                <a:solidFill>
                  <a:srgbClr val="CD0000"/>
                </a:solidFill>
                <a:latin typeface="Montserrat-Bold"/>
              </a:rPr>
            </a:br>
            <a:r>
              <a:rPr lang="en-US" sz="1800" b="1" i="0" u="none" strike="noStrike" baseline="0" dirty="0">
                <a:solidFill>
                  <a:srgbClr val="134F5C"/>
                </a:solidFill>
                <a:latin typeface="Montserrat-Bold"/>
              </a:rPr>
              <a:t>Descriptive stats using boxplots</a:t>
            </a:r>
            <a:endParaRPr lang="en-US" dirty="0"/>
          </a:p>
        </p:txBody>
      </p:sp>
      <p:pic>
        <p:nvPicPr>
          <p:cNvPr id="3074" name="Picture 2">
            <a:extLst>
              <a:ext uri="{FF2B5EF4-FFF2-40B4-BE49-F238E27FC236}">
                <a16:creationId xmlns:a16="http://schemas.microsoft.com/office/drawing/2014/main" id="{93661BBC-97AE-4FA4-AC9C-C1B8792C3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6575"/>
            <a:ext cx="4458586" cy="42761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F840B2-5236-4B1C-AF4F-AEF1BAB2D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415" y="271464"/>
            <a:ext cx="4394790" cy="17203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7F5330E-AD57-4631-A5FD-339647AFE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412" y="2055628"/>
            <a:ext cx="4458587" cy="3206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CFF0-2E3F-4F27-B728-B3A7C6C4C966}"/>
              </a:ext>
            </a:extLst>
          </p:cNvPr>
          <p:cNvSpPr>
            <a:spLocks noGrp="1"/>
          </p:cNvSpPr>
          <p:nvPr>
            <p:ph type="title"/>
          </p:nvPr>
        </p:nvSpPr>
        <p:spPr>
          <a:xfrm>
            <a:off x="148667" y="1925"/>
            <a:ext cx="8520600" cy="572700"/>
          </a:xfrm>
        </p:spPr>
        <p:txBody>
          <a:bodyPr/>
          <a:lstStyle/>
          <a:p>
            <a:r>
              <a:rPr lang="en-US" sz="1800" b="1" i="0" u="sng" strike="noStrike" baseline="0" dirty="0">
                <a:solidFill>
                  <a:srgbClr val="CD0000"/>
                </a:solidFill>
                <a:latin typeface="Montserrat-Bold"/>
              </a:rPr>
              <a:t>Multivariate analysis</a:t>
            </a:r>
            <a:endParaRPr lang="en-US" b="1" u="sng" dirty="0"/>
          </a:p>
        </p:txBody>
      </p:sp>
      <p:sp>
        <p:nvSpPr>
          <p:cNvPr id="6" name="TextBox 5">
            <a:extLst>
              <a:ext uri="{FF2B5EF4-FFF2-40B4-BE49-F238E27FC236}">
                <a16:creationId xmlns:a16="http://schemas.microsoft.com/office/drawing/2014/main" id="{4D7A4D33-754E-439D-AA73-02E251C2896D}"/>
              </a:ext>
            </a:extLst>
          </p:cNvPr>
          <p:cNvSpPr txBox="1"/>
          <p:nvPr/>
        </p:nvSpPr>
        <p:spPr>
          <a:xfrm>
            <a:off x="148667" y="769855"/>
            <a:ext cx="3097807" cy="2862322"/>
          </a:xfrm>
          <a:prstGeom prst="rect">
            <a:avLst/>
          </a:prstGeom>
          <a:noFill/>
        </p:spPr>
        <p:txBody>
          <a:bodyPr wrap="square">
            <a:spAutoFit/>
          </a:bodyPr>
          <a:lstStyle/>
          <a:p>
            <a:pPr algn="l"/>
            <a:r>
              <a:rPr lang="en-US" sz="1800" dirty="0">
                <a:solidFill>
                  <a:schemeClr val="tx2">
                    <a:lumMod val="10000"/>
                  </a:schemeClr>
                </a:solidFill>
              </a:rPr>
              <a:t>● Pc is correlated with Fc.</a:t>
            </a:r>
          </a:p>
          <a:p>
            <a:pPr algn="l"/>
            <a:endParaRPr lang="en-US" sz="1800" dirty="0">
              <a:solidFill>
                <a:schemeClr val="tx2">
                  <a:lumMod val="10000"/>
                </a:schemeClr>
              </a:solidFill>
            </a:endParaRPr>
          </a:p>
          <a:p>
            <a:pPr algn="l"/>
            <a:r>
              <a:rPr lang="en-US" sz="1800" dirty="0">
                <a:solidFill>
                  <a:schemeClr val="tx2">
                    <a:lumMod val="10000"/>
                  </a:schemeClr>
                </a:solidFill>
              </a:rPr>
              <a:t>● </a:t>
            </a:r>
            <a:r>
              <a:rPr lang="en-US" sz="1800" dirty="0" err="1">
                <a:solidFill>
                  <a:schemeClr val="tx2">
                    <a:lumMod val="10000"/>
                  </a:schemeClr>
                </a:solidFill>
              </a:rPr>
              <a:t>px_height</a:t>
            </a:r>
            <a:r>
              <a:rPr lang="en-US" sz="1800" dirty="0">
                <a:solidFill>
                  <a:schemeClr val="tx2">
                    <a:lumMod val="10000"/>
                  </a:schemeClr>
                </a:solidFill>
              </a:rPr>
              <a:t> and </a:t>
            </a:r>
            <a:r>
              <a:rPr lang="en-US" sz="1800" dirty="0" err="1">
                <a:solidFill>
                  <a:schemeClr val="tx2">
                    <a:lumMod val="10000"/>
                  </a:schemeClr>
                </a:solidFill>
              </a:rPr>
              <a:t>px_width</a:t>
            </a:r>
            <a:r>
              <a:rPr lang="en-US" sz="1800" dirty="0">
                <a:solidFill>
                  <a:schemeClr val="tx2">
                    <a:lumMod val="10000"/>
                  </a:schemeClr>
                </a:solidFill>
              </a:rPr>
              <a:t> are moderately correlated.</a:t>
            </a:r>
          </a:p>
          <a:p>
            <a:pPr algn="l"/>
            <a:endParaRPr lang="en-US" sz="1800" dirty="0">
              <a:solidFill>
                <a:schemeClr val="tx2">
                  <a:lumMod val="10000"/>
                </a:schemeClr>
              </a:solidFill>
            </a:endParaRPr>
          </a:p>
          <a:p>
            <a:pPr algn="l"/>
            <a:r>
              <a:rPr lang="en-US" sz="1800" dirty="0">
                <a:solidFill>
                  <a:schemeClr val="tx2">
                    <a:lumMod val="10000"/>
                  </a:schemeClr>
                </a:solidFill>
              </a:rPr>
              <a:t>● </a:t>
            </a:r>
            <a:r>
              <a:rPr lang="en-US" sz="1800" dirty="0" err="1">
                <a:solidFill>
                  <a:schemeClr val="tx2">
                    <a:lumMod val="10000"/>
                  </a:schemeClr>
                </a:solidFill>
              </a:rPr>
              <a:t>Sc_h</a:t>
            </a:r>
            <a:r>
              <a:rPr lang="en-US" sz="1800" dirty="0">
                <a:solidFill>
                  <a:schemeClr val="tx2">
                    <a:lumMod val="10000"/>
                  </a:schemeClr>
                </a:solidFill>
              </a:rPr>
              <a:t> and </a:t>
            </a:r>
            <a:r>
              <a:rPr lang="en-US" sz="1800" dirty="0" err="1">
                <a:solidFill>
                  <a:schemeClr val="tx2">
                    <a:lumMod val="10000"/>
                  </a:schemeClr>
                </a:solidFill>
              </a:rPr>
              <a:t>sc_w</a:t>
            </a:r>
            <a:r>
              <a:rPr lang="en-US" sz="1800" dirty="0">
                <a:solidFill>
                  <a:schemeClr val="tx2">
                    <a:lumMod val="10000"/>
                  </a:schemeClr>
                </a:solidFill>
              </a:rPr>
              <a:t> are moderately correlated.</a:t>
            </a:r>
          </a:p>
          <a:p>
            <a:pPr algn="l"/>
            <a:endParaRPr lang="en-US" sz="1800" dirty="0">
              <a:solidFill>
                <a:schemeClr val="tx2">
                  <a:lumMod val="10000"/>
                </a:schemeClr>
              </a:solidFill>
            </a:endParaRPr>
          </a:p>
          <a:p>
            <a:pPr algn="l"/>
            <a:r>
              <a:rPr lang="en-US" sz="1800" dirty="0">
                <a:solidFill>
                  <a:schemeClr val="tx2">
                    <a:lumMod val="10000"/>
                  </a:schemeClr>
                </a:solidFill>
              </a:rPr>
              <a:t>● Ram is highly correlated with </a:t>
            </a:r>
            <a:r>
              <a:rPr lang="en-US" sz="1800" dirty="0" err="1">
                <a:solidFill>
                  <a:schemeClr val="tx2">
                    <a:lumMod val="10000"/>
                  </a:schemeClr>
                </a:solidFill>
              </a:rPr>
              <a:t>price_range</a:t>
            </a:r>
            <a:r>
              <a:rPr lang="en-US" sz="1800" dirty="0">
                <a:solidFill>
                  <a:schemeClr val="tx2">
                    <a:lumMod val="10000"/>
                  </a:schemeClr>
                </a:solidFill>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855" y="1925"/>
            <a:ext cx="5208666" cy="5143500"/>
          </a:xfrm>
          <a:prstGeom prst="rect">
            <a:avLst/>
          </a:prstGeom>
        </p:spPr>
      </p:pic>
    </p:spTree>
    <p:extLst>
      <p:ext uri="{BB962C8B-B14F-4D97-AF65-F5344CB8AC3E}">
        <p14:creationId xmlns:p14="http://schemas.microsoft.com/office/powerpoint/2010/main" val="396515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0556-CC9C-46DD-A784-CB322A8BBC68}"/>
              </a:ext>
            </a:extLst>
          </p:cNvPr>
          <p:cNvSpPr>
            <a:spLocks noGrp="1"/>
          </p:cNvSpPr>
          <p:nvPr>
            <p:ph type="title"/>
          </p:nvPr>
        </p:nvSpPr>
        <p:spPr>
          <a:xfrm>
            <a:off x="56519" y="1925"/>
            <a:ext cx="8520600" cy="572700"/>
          </a:xfrm>
        </p:spPr>
        <p:txBody>
          <a:bodyPr/>
          <a:lstStyle/>
          <a:p>
            <a:r>
              <a:rPr lang="en-US" sz="1800" b="1" i="0" u="sng" strike="noStrike" baseline="0" dirty="0">
                <a:solidFill>
                  <a:srgbClr val="CD0000"/>
                </a:solidFill>
                <a:latin typeface="Montserrat-Bold"/>
              </a:rPr>
              <a:t>Multivariate analysis - Categorical variables</a:t>
            </a:r>
            <a:endParaRPr lang="en-US" u="sng" dirty="0"/>
          </a:p>
        </p:txBody>
      </p:sp>
      <p:pic>
        <p:nvPicPr>
          <p:cNvPr id="5122" name="Picture 2">
            <a:extLst>
              <a:ext uri="{FF2B5EF4-FFF2-40B4-BE49-F238E27FC236}">
                <a16:creationId xmlns:a16="http://schemas.microsoft.com/office/drawing/2014/main" id="{E16E9D39-0291-4AA5-B0DC-7281829CE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58" y="637952"/>
            <a:ext cx="8803758" cy="40332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DD4E95-67EB-448D-91BC-EFAE7422ED96}"/>
              </a:ext>
            </a:extLst>
          </p:cNvPr>
          <p:cNvSpPr txBox="1"/>
          <p:nvPr/>
        </p:nvSpPr>
        <p:spPr>
          <a:xfrm>
            <a:off x="698204" y="4671237"/>
            <a:ext cx="7403805" cy="307777"/>
          </a:xfrm>
          <a:prstGeom prst="rect">
            <a:avLst/>
          </a:prstGeom>
          <a:noFill/>
        </p:spPr>
        <p:txBody>
          <a:bodyPr wrap="square">
            <a:spAutoFit/>
          </a:bodyPr>
          <a:lstStyle/>
          <a:p>
            <a:r>
              <a:rPr lang="en-US" sz="1400" b="1" i="0" u="none" strike="noStrike" baseline="0" dirty="0">
                <a:solidFill>
                  <a:srgbClr val="134F5C"/>
                </a:solidFill>
                <a:latin typeface="Montserrat-Bold"/>
              </a:rPr>
              <a:t>Almost equal no. of observations for each price range for each category.</a:t>
            </a:r>
            <a:endParaRPr lang="en-US" dirty="0"/>
          </a:p>
        </p:txBody>
      </p:sp>
    </p:spTree>
    <p:extLst>
      <p:ext uri="{BB962C8B-B14F-4D97-AF65-F5344CB8AC3E}">
        <p14:creationId xmlns:p14="http://schemas.microsoft.com/office/powerpoint/2010/main" val="50421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FB62-E052-4D16-9151-53A04EB608B9}"/>
              </a:ext>
            </a:extLst>
          </p:cNvPr>
          <p:cNvSpPr>
            <a:spLocks noGrp="1"/>
          </p:cNvSpPr>
          <p:nvPr>
            <p:ph type="title"/>
          </p:nvPr>
        </p:nvSpPr>
        <p:spPr>
          <a:xfrm>
            <a:off x="120314" y="19723"/>
            <a:ext cx="8520600" cy="572700"/>
          </a:xfrm>
        </p:spPr>
        <p:txBody>
          <a:bodyPr/>
          <a:lstStyle/>
          <a:p>
            <a:r>
              <a:rPr lang="pt-BR" sz="1800" b="1" i="0" u="sng" strike="noStrike" baseline="0" dirty="0">
                <a:solidFill>
                  <a:srgbClr val="CD0000"/>
                </a:solidFill>
                <a:latin typeface="Montserrat-Bold"/>
              </a:rPr>
              <a:t>Multivariate analysis - n_cores &amp; m_dep</a:t>
            </a:r>
            <a:endParaRPr lang="en-US" u="sng" dirty="0"/>
          </a:p>
        </p:txBody>
      </p:sp>
      <p:pic>
        <p:nvPicPr>
          <p:cNvPr id="6146" name="Picture 2">
            <a:extLst>
              <a:ext uri="{FF2B5EF4-FFF2-40B4-BE49-F238E27FC236}">
                <a16:creationId xmlns:a16="http://schemas.microsoft.com/office/drawing/2014/main" id="{67F4C684-91D0-4F59-B15A-29E332945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474" y="494305"/>
            <a:ext cx="4373525" cy="424073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0A4A913-F7F3-4B2C-AF0D-E68A222A5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4304"/>
            <a:ext cx="4770474" cy="42407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942915-DA25-4C0D-AB95-D5A94C9C2322}"/>
              </a:ext>
            </a:extLst>
          </p:cNvPr>
          <p:cNvSpPr txBox="1"/>
          <p:nvPr/>
        </p:nvSpPr>
        <p:spPr>
          <a:xfrm>
            <a:off x="308344" y="4654804"/>
            <a:ext cx="4572000" cy="307777"/>
          </a:xfrm>
          <a:prstGeom prst="rect">
            <a:avLst/>
          </a:prstGeom>
          <a:noFill/>
        </p:spPr>
        <p:txBody>
          <a:bodyPr wrap="square">
            <a:spAutoFit/>
          </a:bodyPr>
          <a:lstStyle/>
          <a:p>
            <a:r>
              <a:rPr lang="en-US" b="1" dirty="0"/>
              <a:t>Count of phones with </a:t>
            </a:r>
            <a:r>
              <a:rPr lang="en-US" b="1" dirty="0" err="1"/>
              <a:t>n_cores</a:t>
            </a:r>
            <a:r>
              <a:rPr lang="en-US" b="1" dirty="0"/>
              <a:t> for each price range</a:t>
            </a:r>
          </a:p>
        </p:txBody>
      </p:sp>
      <p:sp>
        <p:nvSpPr>
          <p:cNvPr id="8" name="TextBox 7">
            <a:extLst>
              <a:ext uri="{FF2B5EF4-FFF2-40B4-BE49-F238E27FC236}">
                <a16:creationId xmlns:a16="http://schemas.microsoft.com/office/drawing/2014/main" id="{A8E776B4-26FB-44FE-B040-89E0F3735ACE}"/>
              </a:ext>
            </a:extLst>
          </p:cNvPr>
          <p:cNvSpPr txBox="1"/>
          <p:nvPr/>
        </p:nvSpPr>
        <p:spPr>
          <a:xfrm>
            <a:off x="4958504" y="4644163"/>
            <a:ext cx="4572000" cy="307777"/>
          </a:xfrm>
          <a:prstGeom prst="rect">
            <a:avLst/>
          </a:prstGeom>
          <a:noFill/>
        </p:spPr>
        <p:txBody>
          <a:bodyPr wrap="square">
            <a:spAutoFit/>
          </a:bodyPr>
          <a:lstStyle/>
          <a:p>
            <a:r>
              <a:rPr lang="en-US" b="1" dirty="0"/>
              <a:t>Count of phones with </a:t>
            </a:r>
            <a:r>
              <a:rPr lang="en-US" b="1" dirty="0" err="1"/>
              <a:t>m_dep</a:t>
            </a:r>
            <a:r>
              <a:rPr lang="en-US" b="1" dirty="0"/>
              <a:t> for each price range</a:t>
            </a:r>
          </a:p>
        </p:txBody>
      </p:sp>
    </p:spTree>
    <p:extLst>
      <p:ext uri="{BB962C8B-B14F-4D97-AF65-F5344CB8AC3E}">
        <p14:creationId xmlns:p14="http://schemas.microsoft.com/office/powerpoint/2010/main" val="368321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928C-7863-45FD-A5C7-9FEE2861CEDA}"/>
              </a:ext>
            </a:extLst>
          </p:cNvPr>
          <p:cNvSpPr>
            <a:spLocks noGrp="1"/>
          </p:cNvSpPr>
          <p:nvPr>
            <p:ph type="title"/>
          </p:nvPr>
        </p:nvSpPr>
        <p:spPr>
          <a:xfrm>
            <a:off x="0" y="-58249"/>
            <a:ext cx="8520600" cy="572700"/>
          </a:xfrm>
        </p:spPr>
        <p:txBody>
          <a:bodyPr/>
          <a:lstStyle/>
          <a:p>
            <a:r>
              <a:rPr lang="en-US" sz="1800" b="1" i="0" u="sng" strike="noStrike" baseline="0" dirty="0">
                <a:solidFill>
                  <a:srgbClr val="CD0000"/>
                </a:solidFill>
                <a:latin typeface="Montserrat-Bold"/>
              </a:rPr>
              <a:t>Multivariate analysis - Numerical variables</a:t>
            </a:r>
            <a:endParaRPr lang="en-US" u="sng" dirty="0"/>
          </a:p>
        </p:txBody>
      </p:sp>
      <p:pic>
        <p:nvPicPr>
          <p:cNvPr id="7170" name="Picture 2">
            <a:extLst>
              <a:ext uri="{FF2B5EF4-FFF2-40B4-BE49-F238E27FC236}">
                <a16:creationId xmlns:a16="http://schemas.microsoft.com/office/drawing/2014/main" id="{DE9F9F5F-2F53-4FBB-A344-FBA1D0B65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460745"/>
            <a:ext cx="8561387" cy="3962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5D992B-0555-40AC-9F4C-0894C389D1F2}"/>
              </a:ext>
            </a:extLst>
          </p:cNvPr>
          <p:cNvSpPr txBox="1"/>
          <p:nvPr/>
        </p:nvSpPr>
        <p:spPr>
          <a:xfrm>
            <a:off x="519222" y="4479920"/>
            <a:ext cx="6391941" cy="523220"/>
          </a:xfrm>
          <a:prstGeom prst="rect">
            <a:avLst/>
          </a:prstGeom>
          <a:noFill/>
        </p:spPr>
        <p:txBody>
          <a:bodyPr wrap="square">
            <a:spAutoFit/>
          </a:bodyPr>
          <a:lstStyle/>
          <a:p>
            <a:r>
              <a:rPr lang="en-US" b="1" dirty="0"/>
              <a:t>● </a:t>
            </a:r>
            <a:r>
              <a:rPr lang="en-US" b="1" dirty="0" err="1"/>
              <a:t>Clock_speed</a:t>
            </a:r>
            <a:r>
              <a:rPr lang="en-US" b="1" dirty="0"/>
              <a:t> is high for low price range phones , </a:t>
            </a:r>
            <a:r>
              <a:rPr lang="en-US" b="1" dirty="0" err="1"/>
              <a:t>talk_time</a:t>
            </a:r>
            <a:r>
              <a:rPr lang="en-US" b="1" dirty="0"/>
              <a:t> is also less. ● Pc, fc, </a:t>
            </a:r>
            <a:r>
              <a:rPr lang="en-US" b="1" dirty="0" err="1"/>
              <a:t>sc_w</a:t>
            </a:r>
            <a:r>
              <a:rPr lang="en-US" b="1" dirty="0"/>
              <a:t> are in increasing trend.</a:t>
            </a:r>
          </a:p>
        </p:txBody>
      </p:sp>
    </p:spTree>
    <p:extLst>
      <p:ext uri="{BB962C8B-B14F-4D97-AF65-F5344CB8AC3E}">
        <p14:creationId xmlns:p14="http://schemas.microsoft.com/office/powerpoint/2010/main" val="82322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07BB-DD3C-4C35-976F-CE3B7EAA3AB4}"/>
              </a:ext>
            </a:extLst>
          </p:cNvPr>
          <p:cNvSpPr>
            <a:spLocks noGrp="1"/>
          </p:cNvSpPr>
          <p:nvPr>
            <p:ph type="title"/>
          </p:nvPr>
        </p:nvSpPr>
        <p:spPr/>
        <p:txBody>
          <a:bodyPr/>
          <a:lstStyle/>
          <a:p>
            <a:r>
              <a:rPr lang="en-US" sz="1800" b="1" i="0" u="sng" strike="noStrike" baseline="0" dirty="0">
                <a:solidFill>
                  <a:srgbClr val="CD0000"/>
                </a:solidFill>
                <a:latin typeface="Montserrat-Bold"/>
              </a:rPr>
              <a:t>Multivariate analysis - </a:t>
            </a:r>
            <a:r>
              <a:rPr lang="en-US" sz="1800" b="1" i="0" u="sng" strike="noStrike" baseline="0" dirty="0" err="1">
                <a:solidFill>
                  <a:srgbClr val="CD0000"/>
                </a:solidFill>
                <a:latin typeface="Montserrat-Bold"/>
              </a:rPr>
              <a:t>int_memory</a:t>
            </a:r>
            <a:r>
              <a:rPr lang="en-US" sz="1800" b="1" i="0" u="sng" strike="noStrike" baseline="0" dirty="0">
                <a:solidFill>
                  <a:srgbClr val="CD0000"/>
                </a:solidFill>
                <a:latin typeface="Montserrat-Bold"/>
              </a:rPr>
              <a:t>, </a:t>
            </a:r>
            <a:r>
              <a:rPr lang="en-US" sz="1800" b="1" i="0" u="sng" strike="noStrike" baseline="0" dirty="0" err="1">
                <a:solidFill>
                  <a:srgbClr val="CD0000"/>
                </a:solidFill>
                <a:latin typeface="Montserrat-Bold"/>
              </a:rPr>
              <a:t>mobile_wt</a:t>
            </a:r>
            <a:endParaRPr lang="en-US" u="sng" dirty="0"/>
          </a:p>
        </p:txBody>
      </p:sp>
      <p:pic>
        <p:nvPicPr>
          <p:cNvPr id="8194" name="Picture 2">
            <a:extLst>
              <a:ext uri="{FF2B5EF4-FFF2-40B4-BE49-F238E27FC236}">
                <a16:creationId xmlns:a16="http://schemas.microsoft.com/office/drawing/2014/main" id="{3B8B9B98-7192-4AA0-90DE-A54DD8BA9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8609"/>
            <a:ext cx="9144000" cy="355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31ACE3-7475-4D3F-8C9A-14F2B98CF141}"/>
              </a:ext>
            </a:extLst>
          </p:cNvPr>
          <p:cNvSpPr txBox="1"/>
          <p:nvPr/>
        </p:nvSpPr>
        <p:spPr>
          <a:xfrm>
            <a:off x="311700" y="4627784"/>
            <a:ext cx="4572000" cy="307777"/>
          </a:xfrm>
          <a:prstGeom prst="rect">
            <a:avLst/>
          </a:prstGeom>
          <a:noFill/>
        </p:spPr>
        <p:txBody>
          <a:bodyPr wrap="square">
            <a:spAutoFit/>
          </a:bodyPr>
          <a:lstStyle/>
          <a:p>
            <a:r>
              <a:rPr lang="en-US" b="1" dirty="0"/>
              <a:t>Increase in internal memory for very high prices</a:t>
            </a:r>
          </a:p>
        </p:txBody>
      </p:sp>
      <p:sp>
        <p:nvSpPr>
          <p:cNvPr id="7" name="TextBox 6">
            <a:extLst>
              <a:ext uri="{FF2B5EF4-FFF2-40B4-BE49-F238E27FC236}">
                <a16:creationId xmlns:a16="http://schemas.microsoft.com/office/drawing/2014/main" id="{E0984BB9-A0D7-40CB-8FAF-7FAAEBC10617}"/>
              </a:ext>
            </a:extLst>
          </p:cNvPr>
          <p:cNvSpPr txBox="1"/>
          <p:nvPr/>
        </p:nvSpPr>
        <p:spPr>
          <a:xfrm>
            <a:off x="4951229" y="4627783"/>
            <a:ext cx="4628706" cy="307777"/>
          </a:xfrm>
          <a:prstGeom prst="rect">
            <a:avLst/>
          </a:prstGeom>
          <a:noFill/>
        </p:spPr>
        <p:txBody>
          <a:bodyPr wrap="square">
            <a:spAutoFit/>
          </a:bodyPr>
          <a:lstStyle/>
          <a:p>
            <a:r>
              <a:rPr lang="en-US" b="1" dirty="0"/>
              <a:t>Decrease in mobile weight for very high prices</a:t>
            </a:r>
          </a:p>
        </p:txBody>
      </p:sp>
    </p:spTree>
    <p:extLst>
      <p:ext uri="{BB962C8B-B14F-4D97-AF65-F5344CB8AC3E}">
        <p14:creationId xmlns:p14="http://schemas.microsoft.com/office/powerpoint/2010/main" val="142731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6F14-5764-40D6-B18E-BF00F8802F7E}"/>
              </a:ext>
            </a:extLst>
          </p:cNvPr>
          <p:cNvSpPr>
            <a:spLocks noGrp="1"/>
          </p:cNvSpPr>
          <p:nvPr>
            <p:ph type="title"/>
          </p:nvPr>
        </p:nvSpPr>
        <p:spPr/>
        <p:txBody>
          <a:bodyPr/>
          <a:lstStyle/>
          <a:p>
            <a:r>
              <a:rPr lang="en-US" sz="1800" b="1" i="0" u="sng" strike="noStrike" baseline="0" dirty="0">
                <a:solidFill>
                  <a:srgbClr val="CD0000"/>
                </a:solidFill>
                <a:latin typeface="Montserrat-Bold"/>
              </a:rPr>
              <a:t>Multivariate analysis - Continued</a:t>
            </a:r>
            <a:endParaRPr lang="en-US" u="sng" dirty="0"/>
          </a:p>
        </p:txBody>
      </p:sp>
      <p:pic>
        <p:nvPicPr>
          <p:cNvPr id="9218" name="Picture 2">
            <a:extLst>
              <a:ext uri="{FF2B5EF4-FFF2-40B4-BE49-F238E27FC236}">
                <a16:creationId xmlns:a16="http://schemas.microsoft.com/office/drawing/2014/main" id="{0655003B-3896-4DC5-A86A-98F8C9731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3625"/>
            <a:ext cx="9144000" cy="2748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69897" y="4212404"/>
            <a:ext cx="6154220" cy="523220"/>
          </a:xfrm>
          <a:prstGeom prst="rect">
            <a:avLst/>
          </a:prstGeom>
          <a:noFill/>
        </p:spPr>
        <p:txBody>
          <a:bodyPr wrap="square" rtlCol="0">
            <a:spAutoFit/>
          </a:bodyPr>
          <a:lstStyle/>
          <a:p>
            <a:r>
              <a:rPr lang="en-IN" b="1" dirty="0"/>
              <a:t>The battery life dramatically increases with the price range.</a:t>
            </a:r>
          </a:p>
          <a:p>
            <a:r>
              <a:rPr lang="en-IN" b="1" dirty="0"/>
              <a:t>Pixel height and width are also varying with price range.</a:t>
            </a:r>
          </a:p>
        </p:txBody>
      </p:sp>
    </p:spTree>
    <p:extLst>
      <p:ext uri="{BB962C8B-B14F-4D97-AF65-F5344CB8AC3E}">
        <p14:creationId xmlns:p14="http://schemas.microsoft.com/office/powerpoint/2010/main" val="207331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F903-5FBB-499D-8E55-7C3FA661DA17}"/>
              </a:ext>
            </a:extLst>
          </p:cNvPr>
          <p:cNvSpPr>
            <a:spLocks noGrp="1"/>
          </p:cNvSpPr>
          <p:nvPr>
            <p:ph type="title"/>
          </p:nvPr>
        </p:nvSpPr>
        <p:spPr>
          <a:xfrm>
            <a:off x="311700" y="445025"/>
            <a:ext cx="3048188" cy="572700"/>
          </a:xfrm>
        </p:spPr>
        <p:txBody>
          <a:bodyPr/>
          <a:lstStyle/>
          <a:p>
            <a:r>
              <a:rPr lang="en-US" sz="2000" b="1" i="0" u="sng" strike="noStrike" baseline="0" dirty="0">
                <a:solidFill>
                  <a:srgbClr val="CD0000"/>
                </a:solidFill>
                <a:latin typeface="Montserrat-Bold"/>
              </a:rPr>
              <a:t>Data Wrangling</a:t>
            </a:r>
            <a:endParaRPr lang="en-US" sz="2000" u="sng" dirty="0"/>
          </a:p>
        </p:txBody>
      </p:sp>
      <p:sp>
        <p:nvSpPr>
          <p:cNvPr id="6" name="Text Placeholder 2">
            <a:extLst>
              <a:ext uri="{FF2B5EF4-FFF2-40B4-BE49-F238E27FC236}">
                <a16:creationId xmlns:a16="http://schemas.microsoft.com/office/drawing/2014/main" id="{E36B65EE-7073-43AA-A927-5706EC40579A}"/>
              </a:ext>
            </a:extLst>
          </p:cNvPr>
          <p:cNvSpPr txBox="1">
            <a:spLocks/>
          </p:cNvSpPr>
          <p:nvPr/>
        </p:nvSpPr>
        <p:spPr>
          <a:xfrm>
            <a:off x="61536" y="1181296"/>
            <a:ext cx="3097807"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dirty="0">
                <a:solidFill>
                  <a:schemeClr val="tx2">
                    <a:lumMod val="10000"/>
                  </a:schemeClr>
                </a:solidFill>
              </a:rPr>
              <a:t>● No null values.</a:t>
            </a:r>
          </a:p>
          <a:p>
            <a:pPr marL="114300" indent="0">
              <a:buNone/>
            </a:pPr>
            <a:endParaRPr lang="en-US" dirty="0">
              <a:solidFill>
                <a:schemeClr val="tx2">
                  <a:lumMod val="10000"/>
                </a:schemeClr>
              </a:solidFill>
            </a:endParaRPr>
          </a:p>
          <a:p>
            <a:pPr marL="114300" indent="0">
              <a:buNone/>
            </a:pPr>
            <a:endParaRPr lang="en-US" dirty="0">
              <a:solidFill>
                <a:schemeClr val="tx2">
                  <a:lumMod val="10000"/>
                </a:schemeClr>
              </a:solidFill>
            </a:endParaRPr>
          </a:p>
          <a:p>
            <a:pPr marL="114300" indent="0">
              <a:buNone/>
            </a:pPr>
            <a:r>
              <a:rPr lang="en-US" dirty="0">
                <a:solidFill>
                  <a:schemeClr val="tx2">
                    <a:lumMod val="10000"/>
                  </a:schemeClr>
                </a:solidFill>
              </a:rPr>
              <a:t>● Outliers were close to</a:t>
            </a:r>
          </a:p>
          <a:p>
            <a:pPr marL="114300" indent="0">
              <a:buNone/>
            </a:pPr>
            <a:r>
              <a:rPr lang="en-US" dirty="0">
                <a:solidFill>
                  <a:schemeClr val="tx2">
                    <a:lumMod val="10000"/>
                  </a:schemeClr>
                </a:solidFill>
              </a:rPr>
              <a:t>maximum value, so they can be ignored.</a:t>
            </a:r>
          </a:p>
          <a:p>
            <a:endParaRPr lang="en-US" dirty="0">
              <a:solidFill>
                <a:schemeClr val="tx2">
                  <a:lumMod val="10000"/>
                </a:schemeClr>
              </a:solidFill>
            </a:endParaRPr>
          </a:p>
        </p:txBody>
      </p:sp>
      <p:pic>
        <p:nvPicPr>
          <p:cNvPr id="10242" name="Picture 2">
            <a:extLst>
              <a:ext uri="{FF2B5EF4-FFF2-40B4-BE49-F238E27FC236}">
                <a16:creationId xmlns:a16="http://schemas.microsoft.com/office/drawing/2014/main" id="{256C18BA-FFCC-4ABF-A608-069C78712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888" y="673395"/>
            <a:ext cx="5784112" cy="426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7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the dependent variable to a binary variable</a:t>
            </a:r>
            <a:br>
              <a:rPr lang="en-US" dirty="0"/>
            </a:br>
            <a:endParaRPr lang="en-IN" dirty="0"/>
          </a:p>
        </p:txBody>
      </p:sp>
      <p:sp>
        <p:nvSpPr>
          <p:cNvPr id="3" name="Text Placeholder 2"/>
          <p:cNvSpPr>
            <a:spLocks noGrp="1"/>
          </p:cNvSpPr>
          <p:nvPr>
            <p:ph type="body" idx="1"/>
          </p:nvPr>
        </p:nvSpPr>
        <p:spPr>
          <a:xfrm>
            <a:off x="311700" y="1407559"/>
            <a:ext cx="8520600" cy="3161315"/>
          </a:xfrm>
        </p:spPr>
        <p:txBody>
          <a:bodyPr/>
          <a:lstStyle/>
          <a:p>
            <a:pPr marL="114300" indent="0">
              <a:buNone/>
            </a:pPr>
            <a:r>
              <a:rPr lang="en-US" dirty="0">
                <a:solidFill>
                  <a:schemeClr val="tx2">
                    <a:lumMod val="10000"/>
                  </a:schemeClr>
                </a:solidFill>
              </a:rPr>
              <a:t>Converted the dependent variable into two classes </a:t>
            </a:r>
            <a:r>
              <a:rPr lang="en-US" dirty="0" err="1">
                <a:solidFill>
                  <a:schemeClr val="tx2">
                    <a:lumMod val="10000"/>
                  </a:schemeClr>
                </a:solidFill>
              </a:rPr>
              <a:t>i.e</a:t>
            </a:r>
            <a:r>
              <a:rPr lang="en-US" dirty="0">
                <a:solidFill>
                  <a:schemeClr val="tx2">
                    <a:lumMod val="10000"/>
                  </a:schemeClr>
                </a:solidFill>
              </a:rPr>
              <a:t> ‘0’ and ‘1’.</a:t>
            </a:r>
          </a:p>
          <a:p>
            <a:pPr marL="114300" indent="0">
              <a:buNone/>
            </a:pPr>
            <a:endParaRPr lang="en-US" dirty="0">
              <a:solidFill>
                <a:schemeClr val="tx2">
                  <a:lumMod val="10000"/>
                </a:schemeClr>
              </a:solidFill>
            </a:endParaRPr>
          </a:p>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08" y="1855770"/>
            <a:ext cx="4179771" cy="3136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873" y="1407559"/>
            <a:ext cx="3956427" cy="3956427"/>
          </a:xfrm>
          <a:prstGeom prst="rect">
            <a:avLst/>
          </a:prstGeom>
        </p:spPr>
      </p:pic>
    </p:spTree>
    <p:extLst>
      <p:ext uri="{BB962C8B-B14F-4D97-AF65-F5344CB8AC3E}">
        <p14:creationId xmlns:p14="http://schemas.microsoft.com/office/powerpoint/2010/main" val="200637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Splitting data into train and test Data sets</a:t>
            </a:r>
            <a:br>
              <a:rPr lang="en-US" dirty="0"/>
            </a:br>
            <a:endParaRPr lang="en-IN" dirty="0"/>
          </a:p>
        </p:txBody>
      </p:sp>
      <p:sp>
        <p:nvSpPr>
          <p:cNvPr id="3" name="Text Placeholder 2"/>
          <p:cNvSpPr>
            <a:spLocks noGrp="1"/>
          </p:cNvSpPr>
          <p:nvPr>
            <p:ph type="body" idx="1"/>
          </p:nvPr>
        </p:nvSpPr>
        <p:spPr/>
        <p:txBody>
          <a:bodyPr/>
          <a:lstStyle/>
          <a:p>
            <a:pPr marL="114300" indent="0">
              <a:buNone/>
            </a:pPr>
            <a:r>
              <a:rPr lang="en-US" dirty="0">
                <a:solidFill>
                  <a:schemeClr val="tx2">
                    <a:lumMod val="10000"/>
                  </a:schemeClr>
                </a:solidFill>
              </a:rPr>
              <a:t>1. Converted the Data into train and test Data sets.</a:t>
            </a:r>
          </a:p>
          <a:p>
            <a:pPr marL="114300" indent="0">
              <a:buNone/>
            </a:pPr>
            <a:endParaRPr lang="en-US" dirty="0">
              <a:solidFill>
                <a:schemeClr val="tx2">
                  <a:lumMod val="10000"/>
                </a:schemeClr>
              </a:solidFill>
            </a:endParaRPr>
          </a:p>
          <a:p>
            <a:pPr marL="114300" indent="0">
              <a:buNone/>
            </a:pPr>
            <a:r>
              <a:rPr lang="en-US" dirty="0">
                <a:solidFill>
                  <a:schemeClr val="tx2">
                    <a:lumMod val="10000"/>
                  </a:schemeClr>
                </a:solidFill>
              </a:rPr>
              <a:t>2. Took 80 percent of the data as Training data.</a:t>
            </a:r>
          </a:p>
          <a:p>
            <a:pPr marL="114300" indent="0">
              <a:buNone/>
            </a:pPr>
            <a:endParaRPr lang="en-US" dirty="0">
              <a:solidFill>
                <a:schemeClr val="tx2">
                  <a:lumMod val="10000"/>
                </a:schemeClr>
              </a:solidFill>
            </a:endParaRPr>
          </a:p>
          <a:p>
            <a:pPr marL="114300" indent="0">
              <a:buNone/>
            </a:pPr>
            <a:r>
              <a:rPr lang="en-US" dirty="0">
                <a:solidFill>
                  <a:schemeClr val="tx2">
                    <a:lumMod val="10000"/>
                  </a:schemeClr>
                </a:solidFill>
              </a:rPr>
              <a:t>3. Took rest 20 percent of the data as Testing Data.</a:t>
            </a:r>
          </a:p>
          <a:p>
            <a:pPr marL="114300" indent="0">
              <a:buNone/>
            </a:pPr>
            <a:endParaRPr lang="en-US" dirty="0">
              <a:solidFill>
                <a:schemeClr val="tx2">
                  <a:lumMod val="10000"/>
                </a:schemeClr>
              </a:solidFill>
            </a:endParaRPr>
          </a:p>
          <a:p>
            <a:pPr marL="114300" indent="0">
              <a:buNone/>
            </a:pPr>
            <a:r>
              <a:rPr lang="en-US" dirty="0">
                <a:solidFill>
                  <a:schemeClr val="tx2">
                    <a:lumMod val="10000"/>
                  </a:schemeClr>
                </a:solidFill>
              </a:rPr>
              <a:t>4. Took the random state as zero.</a:t>
            </a:r>
          </a:p>
          <a:p>
            <a:pPr marL="114300" indent="0">
              <a:buNone/>
            </a:pPr>
            <a:endParaRPr lang="en-US" dirty="0">
              <a:solidFill>
                <a:schemeClr val="tx2">
                  <a:lumMod val="10000"/>
                </a:schemeClr>
              </a:solidFill>
            </a:endParaRPr>
          </a:p>
          <a:p>
            <a:pPr marL="114300" indent="0">
              <a:buNone/>
            </a:pPr>
            <a:r>
              <a:rPr lang="en-US" dirty="0">
                <a:solidFill>
                  <a:schemeClr val="tx2">
                    <a:lumMod val="10000"/>
                  </a:schemeClr>
                </a:solidFill>
              </a:rPr>
              <a:t>5. As our data have over fitting when passed through the model, We have used </a:t>
            </a:r>
          </a:p>
          <a:p>
            <a:pPr marL="114300" indent="0">
              <a:buNone/>
            </a:pPr>
            <a:r>
              <a:rPr lang="en-US" dirty="0">
                <a:solidFill>
                  <a:schemeClr val="tx2">
                    <a:lumMod val="10000"/>
                  </a:schemeClr>
                </a:solidFill>
              </a:rPr>
              <a:t>    the hyper parameter tuning.</a:t>
            </a:r>
          </a:p>
        </p:txBody>
      </p:sp>
    </p:spTree>
    <p:extLst>
      <p:ext uri="{BB962C8B-B14F-4D97-AF65-F5344CB8AC3E}">
        <p14:creationId xmlns:p14="http://schemas.microsoft.com/office/powerpoint/2010/main" val="428195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16A-72C4-4FCE-BF32-10017FCAEA37}"/>
              </a:ext>
            </a:extLst>
          </p:cNvPr>
          <p:cNvSpPr>
            <a:spLocks noGrp="1"/>
          </p:cNvSpPr>
          <p:nvPr>
            <p:ph type="title"/>
          </p:nvPr>
        </p:nvSpPr>
        <p:spPr/>
        <p:txBody>
          <a:bodyPr/>
          <a:lstStyle/>
          <a:p>
            <a:r>
              <a:rPr lang="en-US" dirty="0">
                <a:latin typeface="Arial Rounded MT Bold" panose="020F0704030504030204" pitchFamily="34" charset="0"/>
              </a:rPr>
              <a:t>How Price Range affected by different features of Mobiles</a:t>
            </a:r>
            <a:br>
              <a:rPr lang="en-US" sz="2800" dirty="0">
                <a:latin typeface="Arial Rounded MT Bold" panose="020F0704030504030204" pitchFamily="34" charset="0"/>
              </a:rPr>
            </a:br>
            <a:br>
              <a:rPr lang="en-US" sz="2800" dirty="0">
                <a:latin typeface="Arial Rounded MT Bold" panose="020F0704030504030204" pitchFamily="34" charset="0"/>
              </a:rPr>
            </a:br>
            <a:br>
              <a:rPr lang="en-US" sz="2800" dirty="0">
                <a:latin typeface="Arial Rounded MT Bold" panose="020F0704030504030204" pitchFamily="34" charset="0"/>
              </a:rPr>
            </a:br>
            <a:endParaRPr lang="en-US" dirty="0"/>
          </a:p>
        </p:txBody>
      </p:sp>
      <p:sp>
        <p:nvSpPr>
          <p:cNvPr id="3" name="Text Placeholder 2">
            <a:extLst>
              <a:ext uri="{FF2B5EF4-FFF2-40B4-BE49-F238E27FC236}">
                <a16:creationId xmlns:a16="http://schemas.microsoft.com/office/drawing/2014/main" id="{3A28B412-6730-4E37-A475-A4EFCAEC7B12}"/>
              </a:ext>
            </a:extLst>
          </p:cNvPr>
          <p:cNvSpPr>
            <a:spLocks noGrp="1"/>
          </p:cNvSpPr>
          <p:nvPr>
            <p:ph type="body" idx="1"/>
          </p:nvPr>
        </p:nvSpPr>
        <p:spPr>
          <a:xfrm>
            <a:off x="311700" y="1613043"/>
            <a:ext cx="8520600" cy="2955832"/>
          </a:xfrm>
        </p:spPr>
        <p:txBody>
          <a:bodyPr/>
          <a:lstStyle/>
          <a:p>
            <a:pPr marL="114300" indent="0">
              <a:buNone/>
            </a:pPr>
            <a:r>
              <a:rPr lang="en-US" sz="1600" dirty="0">
                <a:solidFill>
                  <a:schemeClr val="lt1"/>
                </a:solidFill>
              </a:rPr>
              <a:t>Let’s explore how different features of a mobile affects its price</a:t>
            </a:r>
          </a:p>
          <a:p>
            <a:pPr marL="114300" indent="0">
              <a:buNone/>
            </a:pPr>
            <a:endParaRPr lang="en-US" sz="1600" dirty="0">
              <a:solidFill>
                <a:schemeClr val="lt1"/>
              </a:solidFill>
            </a:endParaRPr>
          </a:p>
          <a:p>
            <a:pPr marL="0" lvl="0" indent="0">
              <a:lnSpc>
                <a:spcPct val="100000"/>
              </a:lnSpc>
              <a:buSzPts val="5200"/>
              <a:buNone/>
            </a:pPr>
            <a:r>
              <a:rPr lang="en-GB" sz="1600" dirty="0">
                <a:solidFill>
                  <a:schemeClr val="lt1"/>
                </a:solidFill>
              </a:rPr>
              <a:t>  1. Premise</a:t>
            </a:r>
          </a:p>
          <a:p>
            <a:pPr marL="0" lvl="0" indent="0">
              <a:lnSpc>
                <a:spcPct val="100000"/>
              </a:lnSpc>
              <a:buSzPts val="5200"/>
              <a:buNone/>
            </a:pPr>
            <a:r>
              <a:rPr lang="en-GB" sz="1600" dirty="0">
                <a:solidFill>
                  <a:schemeClr val="lt1"/>
                </a:solidFill>
              </a:rPr>
              <a:t>  2. Objective</a:t>
            </a:r>
          </a:p>
          <a:p>
            <a:pPr marL="0" lvl="0" indent="0">
              <a:lnSpc>
                <a:spcPct val="100000"/>
              </a:lnSpc>
              <a:buSzPts val="5200"/>
              <a:buNone/>
            </a:pPr>
            <a:r>
              <a:rPr lang="en-GB" sz="1600" dirty="0">
                <a:solidFill>
                  <a:schemeClr val="lt1"/>
                </a:solidFill>
              </a:rPr>
              <a:t>  3. Data pipeline/pre-processing</a:t>
            </a:r>
          </a:p>
          <a:p>
            <a:pPr marL="0" lvl="0" indent="0">
              <a:lnSpc>
                <a:spcPct val="100000"/>
              </a:lnSpc>
              <a:buSzPts val="5200"/>
              <a:buNone/>
            </a:pPr>
            <a:r>
              <a:rPr lang="en-GB" sz="1600" dirty="0">
                <a:solidFill>
                  <a:schemeClr val="lt1"/>
                </a:solidFill>
              </a:rPr>
              <a:t>  4. EDA</a:t>
            </a:r>
          </a:p>
          <a:p>
            <a:pPr marL="0" lvl="0" indent="0">
              <a:lnSpc>
                <a:spcPct val="100000"/>
              </a:lnSpc>
              <a:buSzPts val="5200"/>
              <a:buNone/>
            </a:pPr>
            <a:r>
              <a:rPr lang="en-GB" sz="1600" dirty="0">
                <a:solidFill>
                  <a:schemeClr val="lt1"/>
                </a:solidFill>
              </a:rPr>
              <a:t>  5. Models</a:t>
            </a:r>
          </a:p>
          <a:p>
            <a:pPr marL="0" lvl="0" indent="0">
              <a:lnSpc>
                <a:spcPct val="100000"/>
              </a:lnSpc>
              <a:buSzPts val="5200"/>
              <a:buNone/>
            </a:pPr>
            <a:r>
              <a:rPr lang="en-GB" sz="1600" dirty="0">
                <a:solidFill>
                  <a:schemeClr val="lt1"/>
                </a:solidFill>
              </a:rPr>
              <a:t>  8. Prediction metrics</a:t>
            </a:r>
          </a:p>
          <a:p>
            <a:pPr marL="0" lvl="0" indent="0">
              <a:lnSpc>
                <a:spcPct val="100000"/>
              </a:lnSpc>
              <a:buSzPts val="5200"/>
              <a:buNone/>
            </a:pPr>
            <a:r>
              <a:rPr lang="en-GB" sz="1600" dirty="0">
                <a:solidFill>
                  <a:schemeClr val="lt1"/>
                </a:solidFill>
              </a:rPr>
              <a:t>  9. Conclusion</a:t>
            </a:r>
          </a:p>
          <a:p>
            <a:pPr marL="0" lvl="0" indent="0">
              <a:lnSpc>
                <a:spcPct val="100000"/>
              </a:lnSpc>
              <a:buSzPts val="5200"/>
              <a:buNone/>
            </a:pPr>
            <a:endParaRPr lang="en-GB" sz="1600" dirty="0">
              <a:solidFill>
                <a:schemeClr val="lt1"/>
              </a:solidFill>
            </a:endParaRPr>
          </a:p>
          <a:p>
            <a:pPr marL="114300" indent="0">
              <a:buNone/>
            </a:pPr>
            <a:endParaRPr lang="en-US" sz="1600" dirty="0"/>
          </a:p>
        </p:txBody>
      </p:sp>
    </p:spTree>
    <p:extLst>
      <p:ext uri="{BB962C8B-B14F-4D97-AF65-F5344CB8AC3E}">
        <p14:creationId xmlns:p14="http://schemas.microsoft.com/office/powerpoint/2010/main" val="406707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Decision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351" y="1264804"/>
            <a:ext cx="6598890" cy="3197245"/>
          </a:xfrm>
          <a:prstGeom prst="rect">
            <a:avLst/>
          </a:prstGeom>
        </p:spPr>
      </p:pic>
      <p:sp>
        <p:nvSpPr>
          <p:cNvPr id="6" name="TextBox 5"/>
          <p:cNvSpPr txBox="1"/>
          <p:nvPr/>
        </p:nvSpPr>
        <p:spPr>
          <a:xfrm>
            <a:off x="772871" y="4465512"/>
            <a:ext cx="7704821" cy="523220"/>
          </a:xfrm>
          <a:prstGeom prst="rect">
            <a:avLst/>
          </a:prstGeom>
          <a:noFill/>
        </p:spPr>
        <p:txBody>
          <a:bodyPr wrap="square" rtlCol="0">
            <a:spAutoFit/>
          </a:bodyPr>
          <a:lstStyle/>
          <a:p>
            <a:pPr algn="ctr"/>
            <a:r>
              <a:rPr lang="en-IN" b="1" dirty="0"/>
              <a:t>The above diagram is the visual representation of the decision tree where it can be understood for a layman also how the system came to a particular prediction of a class</a:t>
            </a:r>
          </a:p>
        </p:txBody>
      </p:sp>
    </p:spTree>
    <p:extLst>
      <p:ext uri="{BB962C8B-B14F-4D97-AF65-F5344CB8AC3E}">
        <p14:creationId xmlns:p14="http://schemas.microsoft.com/office/powerpoint/2010/main" val="25545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DB7D-32F7-44C3-AFA3-1CAAD6218333}"/>
              </a:ext>
            </a:extLst>
          </p:cNvPr>
          <p:cNvSpPr>
            <a:spLocks noGrp="1"/>
          </p:cNvSpPr>
          <p:nvPr>
            <p:ph type="title"/>
          </p:nvPr>
        </p:nvSpPr>
        <p:spPr>
          <a:xfrm>
            <a:off x="120314" y="1925"/>
            <a:ext cx="8520600" cy="572700"/>
          </a:xfrm>
        </p:spPr>
        <p:txBody>
          <a:bodyPr/>
          <a:lstStyle/>
          <a:p>
            <a:r>
              <a:rPr lang="en-US" sz="1800" b="1" i="0" u="sng" strike="noStrike" baseline="0" dirty="0">
                <a:solidFill>
                  <a:srgbClr val="CD0000"/>
                </a:solidFill>
                <a:latin typeface="Montserrat-Bold"/>
              </a:rPr>
              <a:t>Machine Learning Models</a:t>
            </a:r>
            <a:endParaRPr lang="en-US" u="sng" dirty="0"/>
          </a:p>
        </p:txBody>
      </p:sp>
      <p:sp>
        <p:nvSpPr>
          <p:cNvPr id="6" name="TextBox 5">
            <a:extLst>
              <a:ext uri="{FF2B5EF4-FFF2-40B4-BE49-F238E27FC236}">
                <a16:creationId xmlns:a16="http://schemas.microsoft.com/office/drawing/2014/main" id="{A64DFFE6-2010-47F8-B32A-E88B0077F6DB}"/>
              </a:ext>
            </a:extLst>
          </p:cNvPr>
          <p:cNvSpPr txBox="1"/>
          <p:nvPr/>
        </p:nvSpPr>
        <p:spPr>
          <a:xfrm>
            <a:off x="-77972" y="960563"/>
            <a:ext cx="1218603" cy="307777"/>
          </a:xfrm>
          <a:prstGeom prst="rect">
            <a:avLst/>
          </a:prstGeom>
          <a:noFill/>
        </p:spPr>
        <p:txBody>
          <a:bodyPr wrap="none" rtlCol="0">
            <a:spAutoFit/>
          </a:bodyPr>
          <a:lstStyle/>
          <a:p>
            <a:r>
              <a:rPr lang="en-US" b="1" dirty="0"/>
              <a:t>Training Set</a:t>
            </a:r>
          </a:p>
        </p:txBody>
      </p:sp>
      <p:sp>
        <p:nvSpPr>
          <p:cNvPr id="14" name="TextBox 13">
            <a:extLst>
              <a:ext uri="{FF2B5EF4-FFF2-40B4-BE49-F238E27FC236}">
                <a16:creationId xmlns:a16="http://schemas.microsoft.com/office/drawing/2014/main" id="{43E7D86C-F477-48A8-B246-E90FABED06BA}"/>
              </a:ext>
            </a:extLst>
          </p:cNvPr>
          <p:cNvSpPr txBox="1"/>
          <p:nvPr/>
        </p:nvSpPr>
        <p:spPr>
          <a:xfrm>
            <a:off x="-10632" y="3129289"/>
            <a:ext cx="4582632" cy="307777"/>
          </a:xfrm>
          <a:prstGeom prst="rect">
            <a:avLst/>
          </a:prstGeom>
          <a:noFill/>
        </p:spPr>
        <p:txBody>
          <a:bodyPr wrap="square">
            <a:spAutoFit/>
          </a:bodyPr>
          <a:lstStyle/>
          <a:p>
            <a:r>
              <a:rPr lang="en-US" b="1" dirty="0"/>
              <a:t>Test Set</a:t>
            </a:r>
          </a:p>
        </p:txBody>
      </p:sp>
      <p:pic>
        <p:nvPicPr>
          <p:cNvPr id="7" name="Picture 6">
            <a:extLst>
              <a:ext uri="{FF2B5EF4-FFF2-40B4-BE49-F238E27FC236}">
                <a16:creationId xmlns:a16="http://schemas.microsoft.com/office/drawing/2014/main" id="{187981D3-72AD-4192-A42A-FC5DC5BC1BF7}"/>
              </a:ext>
            </a:extLst>
          </p:cNvPr>
          <p:cNvPicPr>
            <a:picLocks noChangeAspect="1"/>
          </p:cNvPicPr>
          <p:nvPr/>
        </p:nvPicPr>
        <p:blipFill>
          <a:blip r:embed="rId2"/>
          <a:stretch>
            <a:fillRect/>
          </a:stretch>
        </p:blipFill>
        <p:spPr>
          <a:xfrm>
            <a:off x="1059961" y="474130"/>
            <a:ext cx="7868282" cy="2431353"/>
          </a:xfrm>
          <a:prstGeom prst="rect">
            <a:avLst/>
          </a:prstGeom>
        </p:spPr>
      </p:pic>
      <p:pic>
        <p:nvPicPr>
          <p:cNvPr id="9" name="Picture 8">
            <a:extLst>
              <a:ext uri="{FF2B5EF4-FFF2-40B4-BE49-F238E27FC236}">
                <a16:creationId xmlns:a16="http://schemas.microsoft.com/office/drawing/2014/main" id="{F53A29CB-8019-4FFD-98FA-ED887958042E}"/>
              </a:ext>
            </a:extLst>
          </p:cNvPr>
          <p:cNvPicPr>
            <a:picLocks noChangeAspect="1"/>
          </p:cNvPicPr>
          <p:nvPr/>
        </p:nvPicPr>
        <p:blipFill>
          <a:blip r:embed="rId3"/>
          <a:stretch>
            <a:fillRect/>
          </a:stretch>
        </p:blipFill>
        <p:spPr>
          <a:xfrm>
            <a:off x="1059960" y="2926748"/>
            <a:ext cx="7868282" cy="2214827"/>
          </a:xfrm>
          <a:prstGeom prst="rect">
            <a:avLst/>
          </a:prstGeom>
        </p:spPr>
      </p:pic>
    </p:spTree>
    <p:extLst>
      <p:ext uri="{BB962C8B-B14F-4D97-AF65-F5344CB8AC3E}">
        <p14:creationId xmlns:p14="http://schemas.microsoft.com/office/powerpoint/2010/main" val="220117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6;p3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Clr>
                <a:srgbClr val="000000"/>
              </a:buClr>
              <a:buSzPts val="2800"/>
              <a:buFont typeface="Arial"/>
              <a:buNone/>
            </a:pPr>
            <a:r>
              <a:rPr lang="en-GB" u="sng" dirty="0">
                <a:latin typeface="Montserrat SemiBold"/>
                <a:ea typeface="Montserrat SemiBold"/>
                <a:cs typeface="Montserrat SemiBold"/>
                <a:sym typeface="Montserrat SemiBold"/>
              </a:rPr>
              <a:t>Applying Model</a:t>
            </a:r>
            <a:r>
              <a:rPr lang="en-GB" sz="2000" u="sng" dirty="0">
                <a:solidFill>
                  <a:schemeClr val="lt1"/>
                </a:solidFill>
                <a:latin typeface="Montserrat SemiBold"/>
                <a:ea typeface="Montserrat SemiBold"/>
                <a:cs typeface="Montserrat SemiBold"/>
                <a:sym typeface="Montserrat SemiBold"/>
              </a:rPr>
              <a:t> </a:t>
            </a:r>
            <a:r>
              <a:rPr lang="en-GB" sz="1900" b="1" u="sng" dirty="0">
                <a:latin typeface="Montserrat"/>
                <a:ea typeface="Montserrat"/>
                <a:cs typeface="Montserrat"/>
                <a:sym typeface="Montserrat"/>
              </a:rPr>
              <a:t>(Baseline Model)</a:t>
            </a:r>
            <a:endParaRPr sz="1900"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43" y="1118479"/>
            <a:ext cx="5763801" cy="184934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55" y="3068581"/>
            <a:ext cx="5762456" cy="1688354"/>
          </a:xfrm>
          <a:prstGeom prst="rect">
            <a:avLst/>
          </a:prstGeom>
        </p:spPr>
      </p:pic>
    </p:spTree>
    <p:extLst>
      <p:ext uri="{BB962C8B-B14F-4D97-AF65-F5344CB8AC3E}">
        <p14:creationId xmlns:p14="http://schemas.microsoft.com/office/powerpoint/2010/main" val="14211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527428" cy="3851040"/>
          </a:xfrm>
        </p:spPr>
        <p:txBody>
          <a:bodyPr/>
          <a:lstStyle/>
          <a:p>
            <a:pPr marL="0" lvl="0" indent="0">
              <a:buNone/>
            </a:pPr>
            <a:r>
              <a:rPr lang="en-GB" sz="2000" dirty="0">
                <a:solidFill>
                  <a:schemeClr val="lt1"/>
                </a:solidFill>
                <a:highlight>
                  <a:srgbClr val="FFFFFF"/>
                </a:highlight>
                <a:latin typeface="Montserrat Medium"/>
                <a:ea typeface="Montserrat Medium"/>
                <a:cs typeface="Montserrat Medium"/>
                <a:sym typeface="Montserrat Medium"/>
              </a:rPr>
              <a:t>We had chosen XG Boost Classifier for our </a:t>
            </a:r>
          </a:p>
          <a:p>
            <a:pPr marL="0" lvl="0" indent="0">
              <a:buNone/>
            </a:pPr>
            <a:r>
              <a:rPr lang="en-GB" sz="2000" dirty="0">
                <a:solidFill>
                  <a:schemeClr val="lt1"/>
                </a:solidFill>
                <a:highlight>
                  <a:srgbClr val="FFFFFF"/>
                </a:highlight>
                <a:latin typeface="Montserrat Medium"/>
                <a:ea typeface="Montserrat Medium"/>
                <a:cs typeface="Montserrat Medium"/>
                <a:sym typeface="Montserrat Medium"/>
              </a:rPr>
              <a:t>prediction and the best hyperparameters </a:t>
            </a:r>
          </a:p>
          <a:p>
            <a:pPr marL="0" lvl="0" indent="0">
              <a:buNone/>
            </a:pPr>
            <a:r>
              <a:rPr lang="en-GB" sz="2000" dirty="0">
                <a:solidFill>
                  <a:schemeClr val="lt1"/>
                </a:solidFill>
                <a:highlight>
                  <a:srgbClr val="FFFFFF"/>
                </a:highlight>
                <a:latin typeface="Montserrat Medium"/>
                <a:ea typeface="Montserrat Medium"/>
                <a:cs typeface="Montserrat Medium"/>
                <a:sym typeface="Montserrat Medium"/>
              </a:rPr>
              <a:t>obtained are as below.</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gamma: 1,</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learning_rate: 0.13,</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max_depth: 13,</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min_child_weight: 10,</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n_estimators: 13,</a:t>
            </a:r>
          </a:p>
          <a:p>
            <a:pPr marL="0" lvl="0" indent="0">
              <a:buNone/>
            </a:pPr>
            <a:r>
              <a:rPr lang="en-GB" dirty="0">
                <a:solidFill>
                  <a:schemeClr val="accent2"/>
                </a:solidFill>
                <a:highlight>
                  <a:srgbClr val="FFFFFF"/>
                </a:highlight>
                <a:latin typeface="Montserrat Medium"/>
                <a:ea typeface="Montserrat Medium"/>
                <a:cs typeface="Montserrat Medium"/>
                <a:sym typeface="Montserrat Medium"/>
              </a:rPr>
              <a:t>subsample: 0.5</a:t>
            </a:r>
          </a:p>
          <a:p>
            <a:endParaRPr lang="en-IN" dirty="0"/>
          </a:p>
        </p:txBody>
      </p:sp>
      <p:sp>
        <p:nvSpPr>
          <p:cNvPr id="4" name="Google Shape;224;p3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GB" b="1" u="sng" dirty="0">
                <a:latin typeface="Montserrat"/>
                <a:ea typeface="Montserrat"/>
                <a:cs typeface="Montserrat"/>
                <a:sym typeface="Montserrat"/>
              </a:rPr>
              <a:t>Model Validation &amp; Selection</a:t>
            </a:r>
            <a:r>
              <a:rPr lang="en-GB" sz="1800" b="1" u="sng" dirty="0">
                <a:latin typeface="Montserrat"/>
                <a:ea typeface="Montserrat"/>
                <a:cs typeface="Montserrat"/>
                <a:sym typeface="Montserrat"/>
              </a:rPr>
              <a:t>(</a:t>
            </a:r>
            <a:r>
              <a:rPr lang="en-GB" sz="1900" b="1" u="sng" dirty="0">
                <a:latin typeface="Montserrat"/>
                <a:ea typeface="Montserrat"/>
                <a:cs typeface="Montserrat"/>
                <a:sym typeface="Montserrat"/>
              </a:rPr>
              <a:t>continued)</a:t>
            </a:r>
            <a:endParaRPr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43" y="1599052"/>
            <a:ext cx="4317768" cy="2750465"/>
          </a:xfrm>
          <a:prstGeom prst="rect">
            <a:avLst/>
          </a:prstGeom>
        </p:spPr>
      </p:pic>
    </p:spTree>
    <p:extLst>
      <p:ext uri="{BB962C8B-B14F-4D97-AF65-F5344CB8AC3E}">
        <p14:creationId xmlns:p14="http://schemas.microsoft.com/office/powerpoint/2010/main" val="13343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4;p34"/>
          <p:cNvSpPr txBox="1"/>
          <p:nvPr/>
        </p:nvSpPr>
        <p:spPr>
          <a:xfrm>
            <a:off x="1232796" y="565079"/>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u="sng" dirty="0">
                <a:solidFill>
                  <a:schemeClr val="lt1"/>
                </a:solidFill>
                <a:latin typeface="Montserrat"/>
                <a:ea typeface="Montserrat"/>
                <a:cs typeface="Montserrat"/>
                <a:sym typeface="Montserrat"/>
              </a:rPr>
              <a:t>Test Data</a:t>
            </a:r>
            <a:endParaRPr sz="1700" b="1" u="sng" dirty="0">
              <a:solidFill>
                <a:schemeClr val="lt1"/>
              </a:solidFill>
              <a:latin typeface="Montserrat"/>
              <a:ea typeface="Montserrat"/>
              <a:cs typeface="Montserrat"/>
              <a:sym typeface="Montserrat"/>
            </a:endParaRPr>
          </a:p>
        </p:txBody>
      </p:sp>
      <p:sp>
        <p:nvSpPr>
          <p:cNvPr id="8" name="Google Shape;205;p34"/>
          <p:cNvSpPr txBox="1"/>
          <p:nvPr/>
        </p:nvSpPr>
        <p:spPr>
          <a:xfrm>
            <a:off x="6023673" y="575236"/>
            <a:ext cx="1411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u="sng" dirty="0">
                <a:solidFill>
                  <a:schemeClr val="lt1"/>
                </a:solidFill>
                <a:latin typeface="Montserrat"/>
                <a:ea typeface="Montserrat"/>
                <a:cs typeface="Montserrat"/>
                <a:sym typeface="Montserrat"/>
              </a:rPr>
              <a:t>Train Data</a:t>
            </a:r>
            <a:endParaRPr sz="1700" b="1" u="sng" dirty="0">
              <a:solidFill>
                <a:schemeClr val="lt1"/>
              </a:solidFill>
              <a:latin typeface="Montserrat"/>
              <a:ea typeface="Montserrat"/>
              <a:cs typeface="Montserrat"/>
              <a:sym typeface="Montserrat"/>
            </a:endParaRPr>
          </a:p>
        </p:txBody>
      </p:sp>
      <p:cxnSp>
        <p:nvCxnSpPr>
          <p:cNvPr id="23" name="Straight Connector 22"/>
          <p:cNvCxnSpPr>
            <a:cxnSpLocks/>
          </p:cNvCxnSpPr>
          <p:nvPr/>
        </p:nvCxnSpPr>
        <p:spPr>
          <a:xfrm>
            <a:off x="4664467" y="565079"/>
            <a:ext cx="15969" cy="4389693"/>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B01DA9A2-1D82-4D3A-B904-4A5DFED50E20}"/>
              </a:ext>
            </a:extLst>
          </p:cNvPr>
          <p:cNvPicPr>
            <a:picLocks noChangeAspect="1"/>
          </p:cNvPicPr>
          <p:nvPr/>
        </p:nvPicPr>
        <p:blipFill>
          <a:blip r:embed="rId2"/>
          <a:stretch>
            <a:fillRect/>
          </a:stretch>
        </p:blipFill>
        <p:spPr>
          <a:xfrm>
            <a:off x="4752356" y="965536"/>
            <a:ext cx="4321249" cy="4067175"/>
          </a:xfrm>
          <a:prstGeom prst="rect">
            <a:avLst/>
          </a:prstGeom>
        </p:spPr>
      </p:pic>
      <p:pic>
        <p:nvPicPr>
          <p:cNvPr id="3" name="Picture 2">
            <a:extLst>
              <a:ext uri="{FF2B5EF4-FFF2-40B4-BE49-F238E27FC236}">
                <a16:creationId xmlns:a16="http://schemas.microsoft.com/office/drawing/2014/main" id="{A3209696-002D-4BC8-BDA5-F0C73EF289FC}"/>
              </a:ext>
            </a:extLst>
          </p:cNvPr>
          <p:cNvPicPr>
            <a:picLocks noChangeAspect="1"/>
          </p:cNvPicPr>
          <p:nvPr/>
        </p:nvPicPr>
        <p:blipFill>
          <a:blip r:embed="rId3"/>
          <a:stretch>
            <a:fillRect/>
          </a:stretch>
        </p:blipFill>
        <p:spPr>
          <a:xfrm>
            <a:off x="51899" y="990092"/>
            <a:ext cx="4612568" cy="4042619"/>
          </a:xfrm>
          <a:prstGeom prst="rect">
            <a:avLst/>
          </a:prstGeom>
        </p:spPr>
      </p:pic>
    </p:spTree>
    <p:extLst>
      <p:ext uri="{BB962C8B-B14F-4D97-AF65-F5344CB8AC3E}">
        <p14:creationId xmlns:p14="http://schemas.microsoft.com/office/powerpoint/2010/main" val="1946452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34E2-9B20-4700-808B-D3E05A3C1EB4}"/>
              </a:ext>
            </a:extLst>
          </p:cNvPr>
          <p:cNvSpPr>
            <a:spLocks noGrp="1"/>
          </p:cNvSpPr>
          <p:nvPr>
            <p:ph type="title"/>
          </p:nvPr>
        </p:nvSpPr>
        <p:spPr>
          <a:xfrm>
            <a:off x="127403" y="1925"/>
            <a:ext cx="8520600" cy="572700"/>
          </a:xfrm>
        </p:spPr>
        <p:txBody>
          <a:bodyPr/>
          <a:lstStyle/>
          <a:p>
            <a:r>
              <a:rPr lang="en-US" sz="2800" b="1" i="0" u="sng" strike="noStrike" baseline="0" dirty="0">
                <a:solidFill>
                  <a:srgbClr val="CD0000"/>
                </a:solidFill>
                <a:latin typeface="Montserrat-Bold"/>
              </a:rPr>
              <a:t>Model selection and validation</a:t>
            </a:r>
            <a:br>
              <a:rPr lang="en-US" sz="2800" b="1" i="0" u="none" strike="noStrike" baseline="0" dirty="0">
                <a:solidFill>
                  <a:srgbClr val="CD0000"/>
                </a:solidFill>
                <a:latin typeface="Montserrat-Bold"/>
              </a:rPr>
            </a:br>
            <a:endParaRPr lang="en-US" dirty="0"/>
          </a:p>
        </p:txBody>
      </p:sp>
      <p:sp>
        <p:nvSpPr>
          <p:cNvPr id="3" name="Text Placeholder 2">
            <a:extLst>
              <a:ext uri="{FF2B5EF4-FFF2-40B4-BE49-F238E27FC236}">
                <a16:creationId xmlns:a16="http://schemas.microsoft.com/office/drawing/2014/main" id="{18E8AD0F-D180-49C5-8BEB-B68B955B6465}"/>
              </a:ext>
            </a:extLst>
          </p:cNvPr>
          <p:cNvSpPr>
            <a:spLocks noGrp="1"/>
          </p:cNvSpPr>
          <p:nvPr>
            <p:ph type="body" idx="1"/>
          </p:nvPr>
        </p:nvSpPr>
        <p:spPr>
          <a:xfrm>
            <a:off x="-226827" y="1067414"/>
            <a:ext cx="8811034" cy="4643155"/>
          </a:xfrm>
        </p:spPr>
        <p:txBody>
          <a:bodyPr/>
          <a:lstStyle/>
          <a:p>
            <a:pPr algn="l"/>
            <a:r>
              <a:rPr lang="en-US" sz="2400" b="1" i="0" u="none" strike="noStrike" baseline="0" dirty="0">
                <a:solidFill>
                  <a:srgbClr val="134F5C"/>
                </a:solidFill>
                <a:latin typeface="Arial-BoldMT"/>
              </a:rPr>
              <a:t>● </a:t>
            </a:r>
            <a:r>
              <a:rPr lang="en-US" sz="2400" b="1" i="0" u="none" strike="noStrike" baseline="0" dirty="0">
                <a:solidFill>
                  <a:srgbClr val="134F5C"/>
                </a:solidFill>
                <a:latin typeface="Montserrat-Bold"/>
              </a:rPr>
              <a:t>Random Forest and XGBoost initially overfitted with default hyperparameters.</a:t>
            </a:r>
          </a:p>
          <a:p>
            <a:pPr algn="l"/>
            <a:endParaRPr lang="en-US" sz="2400" b="1" i="0" u="none" strike="noStrike" baseline="0" dirty="0">
              <a:solidFill>
                <a:srgbClr val="134F5C"/>
              </a:solidFill>
              <a:latin typeface="Montserrat-Bold"/>
            </a:endParaRPr>
          </a:p>
          <a:p>
            <a:pPr algn="l"/>
            <a:r>
              <a:rPr lang="en-US" sz="2400" b="1" i="0" u="none" strike="noStrike" baseline="0" dirty="0">
                <a:solidFill>
                  <a:srgbClr val="134F5C"/>
                </a:solidFill>
                <a:latin typeface="Arial-BoldMT"/>
              </a:rPr>
              <a:t>● </a:t>
            </a:r>
            <a:r>
              <a:rPr lang="en-US" sz="2400" b="1" i="0" u="none" strike="noStrike" baseline="0" dirty="0">
                <a:solidFill>
                  <a:srgbClr val="134F5C"/>
                </a:solidFill>
                <a:latin typeface="Montserrat-Bold"/>
              </a:rPr>
              <a:t>Overfitting was tackled with the help of hyperparameter tuning using Random Search.</a:t>
            </a:r>
          </a:p>
          <a:p>
            <a:pPr algn="l"/>
            <a:endParaRPr lang="en-US" sz="2400" b="1" i="0" u="none" strike="noStrike" baseline="0" dirty="0">
              <a:solidFill>
                <a:srgbClr val="134F5C"/>
              </a:solidFill>
              <a:latin typeface="Arial-BoldMT"/>
            </a:endParaRPr>
          </a:p>
          <a:p>
            <a:pPr algn="l"/>
            <a:r>
              <a:rPr lang="en-US" sz="2400" b="1" i="0" u="none" strike="noStrike" baseline="0" dirty="0">
                <a:solidFill>
                  <a:srgbClr val="134F5C"/>
                </a:solidFill>
                <a:latin typeface="Arial-BoldMT"/>
              </a:rPr>
              <a:t>● </a:t>
            </a:r>
            <a:r>
              <a:rPr lang="en-US" sz="2400" b="1" i="0" u="none" strike="noStrike" baseline="0" dirty="0">
                <a:solidFill>
                  <a:srgbClr val="134F5C"/>
                </a:solidFill>
                <a:latin typeface="Montserrat-Bold"/>
              </a:rPr>
              <a:t>The best performance was given by XGBoost model, with accuracy of 0.95 and 0.93 for training and test set respectively.</a:t>
            </a:r>
          </a:p>
        </p:txBody>
      </p:sp>
    </p:spTree>
    <p:extLst>
      <p:ext uri="{BB962C8B-B14F-4D97-AF65-F5344CB8AC3E}">
        <p14:creationId xmlns:p14="http://schemas.microsoft.com/office/powerpoint/2010/main" val="205803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8;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latin typeface="Montserrat"/>
                <a:ea typeface="Montserrat"/>
                <a:cs typeface="Montserrat"/>
                <a:sym typeface="Montserrat"/>
              </a:rPr>
              <a:t>Model Validation &amp; Selection</a:t>
            </a:r>
            <a:r>
              <a:rPr lang="en-GB" sz="1700" b="1" dirty="0">
                <a:latin typeface="Montserrat"/>
                <a:ea typeface="Montserrat"/>
                <a:cs typeface="Montserrat"/>
                <a:sym typeface="Montserrat"/>
              </a:rPr>
              <a:t>(</a:t>
            </a:r>
            <a:r>
              <a:rPr lang="en-GB" sz="1700" b="1" dirty="0" err="1">
                <a:latin typeface="Montserrat"/>
                <a:ea typeface="Montserrat"/>
                <a:cs typeface="Montserrat"/>
                <a:sym typeface="Montserrat"/>
              </a:rPr>
              <a:t>Hyperparameter</a:t>
            </a:r>
            <a:r>
              <a:rPr lang="en-GB" sz="1700" b="1" dirty="0">
                <a:latin typeface="Montserrat"/>
                <a:ea typeface="Montserrat"/>
                <a:cs typeface="Montserrat"/>
                <a:sym typeface="Montserrat"/>
              </a:rPr>
              <a:t> tuned)</a:t>
            </a:r>
            <a:endParaRPr sz="1700" dirty="0"/>
          </a:p>
        </p:txBody>
      </p:sp>
      <p:sp>
        <p:nvSpPr>
          <p:cNvPr id="6" name="Left Arrow 5"/>
          <p:cNvSpPr/>
          <p:nvPr/>
        </p:nvSpPr>
        <p:spPr>
          <a:xfrm>
            <a:off x="5157626" y="1469205"/>
            <a:ext cx="978408" cy="484632"/>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6431622" y="1388355"/>
            <a:ext cx="2105063" cy="646331"/>
          </a:xfrm>
          <a:prstGeom prst="rect">
            <a:avLst/>
          </a:prstGeom>
          <a:noFill/>
        </p:spPr>
        <p:txBody>
          <a:bodyPr wrap="square" rtlCol="0">
            <a:spAutoFit/>
          </a:bodyPr>
          <a:lstStyle/>
          <a:p>
            <a:r>
              <a:rPr lang="en-GB" sz="1800" b="1" dirty="0">
                <a:solidFill>
                  <a:schemeClr val="lt1"/>
                </a:solidFill>
                <a:highlight>
                  <a:srgbClr val="FFFFFF"/>
                </a:highlight>
                <a:latin typeface="Montserrat Medium"/>
                <a:sym typeface="Montserrat Medium"/>
              </a:rPr>
              <a:t>Random forest classifier</a:t>
            </a:r>
            <a:endParaRPr lang="en-IN" sz="18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7" y="1167599"/>
            <a:ext cx="4277573" cy="1572475"/>
          </a:xfrm>
          <a:prstGeom prst="rect">
            <a:avLst/>
          </a:prstGeom>
        </p:spPr>
      </p:pic>
      <p:sp>
        <p:nvSpPr>
          <p:cNvPr id="11" name="Right Arrow 10"/>
          <p:cNvSpPr/>
          <p:nvPr/>
        </p:nvSpPr>
        <p:spPr>
          <a:xfrm>
            <a:off x="3010328" y="3411020"/>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211289" y="3330170"/>
            <a:ext cx="2077093" cy="646331"/>
          </a:xfrm>
          <a:prstGeom prst="rect">
            <a:avLst/>
          </a:prstGeom>
          <a:noFill/>
        </p:spPr>
        <p:txBody>
          <a:bodyPr wrap="square" rtlCol="0">
            <a:spAutoFit/>
          </a:bodyPr>
          <a:lstStyle/>
          <a:p>
            <a:r>
              <a:rPr lang="en-GB" sz="1800" b="1" dirty="0">
                <a:solidFill>
                  <a:schemeClr val="lt1"/>
                </a:solidFill>
                <a:highlight>
                  <a:srgbClr val="FFFFFF"/>
                </a:highlight>
                <a:latin typeface="Montserrat Medium"/>
                <a:sym typeface="Montserrat Medium"/>
              </a:rPr>
              <a:t>XG Boost classifier</a:t>
            </a:r>
            <a:endParaRPr lang="en-IN" sz="18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910" y="3093065"/>
            <a:ext cx="4134427" cy="1438476"/>
          </a:xfrm>
          <a:prstGeom prst="rect">
            <a:avLst/>
          </a:prstGeom>
        </p:spPr>
      </p:pic>
    </p:spTree>
    <p:extLst>
      <p:ext uri="{BB962C8B-B14F-4D97-AF65-F5344CB8AC3E}">
        <p14:creationId xmlns:p14="http://schemas.microsoft.com/office/powerpoint/2010/main" val="320450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333-1537-4C5D-B7BA-7BF82988EB58}"/>
              </a:ext>
            </a:extLst>
          </p:cNvPr>
          <p:cNvSpPr>
            <a:spLocks noGrp="1"/>
          </p:cNvSpPr>
          <p:nvPr>
            <p:ph type="title"/>
          </p:nvPr>
        </p:nvSpPr>
        <p:spPr>
          <a:xfrm>
            <a:off x="113226" y="0"/>
            <a:ext cx="8520600" cy="572700"/>
          </a:xfrm>
        </p:spPr>
        <p:txBody>
          <a:bodyPr/>
          <a:lstStyle/>
          <a:p>
            <a:r>
              <a:rPr lang="en-US" b="1" u="sng" dirty="0"/>
              <a:t>Impact columns on model output</a:t>
            </a:r>
          </a:p>
        </p:txBody>
      </p:sp>
      <p:pic>
        <p:nvPicPr>
          <p:cNvPr id="11611" name="Picture 347">
            <a:extLst>
              <a:ext uri="{FF2B5EF4-FFF2-40B4-BE49-F238E27FC236}">
                <a16:creationId xmlns:a16="http://schemas.microsoft.com/office/drawing/2014/main" id="{D9D498CA-52DE-4808-8B16-7FD243518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2" y="572700"/>
            <a:ext cx="8520600" cy="457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96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0;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latin typeface="Montserrat"/>
                <a:ea typeface="Montserrat"/>
                <a:cs typeface="Montserrat"/>
                <a:sym typeface="Montserrat"/>
              </a:rPr>
              <a:t>Feature Importance</a:t>
            </a:r>
            <a:endParaRPr sz="1900"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10" y="1017725"/>
            <a:ext cx="4992216" cy="3992003"/>
          </a:xfrm>
          <a:prstGeom prst="rect">
            <a:avLst/>
          </a:prstGeom>
        </p:spPr>
      </p:pic>
    </p:spTree>
    <p:extLst>
      <p:ext uri="{BB962C8B-B14F-4D97-AF65-F5344CB8AC3E}">
        <p14:creationId xmlns:p14="http://schemas.microsoft.com/office/powerpoint/2010/main" val="221107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5A35-FD84-449B-9E37-3A3E8B83BC40}"/>
              </a:ext>
            </a:extLst>
          </p:cNvPr>
          <p:cNvSpPr>
            <a:spLocks noGrp="1"/>
          </p:cNvSpPr>
          <p:nvPr>
            <p:ph type="title"/>
          </p:nvPr>
        </p:nvSpPr>
        <p:spPr>
          <a:xfrm>
            <a:off x="127402" y="111872"/>
            <a:ext cx="8520600" cy="572700"/>
          </a:xfrm>
        </p:spPr>
        <p:txBody>
          <a:bodyPr/>
          <a:lstStyle/>
          <a:p>
            <a:r>
              <a:rPr lang="en-US" sz="2800" b="1" i="0" u="sng" strike="noStrike" baseline="0" dirty="0">
                <a:solidFill>
                  <a:srgbClr val="CD0000"/>
                </a:solidFill>
                <a:latin typeface="Montserrat-Bold"/>
              </a:rPr>
              <a:t>Challenges</a:t>
            </a:r>
            <a:br>
              <a:rPr lang="en-US" sz="2800" b="1" i="0" u="none" strike="noStrike" baseline="0" dirty="0">
                <a:solidFill>
                  <a:srgbClr val="CD0000"/>
                </a:solidFill>
                <a:latin typeface="Montserrat-Bold"/>
              </a:rPr>
            </a:br>
            <a:endParaRPr lang="en-US" dirty="0"/>
          </a:p>
        </p:txBody>
      </p:sp>
      <p:sp>
        <p:nvSpPr>
          <p:cNvPr id="3" name="Text Placeholder 2">
            <a:extLst>
              <a:ext uri="{FF2B5EF4-FFF2-40B4-BE49-F238E27FC236}">
                <a16:creationId xmlns:a16="http://schemas.microsoft.com/office/drawing/2014/main" id="{8E786575-81DC-433A-8BE3-9AE984684666}"/>
              </a:ext>
            </a:extLst>
          </p:cNvPr>
          <p:cNvSpPr>
            <a:spLocks noGrp="1"/>
          </p:cNvSpPr>
          <p:nvPr>
            <p:ph type="body" idx="1"/>
          </p:nvPr>
        </p:nvSpPr>
        <p:spPr>
          <a:xfrm>
            <a:off x="127402" y="939824"/>
            <a:ext cx="8520600" cy="4091804"/>
          </a:xfrm>
        </p:spPr>
        <p:txBody>
          <a:bodyPr/>
          <a:lstStyle/>
          <a:p>
            <a:pPr marL="114300" indent="0" algn="l">
              <a:buNone/>
            </a:pPr>
            <a:r>
              <a:rPr lang="en-US" sz="1800" b="1" i="0" u="none" strike="noStrike" baseline="0" dirty="0">
                <a:solidFill>
                  <a:srgbClr val="134F5C"/>
                </a:solidFill>
                <a:latin typeface="Arial-BoldMT"/>
              </a:rPr>
              <a:t>● </a:t>
            </a:r>
            <a:r>
              <a:rPr lang="en-US" sz="1800" b="1" i="0" u="none" strike="noStrike" baseline="0" dirty="0">
                <a:solidFill>
                  <a:srgbClr val="134F5C"/>
                </a:solidFill>
                <a:latin typeface="Montserrat-Bold"/>
              </a:rPr>
              <a:t>The most challenging part in this exercise was to find an optimal set of hyperparameters that could give us the best performance.</a:t>
            </a:r>
          </a:p>
          <a:p>
            <a:pPr algn="l"/>
            <a:endParaRPr lang="en-US" sz="1800" b="1" i="0" u="none" strike="noStrike" baseline="0" dirty="0">
              <a:solidFill>
                <a:srgbClr val="134F5C"/>
              </a:solidFill>
              <a:latin typeface="Montserrat-Bold"/>
            </a:endParaRPr>
          </a:p>
          <a:p>
            <a:pPr marL="114300" indent="0" algn="l">
              <a:buNone/>
            </a:pPr>
            <a:r>
              <a:rPr lang="en-US" sz="1800" b="1" i="0" u="none" strike="noStrike" baseline="0" dirty="0">
                <a:solidFill>
                  <a:srgbClr val="134F5C"/>
                </a:solidFill>
                <a:latin typeface="Arial-BoldMT"/>
              </a:rPr>
              <a:t>● </a:t>
            </a:r>
            <a:r>
              <a:rPr lang="en-US" sz="1800" b="1" i="0" u="none" strike="noStrike" baseline="0" dirty="0">
                <a:solidFill>
                  <a:srgbClr val="134F5C"/>
                </a:solidFill>
                <a:latin typeface="Montserrat-Bold"/>
              </a:rPr>
              <a:t>It took hours to try every combinations and finally selecting the best values.</a:t>
            </a:r>
          </a:p>
          <a:p>
            <a:pPr algn="l"/>
            <a:endParaRPr lang="en-US" sz="1800" b="1" i="0" u="none" strike="noStrike" baseline="0" dirty="0">
              <a:solidFill>
                <a:srgbClr val="134F5C"/>
              </a:solidFill>
              <a:latin typeface="Montserrat-Bold"/>
            </a:endParaRPr>
          </a:p>
          <a:p>
            <a:pPr marL="114300" indent="0" algn="l">
              <a:buNone/>
            </a:pPr>
            <a:r>
              <a:rPr lang="en-US" sz="1800" b="1" i="0" u="none" strike="noStrike" baseline="0" dirty="0">
                <a:solidFill>
                  <a:srgbClr val="134F5C"/>
                </a:solidFill>
                <a:latin typeface="Arial-BoldMT"/>
              </a:rPr>
              <a:t>● </a:t>
            </a:r>
            <a:r>
              <a:rPr lang="en-US" sz="1800" b="1" i="0" u="none" strike="noStrike" baseline="0" dirty="0">
                <a:solidFill>
                  <a:srgbClr val="134F5C"/>
                </a:solidFill>
                <a:latin typeface="Montserrat-Bold"/>
              </a:rPr>
              <a:t>The model could even perform better with finer tunings and more number of instances.</a:t>
            </a:r>
            <a:endParaRPr lang="en-US" dirty="0"/>
          </a:p>
        </p:txBody>
      </p:sp>
    </p:spTree>
    <p:extLst>
      <p:ext uri="{BB962C8B-B14F-4D97-AF65-F5344CB8AC3E}">
        <p14:creationId xmlns:p14="http://schemas.microsoft.com/office/powerpoint/2010/main" val="289175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Premise</a:t>
            </a:r>
            <a:endParaRPr lang="en-IN" u="sng" dirty="0"/>
          </a:p>
        </p:txBody>
      </p:sp>
      <p:sp>
        <p:nvSpPr>
          <p:cNvPr id="3" name="Text Placeholder 2"/>
          <p:cNvSpPr>
            <a:spLocks noGrp="1"/>
          </p:cNvSpPr>
          <p:nvPr>
            <p:ph type="body" idx="1"/>
          </p:nvPr>
        </p:nvSpPr>
        <p:spPr>
          <a:xfrm>
            <a:off x="311700" y="1152475"/>
            <a:ext cx="4589073" cy="3645556"/>
          </a:xfrm>
        </p:spPr>
        <p:txBody>
          <a:bodyPr/>
          <a:lstStyle/>
          <a:p>
            <a:pPr algn="just"/>
            <a:r>
              <a:rPr lang="en-GB" dirty="0">
                <a:solidFill>
                  <a:schemeClr val="lt1"/>
                </a:solidFill>
              </a:rPr>
              <a:t>Mobile Phone market is very huge. At the same time the Competition in the mobile manufacturing is also very high. At this cross juncture the mobile manufacturing companies prefer to understand, analyse and get insights from the current datasets of models of mobiles. Mobile Manufacturing companies try to get the relation between the features and the price ranges.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044893" y="1017725"/>
            <a:ext cx="3605948" cy="3563363"/>
          </a:xfrm>
          <a:prstGeom prst="rect">
            <a:avLst/>
          </a:prstGeom>
        </p:spPr>
      </p:pic>
    </p:spTree>
    <p:extLst>
      <p:ext uri="{BB962C8B-B14F-4D97-AF65-F5344CB8AC3E}">
        <p14:creationId xmlns:p14="http://schemas.microsoft.com/office/powerpoint/2010/main" val="1082252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Conclusion</a:t>
            </a:r>
          </a:p>
        </p:txBody>
      </p:sp>
      <p:sp>
        <p:nvSpPr>
          <p:cNvPr id="3" name="Text Placeholder 2"/>
          <p:cNvSpPr>
            <a:spLocks noGrp="1"/>
          </p:cNvSpPr>
          <p:nvPr>
            <p:ph type="body" idx="1"/>
          </p:nvPr>
        </p:nvSpPr>
        <p:spPr/>
        <p:txBody>
          <a:bodyPr/>
          <a:lstStyle/>
          <a:p>
            <a:pPr marL="114300" indent="0">
              <a:buNone/>
            </a:pPr>
            <a:r>
              <a:rPr lang="en-US" sz="2000" b="1" dirty="0">
                <a:solidFill>
                  <a:schemeClr val="bg1"/>
                </a:solidFill>
              </a:rPr>
              <a:t>● We build a predictive model, which could help companies to estimate price of mobiles in much effective way.</a:t>
            </a:r>
          </a:p>
          <a:p>
            <a:endParaRPr lang="en-US" sz="2000" b="1" dirty="0">
              <a:solidFill>
                <a:schemeClr val="bg1"/>
              </a:solidFill>
            </a:endParaRPr>
          </a:p>
          <a:p>
            <a:pPr marL="114300" indent="0">
              <a:buNone/>
            </a:pPr>
            <a:r>
              <a:rPr lang="en-US" sz="2000" b="1" dirty="0">
                <a:solidFill>
                  <a:schemeClr val="bg1"/>
                </a:solidFill>
              </a:rPr>
              <a:t>● To predict the cost of various different types of products, same procedure can be performed. </a:t>
            </a:r>
          </a:p>
          <a:p>
            <a:endParaRPr lang="en-US" sz="2000" b="1" dirty="0">
              <a:solidFill>
                <a:schemeClr val="bg1"/>
              </a:solidFill>
            </a:endParaRPr>
          </a:p>
          <a:p>
            <a:pPr marL="114300" indent="0">
              <a:buNone/>
            </a:pPr>
            <a:r>
              <a:rPr lang="en-US" sz="2000" b="1" dirty="0">
                <a:solidFill>
                  <a:schemeClr val="bg1"/>
                </a:solidFill>
              </a:rPr>
              <a:t>● By specifying economic range, a good product can be suggested to a customer.</a:t>
            </a:r>
            <a:endParaRPr lang="en-IN" sz="2000" b="1" dirty="0">
              <a:solidFill>
                <a:schemeClr val="bg1"/>
              </a:solidFill>
            </a:endParaRPr>
          </a:p>
        </p:txBody>
      </p:sp>
    </p:spTree>
    <p:extLst>
      <p:ext uri="{BB962C8B-B14F-4D97-AF65-F5344CB8AC3E}">
        <p14:creationId xmlns:p14="http://schemas.microsoft.com/office/powerpoint/2010/main" val="391242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77A842-11D5-4197-9947-4F085EBEA90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28603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327F1-0E19-4A6B-8401-E35D1C1035D8}"/>
              </a:ext>
            </a:extLst>
          </p:cNvPr>
          <p:cNvSpPr txBox="1"/>
          <p:nvPr/>
        </p:nvSpPr>
        <p:spPr>
          <a:xfrm>
            <a:off x="184297" y="0"/>
            <a:ext cx="6266122" cy="5109091"/>
          </a:xfrm>
          <a:prstGeom prst="rect">
            <a:avLst/>
          </a:prstGeom>
          <a:noFill/>
        </p:spPr>
        <p:txBody>
          <a:bodyPr wrap="square">
            <a:spAutoFit/>
          </a:bodyPr>
          <a:lstStyle/>
          <a:p>
            <a:pPr algn="l" rtl="0"/>
            <a:r>
              <a:rPr lang="en-US" sz="2800" b="1" i="0" u="sng" dirty="0">
                <a:solidFill>
                  <a:srgbClr val="C00000"/>
                </a:solidFill>
                <a:effectLst/>
                <a:latin typeface="inherit"/>
              </a:rPr>
              <a:t>OBJECTIVE</a:t>
            </a:r>
          </a:p>
          <a:p>
            <a:pPr algn="l" rtl="0"/>
            <a:endParaRPr lang="en-US" sz="2800" b="1" i="0" u="sng" dirty="0">
              <a:solidFill>
                <a:srgbClr val="C00000"/>
              </a:solidFill>
              <a:effectLst/>
              <a:latin typeface="inherit"/>
            </a:endParaRPr>
          </a:p>
          <a:p>
            <a:pPr algn="l"/>
            <a:r>
              <a:rPr lang="en-US" sz="1800" dirty="0">
                <a:solidFill>
                  <a:schemeClr val="lt1"/>
                </a:solidFill>
              </a:rPr>
              <a:t>● Price of a mobile phone is influenced by various</a:t>
            </a:r>
          </a:p>
          <a:p>
            <a:pPr algn="l"/>
            <a:r>
              <a:rPr lang="en-US" sz="1800" dirty="0">
                <a:solidFill>
                  <a:schemeClr val="lt1"/>
                </a:solidFill>
              </a:rPr>
              <a:t>factors. Brand name, newness of the model,</a:t>
            </a:r>
          </a:p>
          <a:p>
            <a:pPr algn="l"/>
            <a:r>
              <a:rPr lang="en-US" sz="1800" dirty="0">
                <a:solidFill>
                  <a:schemeClr val="lt1"/>
                </a:solidFill>
              </a:rPr>
              <a:t>specifications such as internal memory, camera,</a:t>
            </a:r>
          </a:p>
          <a:p>
            <a:pPr algn="l"/>
            <a:r>
              <a:rPr lang="en-US" sz="1800" dirty="0">
                <a:solidFill>
                  <a:schemeClr val="lt1"/>
                </a:solidFill>
              </a:rPr>
              <a:t>ram, sizes, connectivity etc., are some of the</a:t>
            </a:r>
          </a:p>
          <a:p>
            <a:pPr algn="l"/>
            <a:r>
              <a:rPr lang="en-US" sz="1800" dirty="0">
                <a:solidFill>
                  <a:schemeClr val="lt1"/>
                </a:solidFill>
              </a:rPr>
              <a:t>important factors in determining the price. As a</a:t>
            </a:r>
          </a:p>
          <a:p>
            <a:pPr algn="l"/>
            <a:r>
              <a:rPr lang="en-US" sz="1800" dirty="0">
                <a:solidFill>
                  <a:schemeClr val="lt1"/>
                </a:solidFill>
              </a:rPr>
              <a:t>business point of view, it becomes an utmost</a:t>
            </a:r>
          </a:p>
          <a:p>
            <a:pPr algn="l"/>
            <a:r>
              <a:rPr lang="en-US" sz="1800" dirty="0">
                <a:solidFill>
                  <a:schemeClr val="lt1"/>
                </a:solidFill>
              </a:rPr>
              <a:t>priority to </a:t>
            </a:r>
            <a:r>
              <a:rPr lang="en-US" sz="1800" dirty="0" err="1">
                <a:solidFill>
                  <a:schemeClr val="lt1"/>
                </a:solidFill>
              </a:rPr>
              <a:t>analyse</a:t>
            </a:r>
            <a:r>
              <a:rPr lang="en-US" sz="1800" dirty="0">
                <a:solidFill>
                  <a:schemeClr val="lt1"/>
                </a:solidFill>
              </a:rPr>
              <a:t> these factors from time to time</a:t>
            </a:r>
          </a:p>
          <a:p>
            <a:pPr algn="l"/>
            <a:r>
              <a:rPr lang="en-US" sz="1800" dirty="0">
                <a:solidFill>
                  <a:schemeClr val="lt1"/>
                </a:solidFill>
              </a:rPr>
              <a:t>and come up with best set of specifications and</a:t>
            </a:r>
          </a:p>
          <a:p>
            <a:pPr algn="l"/>
            <a:r>
              <a:rPr lang="en-US" sz="1800" dirty="0">
                <a:solidFill>
                  <a:schemeClr val="lt1"/>
                </a:solidFill>
              </a:rPr>
              <a:t>price ranges so that people buy their mobile phones.</a:t>
            </a:r>
          </a:p>
          <a:p>
            <a:pPr algn="l"/>
            <a:endParaRPr lang="en-US" sz="1800" dirty="0">
              <a:solidFill>
                <a:schemeClr val="lt1"/>
              </a:solidFill>
            </a:endParaRPr>
          </a:p>
          <a:p>
            <a:pPr algn="l"/>
            <a:r>
              <a:rPr lang="en-US" sz="1800" dirty="0">
                <a:solidFill>
                  <a:schemeClr val="lt1"/>
                </a:solidFill>
              </a:rPr>
              <a:t>● Hence, through this exercise and our predictions</a:t>
            </a:r>
          </a:p>
          <a:p>
            <a:pPr algn="l"/>
            <a:r>
              <a:rPr lang="en-US" sz="1800" dirty="0">
                <a:solidFill>
                  <a:schemeClr val="lt1"/>
                </a:solidFill>
              </a:rPr>
              <a:t>we will try to help companies estimate price of</a:t>
            </a:r>
          </a:p>
          <a:p>
            <a:pPr algn="l"/>
            <a:r>
              <a:rPr lang="en-US" sz="1800" dirty="0">
                <a:solidFill>
                  <a:schemeClr val="lt1"/>
                </a:solidFill>
              </a:rPr>
              <a:t>mobiles to give tough competition to other mobile</a:t>
            </a:r>
          </a:p>
          <a:p>
            <a:pPr algn="l"/>
            <a:r>
              <a:rPr lang="en-US" sz="1800" dirty="0">
                <a:solidFill>
                  <a:schemeClr val="lt1"/>
                </a:solidFill>
              </a:rPr>
              <a:t>manufacturer and also it will be useful for customers</a:t>
            </a:r>
          </a:p>
          <a:p>
            <a:pPr algn="l"/>
            <a:r>
              <a:rPr lang="en-US" sz="1800" dirty="0">
                <a:solidFill>
                  <a:schemeClr val="lt1"/>
                </a:solidFill>
              </a:rPr>
              <a:t>to verify that they are paying best price for a mobile.</a:t>
            </a:r>
          </a:p>
        </p:txBody>
      </p:sp>
      <p:pic>
        <p:nvPicPr>
          <p:cNvPr id="5" name="Picture 4">
            <a:extLst>
              <a:ext uri="{FF2B5EF4-FFF2-40B4-BE49-F238E27FC236}">
                <a16:creationId xmlns:a16="http://schemas.microsoft.com/office/drawing/2014/main" id="{4800CD9A-C768-4347-95A3-BD58C08651B2}"/>
              </a:ext>
            </a:extLst>
          </p:cNvPr>
          <p:cNvPicPr>
            <a:picLocks noChangeAspect="1"/>
          </p:cNvPicPr>
          <p:nvPr/>
        </p:nvPicPr>
        <p:blipFill>
          <a:blip r:embed="rId2"/>
          <a:stretch>
            <a:fillRect/>
          </a:stretch>
        </p:blipFill>
        <p:spPr>
          <a:xfrm>
            <a:off x="5982586" y="0"/>
            <a:ext cx="3161414" cy="5143500"/>
          </a:xfrm>
          <a:prstGeom prst="rect">
            <a:avLst/>
          </a:prstGeom>
        </p:spPr>
      </p:pic>
    </p:spTree>
    <p:extLst>
      <p:ext uri="{BB962C8B-B14F-4D97-AF65-F5344CB8AC3E}">
        <p14:creationId xmlns:p14="http://schemas.microsoft.com/office/powerpoint/2010/main" val="24505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ADAC-3188-4568-8639-AE0A0A57E550}"/>
              </a:ext>
            </a:extLst>
          </p:cNvPr>
          <p:cNvSpPr>
            <a:spLocks noGrp="1"/>
          </p:cNvSpPr>
          <p:nvPr>
            <p:ph type="title"/>
          </p:nvPr>
        </p:nvSpPr>
        <p:spPr>
          <a:xfrm>
            <a:off x="311700" y="0"/>
            <a:ext cx="8520600" cy="572700"/>
          </a:xfrm>
        </p:spPr>
        <p:txBody>
          <a:bodyPr/>
          <a:lstStyle/>
          <a:p>
            <a:r>
              <a:rPr lang="en-US" b="1" u="sng" dirty="0"/>
              <a:t>Data Summary</a:t>
            </a:r>
          </a:p>
        </p:txBody>
      </p:sp>
      <p:sp>
        <p:nvSpPr>
          <p:cNvPr id="3" name="Text Placeholder 2">
            <a:extLst>
              <a:ext uri="{FF2B5EF4-FFF2-40B4-BE49-F238E27FC236}">
                <a16:creationId xmlns:a16="http://schemas.microsoft.com/office/drawing/2014/main" id="{CA1CB1F6-B957-4950-80D3-BD02349799E1}"/>
              </a:ext>
            </a:extLst>
          </p:cNvPr>
          <p:cNvSpPr>
            <a:spLocks noGrp="1"/>
          </p:cNvSpPr>
          <p:nvPr>
            <p:ph type="body" idx="1"/>
          </p:nvPr>
        </p:nvSpPr>
        <p:spPr>
          <a:xfrm>
            <a:off x="0" y="572700"/>
            <a:ext cx="8520600" cy="4332453"/>
          </a:xfrm>
        </p:spPr>
        <p:txBody>
          <a:bodyPr/>
          <a:lstStyle/>
          <a:p>
            <a:pPr algn="l"/>
            <a:r>
              <a:rPr lang="en-US" sz="1400" b="1" i="0" u="none" strike="noStrike" baseline="0" dirty="0">
                <a:solidFill>
                  <a:srgbClr val="134F5C"/>
                </a:solidFill>
                <a:latin typeface="Arial-BoldMT"/>
              </a:rPr>
              <a:t>● The dataset contains 2000 rows and 21 columns.</a:t>
            </a:r>
          </a:p>
          <a:p>
            <a:pPr algn="l"/>
            <a:endParaRPr lang="en-US" sz="1400" b="1" i="0" u="none" strike="noStrike" baseline="0" dirty="0">
              <a:solidFill>
                <a:srgbClr val="134F5C"/>
              </a:solidFill>
              <a:latin typeface="Arial-BoldMT"/>
            </a:endParaRPr>
          </a:p>
          <a:p>
            <a:pPr algn="l"/>
            <a:r>
              <a:rPr lang="en-US" sz="1400" b="1" i="0" u="none" strike="noStrike" baseline="0" dirty="0">
                <a:solidFill>
                  <a:srgbClr val="134F5C"/>
                </a:solidFill>
                <a:latin typeface="Arial-BoldMT"/>
              </a:rPr>
              <a:t>● The contents of the data had these features:</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Battery_power</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Total energy a battery can store in one time measured in </a:t>
            </a:r>
            <a:r>
              <a:rPr lang="en-US" sz="1400" b="0" i="0" u="none" strike="noStrike" baseline="0" dirty="0" err="1">
                <a:solidFill>
                  <a:srgbClr val="134F5C"/>
                </a:solidFill>
                <a:latin typeface="ArialMT"/>
              </a:rPr>
              <a:t>mAh</a:t>
            </a:r>
            <a:endParaRPr lang="en-US" sz="1400" b="0" i="0" u="none" strike="noStrike" baseline="0" dirty="0">
              <a:solidFill>
                <a:srgbClr val="134F5C"/>
              </a:solidFill>
              <a:latin typeface="ArialMT"/>
            </a:endParaRP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Clock_speed</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speed at which microprocessor executes instructions</a:t>
            </a:r>
          </a:p>
          <a:p>
            <a:pPr algn="l"/>
            <a:r>
              <a:rPr lang="en-US" sz="1400" b="1" i="0" u="none" strike="noStrike" baseline="0" dirty="0">
                <a:solidFill>
                  <a:srgbClr val="134F5C"/>
                </a:solidFill>
                <a:latin typeface="Arial-BoldMT"/>
              </a:rPr>
              <a:t>○ Fc , Pc - </a:t>
            </a:r>
            <a:r>
              <a:rPr lang="en-US" sz="1400" b="0" i="0" u="none" strike="noStrike" baseline="0" dirty="0">
                <a:solidFill>
                  <a:srgbClr val="134F5C"/>
                </a:solidFill>
                <a:latin typeface="ArialMT"/>
              </a:rPr>
              <a:t>Front and Primary Camera megapixels</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Int_memory</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Internal Memory in Gigabytes</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M_dep</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Mobile Depth in cm</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Mobile_wt</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Weight of mobile phone</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N_cores</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Number of cores of processor</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Px_height</a:t>
            </a:r>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Px_width</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Pixel Resolution Height and Width</a:t>
            </a:r>
          </a:p>
          <a:p>
            <a:pPr algn="l"/>
            <a:r>
              <a:rPr lang="en-US" sz="1400" b="1" i="0" u="none" strike="noStrike" baseline="0" dirty="0">
                <a:solidFill>
                  <a:srgbClr val="134F5C"/>
                </a:solidFill>
                <a:latin typeface="Arial-BoldMT"/>
              </a:rPr>
              <a:t>○ Ram - </a:t>
            </a:r>
            <a:r>
              <a:rPr lang="en-US" sz="1400" b="0" i="0" u="none" strike="noStrike" baseline="0" dirty="0">
                <a:solidFill>
                  <a:srgbClr val="134F5C"/>
                </a:solidFill>
                <a:latin typeface="ArialMT"/>
              </a:rPr>
              <a:t>Random Access Memory in Megabytes</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Sc_h</a:t>
            </a:r>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Sc_w</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Screen Height and width of mobile in cm</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Talk_time</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longest time that a single battery charge will last when you are on call</a:t>
            </a:r>
          </a:p>
          <a:p>
            <a:pPr algn="l"/>
            <a:r>
              <a:rPr lang="en-US" sz="1400" b="1" i="0" u="none" strike="noStrike" baseline="0" dirty="0">
                <a:solidFill>
                  <a:srgbClr val="134F5C"/>
                </a:solidFill>
                <a:latin typeface="Arial-BoldMT"/>
              </a:rPr>
              <a:t>○ Blue, 4g, 3g, </a:t>
            </a:r>
            <a:r>
              <a:rPr lang="en-US" sz="1400" b="1" i="0" u="none" strike="noStrike" baseline="0" dirty="0" err="1">
                <a:solidFill>
                  <a:srgbClr val="134F5C"/>
                </a:solidFill>
                <a:latin typeface="Arial-BoldMT"/>
              </a:rPr>
              <a:t>dual_sim</a:t>
            </a:r>
            <a:r>
              <a:rPr lang="en-US" sz="1400" b="1" i="0" u="none" strike="noStrike" baseline="0" dirty="0">
                <a:solidFill>
                  <a:srgbClr val="134F5C"/>
                </a:solidFill>
                <a:latin typeface="Arial-BoldMT"/>
              </a:rPr>
              <a:t>, touchscreen, </a:t>
            </a:r>
            <a:r>
              <a:rPr lang="en-US" sz="1400" b="1" i="0" u="none" strike="noStrike" baseline="0" dirty="0" err="1">
                <a:solidFill>
                  <a:srgbClr val="134F5C"/>
                </a:solidFill>
                <a:latin typeface="Arial-BoldMT"/>
              </a:rPr>
              <a:t>wifi</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Some supported and unsupported categories</a:t>
            </a:r>
          </a:p>
          <a:p>
            <a:pPr algn="l"/>
            <a:r>
              <a:rPr lang="en-US" sz="1400" b="1" i="0" u="none" strike="noStrike" baseline="0" dirty="0">
                <a:solidFill>
                  <a:srgbClr val="134F5C"/>
                </a:solidFill>
                <a:latin typeface="Arial-BoldMT"/>
              </a:rPr>
              <a:t>○ </a:t>
            </a:r>
            <a:r>
              <a:rPr lang="en-US" sz="1400" b="1" i="0" u="none" strike="noStrike" baseline="0" dirty="0" err="1">
                <a:solidFill>
                  <a:srgbClr val="134F5C"/>
                </a:solidFill>
                <a:latin typeface="Arial-BoldMT"/>
              </a:rPr>
              <a:t>Price_range</a:t>
            </a:r>
            <a:r>
              <a:rPr lang="en-US" sz="1400" b="1" i="0" u="none" strike="noStrike" baseline="0" dirty="0">
                <a:solidFill>
                  <a:srgbClr val="134F5C"/>
                </a:solidFill>
                <a:latin typeface="Arial-BoldMT"/>
              </a:rPr>
              <a:t> - </a:t>
            </a:r>
            <a:r>
              <a:rPr lang="en-US" sz="1400" b="0" i="0" u="none" strike="noStrike" baseline="0" dirty="0">
                <a:solidFill>
                  <a:srgbClr val="134F5C"/>
                </a:solidFill>
                <a:latin typeface="ArialMT"/>
              </a:rPr>
              <a:t>This is the target variable with value of 0(low cost), 1(medium cost), 2(high cost)  			and 3(very </a:t>
            </a:r>
            <a:r>
              <a:rPr lang="en-US" sz="1400" b="0" i="0" u="none" strike="noStrike" baseline="0" dirty="0" err="1">
                <a:solidFill>
                  <a:srgbClr val="134F5C"/>
                </a:solidFill>
                <a:latin typeface="ArialMT"/>
              </a:rPr>
              <a:t>highcost</a:t>
            </a:r>
            <a:r>
              <a:rPr lang="en-US" sz="1400" b="0" i="0" u="none" strike="noStrike" baseline="0" dirty="0">
                <a:solidFill>
                  <a:srgbClr val="134F5C"/>
                </a:solidFill>
                <a:latin typeface="ArialMT"/>
              </a:rPr>
              <a:t>).</a:t>
            </a:r>
            <a:endParaRPr lang="en-US" sz="1400" b="0" i="0" dirty="0">
              <a:solidFill>
                <a:srgbClr val="212121"/>
              </a:solidFill>
              <a:effectLst/>
              <a:latin typeface="+mj-lt"/>
            </a:endParaRPr>
          </a:p>
        </p:txBody>
      </p:sp>
    </p:spTree>
    <p:extLst>
      <p:ext uri="{BB962C8B-B14F-4D97-AF65-F5344CB8AC3E}">
        <p14:creationId xmlns:p14="http://schemas.microsoft.com/office/powerpoint/2010/main" val="70160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6CB-290D-404A-B4A2-947A36D565A0}"/>
              </a:ext>
            </a:extLst>
          </p:cNvPr>
          <p:cNvSpPr>
            <a:spLocks noGrp="1"/>
          </p:cNvSpPr>
          <p:nvPr>
            <p:ph type="title"/>
          </p:nvPr>
        </p:nvSpPr>
        <p:spPr>
          <a:xfrm>
            <a:off x="311700" y="0"/>
            <a:ext cx="8520600" cy="572700"/>
          </a:xfrm>
        </p:spPr>
        <p:txBody>
          <a:bodyPr/>
          <a:lstStyle/>
          <a:p>
            <a:r>
              <a:rPr lang="en-US" b="1" u="sng" dirty="0"/>
              <a:t>Data Pipeline</a:t>
            </a:r>
          </a:p>
        </p:txBody>
      </p:sp>
      <p:sp>
        <p:nvSpPr>
          <p:cNvPr id="3" name="Text Placeholder 2">
            <a:extLst>
              <a:ext uri="{FF2B5EF4-FFF2-40B4-BE49-F238E27FC236}">
                <a16:creationId xmlns:a16="http://schemas.microsoft.com/office/drawing/2014/main" id="{B0032FC9-FC3C-40CE-A2F3-0172A3FFF395}"/>
              </a:ext>
            </a:extLst>
          </p:cNvPr>
          <p:cNvSpPr>
            <a:spLocks noGrp="1"/>
          </p:cNvSpPr>
          <p:nvPr>
            <p:ph type="body" idx="1"/>
          </p:nvPr>
        </p:nvSpPr>
        <p:spPr>
          <a:xfrm>
            <a:off x="205374" y="681983"/>
            <a:ext cx="8520600" cy="4461517"/>
          </a:xfrm>
        </p:spPr>
        <p:txBody>
          <a:bodyPr/>
          <a:lstStyle/>
          <a:p>
            <a:pPr marL="114300" indent="0">
              <a:buNone/>
            </a:pPr>
            <a:r>
              <a:rPr lang="en-US" u="sng" dirty="0">
                <a:solidFill>
                  <a:schemeClr val="tx2">
                    <a:lumMod val="10000"/>
                  </a:schemeClr>
                </a:solidFill>
              </a:rPr>
              <a:t>Understanding the Data:</a:t>
            </a:r>
          </a:p>
          <a:p>
            <a:pPr marL="114300" indent="0">
              <a:buNone/>
            </a:pPr>
            <a:r>
              <a:rPr lang="en-US" dirty="0">
                <a:solidFill>
                  <a:schemeClr val="tx2">
                    <a:lumMod val="10000"/>
                  </a:schemeClr>
                </a:solidFill>
              </a:rPr>
              <a:t>  In this part we go through each columns, differentiate independent and dependent feature. Getting what are the kinds of features present in the dataset.</a:t>
            </a:r>
          </a:p>
          <a:p>
            <a:pPr marL="114300" indent="0">
              <a:buNone/>
            </a:pPr>
            <a:r>
              <a:rPr lang="en-US" u="sng" dirty="0">
                <a:solidFill>
                  <a:schemeClr val="tx2">
                    <a:lumMod val="10000"/>
                  </a:schemeClr>
                </a:solidFill>
              </a:rPr>
              <a:t>Data cleaning</a:t>
            </a:r>
            <a:r>
              <a:rPr lang="en-US" dirty="0">
                <a:solidFill>
                  <a:schemeClr val="tx2">
                    <a:lumMod val="10000"/>
                  </a:schemeClr>
                </a:solidFill>
              </a:rPr>
              <a:t>:</a:t>
            </a:r>
          </a:p>
          <a:p>
            <a:pPr marL="114300" indent="0">
              <a:buNone/>
            </a:pPr>
            <a:r>
              <a:rPr lang="en-US" dirty="0">
                <a:solidFill>
                  <a:schemeClr val="tx2">
                    <a:lumMod val="10000"/>
                  </a:schemeClr>
                </a:solidFill>
              </a:rPr>
              <a:t>  In this process identify the errors and corruptions and either remove or manually replace with mean median and mode values and correct the data type. Checking for null values and duplicates. </a:t>
            </a:r>
          </a:p>
          <a:p>
            <a:pPr marL="114300" indent="0">
              <a:buNone/>
            </a:pPr>
            <a:r>
              <a:rPr lang="en-US" u="sng" dirty="0">
                <a:solidFill>
                  <a:schemeClr val="tx2">
                    <a:lumMod val="10000"/>
                  </a:schemeClr>
                </a:solidFill>
              </a:rPr>
              <a:t>EDA:</a:t>
            </a:r>
          </a:p>
          <a:p>
            <a:pPr marL="114300" indent="0">
              <a:buNone/>
            </a:pPr>
            <a:r>
              <a:rPr lang="en-US" dirty="0">
                <a:solidFill>
                  <a:schemeClr val="tx2">
                    <a:lumMod val="10000"/>
                  </a:schemeClr>
                </a:solidFill>
              </a:rPr>
              <a:t>  we do some exploratory data analysis(EDA) to get some insight into data set and underlying structure of data set on selected features , visualize the data using different plots.</a:t>
            </a:r>
          </a:p>
          <a:p>
            <a:pPr marL="114300" indent="0">
              <a:buNone/>
            </a:pPr>
            <a:endParaRPr lang="en-US" u="sng" dirty="0">
              <a:solidFill>
                <a:schemeClr val="tx2">
                  <a:lumMod val="10000"/>
                </a:schemeClr>
              </a:solidFill>
            </a:endParaRPr>
          </a:p>
        </p:txBody>
      </p:sp>
    </p:spTree>
    <p:extLst>
      <p:ext uri="{BB962C8B-B14F-4D97-AF65-F5344CB8AC3E}">
        <p14:creationId xmlns:p14="http://schemas.microsoft.com/office/powerpoint/2010/main" val="215340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A2C0-9612-48F2-8378-1CCF00B3CD3D}"/>
              </a:ext>
            </a:extLst>
          </p:cNvPr>
          <p:cNvSpPr>
            <a:spLocks noGrp="1"/>
          </p:cNvSpPr>
          <p:nvPr>
            <p:ph type="title"/>
          </p:nvPr>
        </p:nvSpPr>
        <p:spPr>
          <a:xfrm>
            <a:off x="446379" y="55164"/>
            <a:ext cx="3204133" cy="572700"/>
          </a:xfrm>
        </p:spPr>
        <p:txBody>
          <a:bodyPr/>
          <a:lstStyle/>
          <a:p>
            <a:r>
              <a:rPr lang="en-US" b="1" u="sng" dirty="0"/>
              <a:t>Models</a:t>
            </a:r>
          </a:p>
        </p:txBody>
      </p:sp>
      <p:sp>
        <p:nvSpPr>
          <p:cNvPr id="3" name="Text Placeholder 2">
            <a:extLst>
              <a:ext uri="{FF2B5EF4-FFF2-40B4-BE49-F238E27FC236}">
                <a16:creationId xmlns:a16="http://schemas.microsoft.com/office/drawing/2014/main" id="{0A4EBD90-F362-4ADE-94A7-A05F6C87C295}"/>
              </a:ext>
            </a:extLst>
          </p:cNvPr>
          <p:cNvSpPr>
            <a:spLocks noGrp="1"/>
          </p:cNvSpPr>
          <p:nvPr>
            <p:ph type="body" idx="1"/>
          </p:nvPr>
        </p:nvSpPr>
        <p:spPr>
          <a:xfrm>
            <a:off x="311700" y="734190"/>
            <a:ext cx="8520600" cy="4354146"/>
          </a:xfrm>
        </p:spPr>
        <p:txBody>
          <a:bodyPr/>
          <a:lstStyle/>
          <a:p>
            <a:pPr marL="114300" indent="0">
              <a:buNone/>
            </a:pPr>
            <a:r>
              <a:rPr lang="en-US" dirty="0">
                <a:solidFill>
                  <a:schemeClr val="tx2">
                    <a:lumMod val="10000"/>
                  </a:schemeClr>
                </a:solidFill>
              </a:rPr>
              <a:t>1. </a:t>
            </a:r>
            <a:r>
              <a:rPr lang="en-US" b="1" dirty="0">
                <a:solidFill>
                  <a:schemeClr val="tx2">
                    <a:lumMod val="10000"/>
                  </a:schemeClr>
                </a:solidFill>
              </a:rPr>
              <a:t>Data splitting</a:t>
            </a:r>
            <a:r>
              <a:rPr lang="en-US" dirty="0">
                <a:solidFill>
                  <a:schemeClr val="tx2">
                    <a:lumMod val="10000"/>
                  </a:schemeClr>
                </a:solidFill>
              </a:rPr>
              <a:t>:</a:t>
            </a:r>
          </a:p>
          <a:p>
            <a:pPr marL="114300" indent="0">
              <a:buNone/>
            </a:pPr>
            <a:r>
              <a:rPr lang="en-US" dirty="0">
                <a:solidFill>
                  <a:schemeClr val="tx2">
                    <a:lumMod val="10000"/>
                  </a:schemeClr>
                </a:solidFill>
              </a:rPr>
              <a:t>    Before proceeding to pass the data to models, the data is split into the training </a:t>
            </a:r>
          </a:p>
          <a:p>
            <a:pPr marL="114300" indent="0">
              <a:buNone/>
            </a:pPr>
            <a:r>
              <a:rPr lang="en-US" dirty="0">
                <a:solidFill>
                  <a:schemeClr val="tx2">
                    <a:lumMod val="10000"/>
                  </a:schemeClr>
                </a:solidFill>
              </a:rPr>
              <a:t>    dataset and the testing dataset.</a:t>
            </a:r>
          </a:p>
          <a:p>
            <a:pPr marL="114300" indent="0">
              <a:buNone/>
            </a:pPr>
            <a:r>
              <a:rPr lang="en-US" dirty="0">
                <a:solidFill>
                  <a:schemeClr val="tx2">
                    <a:lumMod val="10000"/>
                  </a:schemeClr>
                </a:solidFill>
              </a:rPr>
              <a:t>2. </a:t>
            </a:r>
            <a:r>
              <a:rPr lang="en-US" b="1" dirty="0">
                <a:solidFill>
                  <a:schemeClr val="tx2">
                    <a:lumMod val="10000"/>
                  </a:schemeClr>
                </a:solidFill>
              </a:rPr>
              <a:t>Logistic Regression</a:t>
            </a:r>
            <a:r>
              <a:rPr lang="en-US" dirty="0">
                <a:solidFill>
                  <a:schemeClr val="tx2">
                    <a:lumMod val="10000"/>
                  </a:schemeClr>
                </a:solidFill>
              </a:rPr>
              <a:t>:</a:t>
            </a:r>
          </a:p>
          <a:p>
            <a:pPr marL="114300" indent="0">
              <a:buNone/>
            </a:pPr>
            <a:r>
              <a:rPr lang="en-US" dirty="0">
                <a:solidFill>
                  <a:schemeClr val="tx2">
                    <a:lumMod val="10000"/>
                  </a:schemeClr>
                </a:solidFill>
              </a:rPr>
              <a:t>    We trained the Logistic Regression model with the training dataset and tested  </a:t>
            </a:r>
          </a:p>
          <a:p>
            <a:pPr marL="114300" indent="0">
              <a:buNone/>
            </a:pPr>
            <a:r>
              <a:rPr lang="en-US" dirty="0">
                <a:solidFill>
                  <a:schemeClr val="tx2">
                    <a:lumMod val="10000"/>
                  </a:schemeClr>
                </a:solidFill>
              </a:rPr>
              <a:t>    with the test Dataset.</a:t>
            </a:r>
          </a:p>
          <a:p>
            <a:pPr marL="114300" indent="0">
              <a:buNone/>
            </a:pPr>
            <a:r>
              <a:rPr lang="en-US" dirty="0">
                <a:solidFill>
                  <a:schemeClr val="tx2">
                    <a:lumMod val="10000"/>
                  </a:schemeClr>
                </a:solidFill>
              </a:rPr>
              <a:t>3. </a:t>
            </a:r>
            <a:r>
              <a:rPr lang="en-US" b="1" dirty="0">
                <a:solidFill>
                  <a:schemeClr val="tx2">
                    <a:lumMod val="10000"/>
                  </a:schemeClr>
                </a:solidFill>
              </a:rPr>
              <a:t>Decision Tree</a:t>
            </a:r>
            <a:r>
              <a:rPr lang="en-US" dirty="0">
                <a:solidFill>
                  <a:schemeClr val="tx2">
                    <a:lumMod val="10000"/>
                  </a:schemeClr>
                </a:solidFill>
              </a:rPr>
              <a:t>:</a:t>
            </a:r>
          </a:p>
          <a:p>
            <a:pPr marL="114300" indent="0">
              <a:buNone/>
            </a:pPr>
            <a:r>
              <a:rPr lang="en-US" dirty="0">
                <a:solidFill>
                  <a:schemeClr val="tx2">
                    <a:lumMod val="10000"/>
                  </a:schemeClr>
                </a:solidFill>
              </a:rPr>
              <a:t>    We trained the Decision Tress using the training dataset and predicted the </a:t>
            </a:r>
          </a:p>
          <a:p>
            <a:pPr marL="114300" indent="0">
              <a:buNone/>
            </a:pPr>
            <a:r>
              <a:rPr lang="en-US" dirty="0">
                <a:solidFill>
                  <a:schemeClr val="tx2">
                    <a:lumMod val="10000"/>
                  </a:schemeClr>
                </a:solidFill>
              </a:rPr>
              <a:t>    Test Dataset.</a:t>
            </a:r>
          </a:p>
          <a:p>
            <a:pPr marL="114300" indent="0">
              <a:buNone/>
            </a:pPr>
            <a:r>
              <a:rPr lang="en-US" dirty="0">
                <a:solidFill>
                  <a:schemeClr val="tx2">
                    <a:lumMod val="10000"/>
                  </a:schemeClr>
                </a:solidFill>
              </a:rPr>
              <a:t>4. </a:t>
            </a:r>
            <a:r>
              <a:rPr lang="en-US" b="1" dirty="0">
                <a:solidFill>
                  <a:schemeClr val="tx2">
                    <a:lumMod val="10000"/>
                  </a:schemeClr>
                </a:solidFill>
              </a:rPr>
              <a:t>Random Forest/XGBoost</a:t>
            </a:r>
            <a:r>
              <a:rPr lang="en-US" dirty="0">
                <a:solidFill>
                  <a:schemeClr val="tx2">
                    <a:lumMod val="10000"/>
                  </a:schemeClr>
                </a:solidFill>
              </a:rPr>
              <a:t>:</a:t>
            </a:r>
            <a:endParaRPr lang="en-US" b="1" dirty="0">
              <a:solidFill>
                <a:schemeClr val="tx2">
                  <a:lumMod val="10000"/>
                </a:schemeClr>
              </a:solidFill>
            </a:endParaRPr>
          </a:p>
          <a:p>
            <a:pPr marL="114300" indent="0">
              <a:buNone/>
            </a:pPr>
            <a:r>
              <a:rPr lang="en-US" dirty="0">
                <a:solidFill>
                  <a:schemeClr val="tx2">
                    <a:lumMod val="10000"/>
                  </a:schemeClr>
                </a:solidFill>
              </a:rPr>
              <a:t>    We trained the Random forest classifier and XGBoost using the training</a:t>
            </a:r>
          </a:p>
          <a:p>
            <a:pPr marL="114300" indent="0">
              <a:buNone/>
            </a:pPr>
            <a:r>
              <a:rPr lang="en-US" dirty="0">
                <a:solidFill>
                  <a:schemeClr val="tx2">
                    <a:lumMod val="10000"/>
                  </a:schemeClr>
                </a:solidFill>
              </a:rPr>
              <a:t>    Dataset and predicted the Test Dataset and stored the values in a different </a:t>
            </a:r>
          </a:p>
          <a:p>
            <a:pPr marL="114300" indent="0">
              <a:buNone/>
            </a:pPr>
            <a:r>
              <a:rPr lang="en-US" dirty="0">
                <a:solidFill>
                  <a:schemeClr val="tx2">
                    <a:lumMod val="10000"/>
                  </a:schemeClr>
                </a:solidFill>
              </a:rPr>
              <a:t>    </a:t>
            </a:r>
            <a:r>
              <a:rPr lang="en-US" dirty="0" err="1">
                <a:solidFill>
                  <a:schemeClr val="tx2">
                    <a:lumMod val="10000"/>
                  </a:schemeClr>
                </a:solidFill>
              </a:rPr>
              <a:t>Dataframe</a:t>
            </a:r>
            <a:r>
              <a:rPr lang="en-US" dirty="0">
                <a:solidFill>
                  <a:schemeClr val="tx2">
                    <a:lumMod val="10000"/>
                  </a:schemeClr>
                </a:solidFill>
              </a:rPr>
              <a:t>.</a:t>
            </a:r>
          </a:p>
          <a:p>
            <a:endParaRPr lang="en-US" dirty="0"/>
          </a:p>
        </p:txBody>
      </p:sp>
    </p:spTree>
    <p:extLst>
      <p:ext uri="{BB962C8B-B14F-4D97-AF65-F5344CB8AC3E}">
        <p14:creationId xmlns:p14="http://schemas.microsoft.com/office/powerpoint/2010/main" val="249547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0E57-CB57-47B4-B144-D0DE8271911A}"/>
              </a:ext>
            </a:extLst>
          </p:cNvPr>
          <p:cNvSpPr>
            <a:spLocks noGrp="1"/>
          </p:cNvSpPr>
          <p:nvPr>
            <p:ph type="title"/>
          </p:nvPr>
        </p:nvSpPr>
        <p:spPr>
          <a:xfrm>
            <a:off x="219551" y="1925"/>
            <a:ext cx="8520600" cy="572700"/>
          </a:xfrm>
        </p:spPr>
        <p:txBody>
          <a:bodyPr/>
          <a:lstStyle/>
          <a:p>
            <a:r>
              <a:rPr lang="en-US" sz="1800" b="1" i="0" u="sng" strike="noStrike" baseline="0" dirty="0">
                <a:solidFill>
                  <a:srgbClr val="CD0000"/>
                </a:solidFill>
                <a:latin typeface="Montserrat-Bold"/>
              </a:rPr>
              <a:t>EDA - Univariate analysis</a:t>
            </a:r>
            <a:endParaRPr lang="en-US" b="1" u="sng" dirty="0"/>
          </a:p>
        </p:txBody>
      </p:sp>
      <p:pic>
        <p:nvPicPr>
          <p:cNvPr id="1026" name="Picture 2">
            <a:extLst>
              <a:ext uri="{FF2B5EF4-FFF2-40B4-BE49-F238E27FC236}">
                <a16:creationId xmlns:a16="http://schemas.microsoft.com/office/drawing/2014/main" id="{C92E5E3D-650D-46C2-A65C-BEEBD8E11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490"/>
            <a:ext cx="4685414" cy="4212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A11885-E750-4C9A-9837-293F280C6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357" y="422755"/>
            <a:ext cx="4118345" cy="43335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0490E8B-D63C-40A0-9B29-7FE8A8D32B2B}"/>
              </a:ext>
            </a:extLst>
          </p:cNvPr>
          <p:cNvSpPr txBox="1"/>
          <p:nvPr/>
        </p:nvSpPr>
        <p:spPr>
          <a:xfrm>
            <a:off x="255182" y="4602410"/>
            <a:ext cx="4600352" cy="307777"/>
          </a:xfrm>
          <a:prstGeom prst="rect">
            <a:avLst/>
          </a:prstGeom>
          <a:noFill/>
        </p:spPr>
        <p:txBody>
          <a:bodyPr wrap="square">
            <a:spAutoFit/>
          </a:bodyPr>
          <a:lstStyle/>
          <a:p>
            <a:r>
              <a:rPr lang="en-US" sz="1400" b="1" i="0" u="none" strike="noStrike" baseline="0" dirty="0" err="1">
                <a:solidFill>
                  <a:srgbClr val="134F5C"/>
                </a:solidFill>
                <a:latin typeface="Montserrat-Bold"/>
              </a:rPr>
              <a:t>Price_range</a:t>
            </a:r>
            <a:r>
              <a:rPr lang="en-US" sz="1400" b="1" i="0" u="none" strike="noStrike" baseline="0" dirty="0">
                <a:solidFill>
                  <a:srgbClr val="134F5C"/>
                </a:solidFill>
                <a:latin typeface="Montserrat-Bold"/>
              </a:rPr>
              <a:t> has equal no of observations</a:t>
            </a:r>
            <a:endParaRPr lang="en-US" dirty="0"/>
          </a:p>
        </p:txBody>
      </p:sp>
      <p:sp>
        <p:nvSpPr>
          <p:cNvPr id="10" name="TextBox 9">
            <a:extLst>
              <a:ext uri="{FF2B5EF4-FFF2-40B4-BE49-F238E27FC236}">
                <a16:creationId xmlns:a16="http://schemas.microsoft.com/office/drawing/2014/main" id="{7E83C0BE-F472-4F86-832B-94470CC0F658}"/>
              </a:ext>
            </a:extLst>
          </p:cNvPr>
          <p:cNvSpPr txBox="1"/>
          <p:nvPr/>
        </p:nvSpPr>
        <p:spPr>
          <a:xfrm>
            <a:off x="4571999" y="4613683"/>
            <a:ext cx="4855535" cy="523220"/>
          </a:xfrm>
          <a:prstGeom prst="rect">
            <a:avLst/>
          </a:prstGeom>
          <a:noFill/>
        </p:spPr>
        <p:txBody>
          <a:bodyPr wrap="square">
            <a:spAutoFit/>
          </a:bodyPr>
          <a:lstStyle/>
          <a:p>
            <a:pPr algn="l"/>
            <a:r>
              <a:rPr lang="en-US" sz="1400" b="1" i="0" u="none" strike="noStrike" baseline="0" dirty="0">
                <a:solidFill>
                  <a:srgbClr val="134F5C"/>
                </a:solidFill>
                <a:latin typeface="Montserrat-Bold"/>
              </a:rPr>
              <a:t>Except 3g, other dichotomous types have equal no of observations</a:t>
            </a:r>
            <a:endParaRPr lang="en-US" dirty="0"/>
          </a:p>
        </p:txBody>
      </p:sp>
    </p:spTree>
    <p:extLst>
      <p:ext uri="{BB962C8B-B14F-4D97-AF65-F5344CB8AC3E}">
        <p14:creationId xmlns:p14="http://schemas.microsoft.com/office/powerpoint/2010/main" val="23288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C9C5-83F7-4454-95EC-A39AABAB4F2B}"/>
              </a:ext>
            </a:extLst>
          </p:cNvPr>
          <p:cNvSpPr>
            <a:spLocks noGrp="1"/>
          </p:cNvSpPr>
          <p:nvPr>
            <p:ph type="title"/>
          </p:nvPr>
        </p:nvSpPr>
        <p:spPr>
          <a:xfrm>
            <a:off x="91960" y="0"/>
            <a:ext cx="8520600" cy="572700"/>
          </a:xfrm>
        </p:spPr>
        <p:txBody>
          <a:bodyPr/>
          <a:lstStyle/>
          <a:p>
            <a:r>
              <a:rPr lang="en-US" sz="1800" b="1" i="0" u="sng" strike="noStrike" baseline="0" dirty="0">
                <a:solidFill>
                  <a:srgbClr val="CD0000"/>
                </a:solidFill>
                <a:latin typeface="Montserrat-Bold"/>
              </a:rPr>
              <a:t>EDA - Univariate analysis</a:t>
            </a:r>
            <a:endParaRPr lang="en-US" u="sng" dirty="0"/>
          </a:p>
        </p:txBody>
      </p:sp>
      <p:pic>
        <p:nvPicPr>
          <p:cNvPr id="2050" name="Picture 2">
            <a:extLst>
              <a:ext uri="{FF2B5EF4-FFF2-40B4-BE49-F238E27FC236}">
                <a16:creationId xmlns:a16="http://schemas.microsoft.com/office/drawing/2014/main" id="{D7F50FCA-AEB3-477F-A05C-A0D40282F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038"/>
            <a:ext cx="4245935" cy="3171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0FC8541-9682-4362-B0E7-4CADF750F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935" y="681038"/>
            <a:ext cx="4899394" cy="31718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9AEBB6-6056-444F-B534-17BCC147E045}"/>
              </a:ext>
            </a:extLst>
          </p:cNvPr>
          <p:cNvSpPr txBox="1"/>
          <p:nvPr/>
        </p:nvSpPr>
        <p:spPr>
          <a:xfrm>
            <a:off x="0" y="3939242"/>
            <a:ext cx="4572000" cy="523220"/>
          </a:xfrm>
          <a:prstGeom prst="rect">
            <a:avLst/>
          </a:prstGeom>
          <a:noFill/>
        </p:spPr>
        <p:txBody>
          <a:bodyPr wrap="square">
            <a:spAutoFit/>
          </a:bodyPr>
          <a:lstStyle/>
          <a:p>
            <a:r>
              <a:rPr lang="en-US" sz="1400" b="1" i="0" u="none" strike="noStrike" baseline="0" dirty="0">
                <a:solidFill>
                  <a:srgbClr val="134F5C"/>
                </a:solidFill>
                <a:latin typeface="Montserrat-Bold"/>
              </a:rPr>
              <a:t>Most Equal no. of observations, highest being 4 cores</a:t>
            </a:r>
            <a:endParaRPr lang="en-US" dirty="0"/>
          </a:p>
        </p:txBody>
      </p:sp>
      <p:sp>
        <p:nvSpPr>
          <p:cNvPr id="9" name="TextBox 8">
            <a:extLst>
              <a:ext uri="{FF2B5EF4-FFF2-40B4-BE49-F238E27FC236}">
                <a16:creationId xmlns:a16="http://schemas.microsoft.com/office/drawing/2014/main" id="{E215DA49-8A56-4824-99CE-FB71565ECE27}"/>
              </a:ext>
            </a:extLst>
          </p:cNvPr>
          <p:cNvSpPr txBox="1"/>
          <p:nvPr/>
        </p:nvSpPr>
        <p:spPr>
          <a:xfrm>
            <a:off x="4752754" y="3902471"/>
            <a:ext cx="4572000" cy="523220"/>
          </a:xfrm>
          <a:prstGeom prst="rect">
            <a:avLst/>
          </a:prstGeom>
          <a:noFill/>
        </p:spPr>
        <p:txBody>
          <a:bodyPr wrap="square">
            <a:spAutoFit/>
          </a:bodyPr>
          <a:lstStyle/>
          <a:p>
            <a:pPr algn="l"/>
            <a:r>
              <a:rPr lang="en-US" sz="1400" b="1" i="0" u="none" strike="noStrike" baseline="0" dirty="0">
                <a:solidFill>
                  <a:srgbClr val="134F5C"/>
                </a:solidFill>
                <a:latin typeface="Montserrat-Bold"/>
              </a:rPr>
              <a:t>0.1cm has highest and 1cm has least no. of</a:t>
            </a:r>
          </a:p>
          <a:p>
            <a:pPr algn="l"/>
            <a:r>
              <a:rPr lang="en-US" sz="1400" b="1" i="0" u="none" strike="noStrike" baseline="0" dirty="0">
                <a:solidFill>
                  <a:srgbClr val="134F5C"/>
                </a:solidFill>
                <a:latin typeface="Montserrat-Bold"/>
              </a:rPr>
              <a:t>observations.</a:t>
            </a:r>
            <a:endParaRPr lang="en-US" dirty="0"/>
          </a:p>
        </p:txBody>
      </p:sp>
    </p:spTree>
    <p:extLst>
      <p:ext uri="{BB962C8B-B14F-4D97-AF65-F5344CB8AC3E}">
        <p14:creationId xmlns:p14="http://schemas.microsoft.com/office/powerpoint/2010/main" val="33141237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2517</TotalTime>
  <Words>1367</Words>
  <Application>Microsoft Office PowerPoint</Application>
  <PresentationFormat>On-screen Show (16:9)</PresentationFormat>
  <Paragraphs>159</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ArialMT</vt:lpstr>
      <vt:lpstr>Arial</vt:lpstr>
      <vt:lpstr>Montserrat SemiBold</vt:lpstr>
      <vt:lpstr>Montserrat</vt:lpstr>
      <vt:lpstr>Montserrat Medium</vt:lpstr>
      <vt:lpstr>Montserrat-Bold</vt:lpstr>
      <vt:lpstr>Arial-BoldMT</vt:lpstr>
      <vt:lpstr>inherit</vt:lpstr>
      <vt:lpstr>Arial Rounded MT Bold</vt:lpstr>
      <vt:lpstr>Simple Light</vt:lpstr>
      <vt:lpstr>           Capstone Project Mobile Price Range Prediction   Team member Biswajeet sethi  PVN malleswara Rao Sanjay P Malviya   </vt:lpstr>
      <vt:lpstr>How Price Range affected by different features of Mobiles   </vt:lpstr>
      <vt:lpstr>Premise</vt:lpstr>
      <vt:lpstr>PowerPoint Presentation</vt:lpstr>
      <vt:lpstr>Data Summary</vt:lpstr>
      <vt:lpstr>Data Pipeline</vt:lpstr>
      <vt:lpstr>Models</vt:lpstr>
      <vt:lpstr>EDA - Univariate analysis</vt:lpstr>
      <vt:lpstr>EDA - Univariate analysis</vt:lpstr>
      <vt:lpstr>Univariate analysis - Numerical Variable Descriptive stats using boxplots</vt:lpstr>
      <vt:lpstr>Multivariate analysis</vt:lpstr>
      <vt:lpstr>Multivariate analysis - Categorical variables</vt:lpstr>
      <vt:lpstr>Multivariate analysis - n_cores &amp; m_dep</vt:lpstr>
      <vt:lpstr>Multivariate analysis - Numerical variables</vt:lpstr>
      <vt:lpstr>Multivariate analysis - int_memory, mobile_wt</vt:lpstr>
      <vt:lpstr>Multivariate analysis - Continued</vt:lpstr>
      <vt:lpstr>Data Wrangling</vt:lpstr>
      <vt:lpstr>Converting the dependent variable to a binary variable </vt:lpstr>
      <vt:lpstr>Splitting data into train and test Data sets </vt:lpstr>
      <vt:lpstr>Decision Tree</vt:lpstr>
      <vt:lpstr>Machine Learning Models</vt:lpstr>
      <vt:lpstr>Applying Model (Baseline Model)</vt:lpstr>
      <vt:lpstr>Model Validation &amp; Selection(continued)</vt:lpstr>
      <vt:lpstr>PowerPoint Presentation</vt:lpstr>
      <vt:lpstr>Model selection and validation </vt:lpstr>
      <vt:lpstr>Model Validation &amp; Selection(Hyperparameter tuned)</vt:lpstr>
      <vt:lpstr>Impact columns on model output</vt:lpstr>
      <vt:lpstr>Feature Importance</vt:lpstr>
      <vt:lpstr>Challenges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By-Biswajeet Sethi</dc:title>
  <dc:creator>DELL</dc:creator>
  <cp:lastModifiedBy>Priyanka sethi</cp:lastModifiedBy>
  <cp:revision>82</cp:revision>
  <dcterms:modified xsi:type="dcterms:W3CDTF">2021-11-15T03:34:34Z</dcterms:modified>
</cp:coreProperties>
</file>