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72" y="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D6ED47A-FF9E-4F3A-A071-C73D4861F108}" type="datetimeFigureOut">
              <a:rPr lang="en-US" smtClean="0"/>
              <a:t>3/13/2022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C2EEAD3-C4F1-49CF-B3DE-70DD70D9A625}" type="slidenum">
              <a:rPr lang="en-US" smtClean="0"/>
              <a:t>‹#›</a:t>
            </a:fld>
            <a:endParaRPr lang="en-US"/>
          </a:p>
        </p:txBody>
      </p:sp>
    </p:spTree>
    <p:extLst>
      <p:ext uri="{BB962C8B-B14F-4D97-AF65-F5344CB8AC3E}">
        <p14:creationId xmlns:p14="http://schemas.microsoft.com/office/powerpoint/2010/main" val="326938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ED47A-FF9E-4F3A-A071-C73D4861F108}"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EEAD3-C4F1-49CF-B3DE-70DD70D9A625}" type="slidenum">
              <a:rPr lang="en-US" smtClean="0"/>
              <a:t>‹#›</a:t>
            </a:fld>
            <a:endParaRPr lang="en-US"/>
          </a:p>
        </p:txBody>
      </p:sp>
    </p:spTree>
    <p:extLst>
      <p:ext uri="{BB962C8B-B14F-4D97-AF65-F5344CB8AC3E}">
        <p14:creationId xmlns:p14="http://schemas.microsoft.com/office/powerpoint/2010/main" val="408156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D6ED47A-FF9E-4F3A-A071-C73D4861F108}" type="datetimeFigureOut">
              <a:rPr lang="en-US" smtClean="0"/>
              <a:t>3/13/2022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C2EEAD3-C4F1-49CF-B3DE-70DD70D9A625}" type="slidenum">
              <a:rPr lang="en-US" smtClean="0"/>
              <a:t>‹#›</a:t>
            </a:fld>
            <a:endParaRPr lang="en-US"/>
          </a:p>
        </p:txBody>
      </p:sp>
    </p:spTree>
    <p:extLst>
      <p:ext uri="{BB962C8B-B14F-4D97-AF65-F5344CB8AC3E}">
        <p14:creationId xmlns:p14="http://schemas.microsoft.com/office/powerpoint/2010/main" val="205710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ED47A-FF9E-4F3A-A071-C73D4861F108}"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C2EEAD3-C4F1-49CF-B3DE-70DD70D9A625}" type="slidenum">
              <a:rPr lang="en-US" smtClean="0"/>
              <a:t>‹#›</a:t>
            </a:fld>
            <a:endParaRPr lang="en-US"/>
          </a:p>
        </p:txBody>
      </p:sp>
    </p:spTree>
    <p:extLst>
      <p:ext uri="{BB962C8B-B14F-4D97-AF65-F5344CB8AC3E}">
        <p14:creationId xmlns:p14="http://schemas.microsoft.com/office/powerpoint/2010/main" val="209169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D6ED47A-FF9E-4F3A-A071-C73D4861F108}" type="datetimeFigureOut">
              <a:rPr lang="en-US" smtClean="0"/>
              <a:t>3/13/2022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2EEAD3-C4F1-49CF-B3DE-70DD70D9A625}" type="slidenum">
              <a:rPr lang="en-US" smtClean="0"/>
              <a:t>‹#›</a:t>
            </a:fld>
            <a:endParaRPr lang="en-US"/>
          </a:p>
        </p:txBody>
      </p:sp>
    </p:spTree>
    <p:extLst>
      <p:ext uri="{BB962C8B-B14F-4D97-AF65-F5344CB8AC3E}">
        <p14:creationId xmlns:p14="http://schemas.microsoft.com/office/powerpoint/2010/main" val="192141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6ED47A-FF9E-4F3A-A071-C73D4861F108}"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EEAD3-C4F1-49CF-B3DE-70DD70D9A625}" type="slidenum">
              <a:rPr lang="en-US" smtClean="0"/>
              <a:t>‹#›</a:t>
            </a:fld>
            <a:endParaRPr lang="en-US"/>
          </a:p>
        </p:txBody>
      </p:sp>
    </p:spTree>
    <p:extLst>
      <p:ext uri="{BB962C8B-B14F-4D97-AF65-F5344CB8AC3E}">
        <p14:creationId xmlns:p14="http://schemas.microsoft.com/office/powerpoint/2010/main" val="3099917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6ED47A-FF9E-4F3A-A071-C73D4861F108}" type="datetimeFigureOut">
              <a:rPr lang="en-US" smtClean="0"/>
              <a:t>3/13/2022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2EEAD3-C4F1-49CF-B3DE-70DD70D9A625}" type="slidenum">
              <a:rPr lang="en-US" smtClean="0"/>
              <a:t>‹#›</a:t>
            </a:fld>
            <a:endParaRPr lang="en-US"/>
          </a:p>
        </p:txBody>
      </p:sp>
    </p:spTree>
    <p:extLst>
      <p:ext uri="{BB962C8B-B14F-4D97-AF65-F5344CB8AC3E}">
        <p14:creationId xmlns:p14="http://schemas.microsoft.com/office/powerpoint/2010/main" val="308549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6ED47A-FF9E-4F3A-A071-C73D4861F108}" type="datetimeFigureOut">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2EEAD3-C4F1-49CF-B3DE-70DD70D9A625}"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3838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ED47A-FF9E-4F3A-A071-C73D4861F108}" type="datetimeFigureOut">
              <a:rPr lang="en-US" smtClean="0"/>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2EEAD3-C4F1-49CF-B3DE-70DD70D9A625}" type="slidenum">
              <a:rPr lang="en-US" smtClean="0"/>
              <a:t>‹#›</a:t>
            </a:fld>
            <a:endParaRPr lang="en-US"/>
          </a:p>
        </p:txBody>
      </p:sp>
    </p:spTree>
    <p:extLst>
      <p:ext uri="{BB962C8B-B14F-4D97-AF65-F5344CB8AC3E}">
        <p14:creationId xmlns:p14="http://schemas.microsoft.com/office/powerpoint/2010/main" val="348296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D6ED47A-FF9E-4F3A-A071-C73D4861F108}" type="datetimeFigureOut">
              <a:rPr lang="en-US" smtClean="0"/>
              <a:t>3/13/2022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C2EEAD3-C4F1-49CF-B3DE-70DD70D9A625}" type="slidenum">
              <a:rPr lang="en-US" smtClean="0"/>
              <a:t>‹#›</a:t>
            </a:fld>
            <a:endParaRPr lang="en-US"/>
          </a:p>
        </p:txBody>
      </p:sp>
    </p:spTree>
    <p:extLst>
      <p:ext uri="{BB962C8B-B14F-4D97-AF65-F5344CB8AC3E}">
        <p14:creationId xmlns:p14="http://schemas.microsoft.com/office/powerpoint/2010/main" val="20977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6ED47A-FF9E-4F3A-A071-C73D4861F108}"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EEAD3-C4F1-49CF-B3DE-70DD70D9A625}" type="slidenum">
              <a:rPr lang="en-US" smtClean="0"/>
              <a:t>‹#›</a:t>
            </a:fld>
            <a:endParaRPr lang="en-US"/>
          </a:p>
        </p:txBody>
      </p:sp>
    </p:spTree>
    <p:extLst>
      <p:ext uri="{BB962C8B-B14F-4D97-AF65-F5344CB8AC3E}">
        <p14:creationId xmlns:p14="http://schemas.microsoft.com/office/powerpoint/2010/main" val="1981581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D6ED47A-FF9E-4F3A-A071-C73D4861F108}" type="datetimeFigureOut">
              <a:rPr lang="en-US" smtClean="0"/>
              <a:t>3/13/2022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C2EEAD3-C4F1-49CF-B3DE-70DD70D9A625}"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60505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iswajeetNayak/BankruptcyPrediction.git" TargetMode="External"/><Relationship Id="rId2" Type="http://schemas.openxmlformats.org/officeDocument/2006/relationships/hyperlink" Target="https://github.com/BiswajeetNayak/BankruptcyPrediction" TargetMode="External"/><Relationship Id="rId1" Type="http://schemas.openxmlformats.org/officeDocument/2006/relationships/slideLayout" Target="../slideLayouts/slideLayout7.xml"/><Relationship Id="rId4" Type="http://schemas.openxmlformats.org/officeDocument/2006/relationships/hyperlink" Target="mailto:git@github.com:BiswajeetNayak/BankruptcyPrediction.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2281-CE12-4353-BEFB-35E69A5AF478}"/>
              </a:ext>
            </a:extLst>
          </p:cNvPr>
          <p:cNvSpPr>
            <a:spLocks noGrp="1"/>
          </p:cNvSpPr>
          <p:nvPr>
            <p:ph type="ctrTitle"/>
          </p:nvPr>
        </p:nvSpPr>
        <p:spPr/>
        <p:txBody>
          <a:bodyPr/>
          <a:lstStyle/>
          <a:p>
            <a:r>
              <a:rPr lang="en-US" dirty="0"/>
              <a:t>Bankruptcy prediction</a:t>
            </a:r>
          </a:p>
        </p:txBody>
      </p:sp>
      <p:sp>
        <p:nvSpPr>
          <p:cNvPr id="3" name="Subtitle 2">
            <a:extLst>
              <a:ext uri="{FF2B5EF4-FFF2-40B4-BE49-F238E27FC236}">
                <a16:creationId xmlns:a16="http://schemas.microsoft.com/office/drawing/2014/main" id="{8FFC14FA-6765-4294-AC2A-651702471EEF}"/>
              </a:ext>
            </a:extLst>
          </p:cNvPr>
          <p:cNvSpPr>
            <a:spLocks noGrp="1"/>
          </p:cNvSpPr>
          <p:nvPr>
            <p:ph type="subTitle" idx="1"/>
          </p:nvPr>
        </p:nvSpPr>
        <p:spPr/>
        <p:txBody>
          <a:bodyPr/>
          <a:lstStyle/>
          <a:p>
            <a:r>
              <a:rPr lang="en-US" dirty="0"/>
              <a:t>machine learning approach using financial drivers</a:t>
            </a:r>
          </a:p>
        </p:txBody>
      </p:sp>
    </p:spTree>
    <p:extLst>
      <p:ext uri="{BB962C8B-B14F-4D97-AF65-F5344CB8AC3E}">
        <p14:creationId xmlns:p14="http://schemas.microsoft.com/office/powerpoint/2010/main" val="45151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AB59EF-B038-49EE-BC70-9CC5967F0B58}"/>
              </a:ext>
            </a:extLst>
          </p:cNvPr>
          <p:cNvSpPr/>
          <p:nvPr/>
        </p:nvSpPr>
        <p:spPr>
          <a:xfrm>
            <a:off x="4565998" y="2967335"/>
            <a:ext cx="306000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 You</a:t>
            </a:r>
          </a:p>
        </p:txBody>
      </p:sp>
      <p:sp>
        <p:nvSpPr>
          <p:cNvPr id="3" name="TextBox 2">
            <a:extLst>
              <a:ext uri="{FF2B5EF4-FFF2-40B4-BE49-F238E27FC236}">
                <a16:creationId xmlns:a16="http://schemas.microsoft.com/office/drawing/2014/main" id="{AC5A2F92-1DB6-44C4-923F-D331B76AFCAF}"/>
              </a:ext>
            </a:extLst>
          </p:cNvPr>
          <p:cNvSpPr txBox="1"/>
          <p:nvPr/>
        </p:nvSpPr>
        <p:spPr>
          <a:xfrm>
            <a:off x="923827" y="1461155"/>
            <a:ext cx="2601798"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Feedback</a:t>
            </a:r>
          </a:p>
          <a:p>
            <a:pPr marL="285750" indent="-28575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Questions?</a:t>
            </a:r>
          </a:p>
        </p:txBody>
      </p:sp>
      <p:sp>
        <p:nvSpPr>
          <p:cNvPr id="4" name="TextBox 3">
            <a:extLst>
              <a:ext uri="{FF2B5EF4-FFF2-40B4-BE49-F238E27FC236}">
                <a16:creationId xmlns:a16="http://schemas.microsoft.com/office/drawing/2014/main" id="{5CA02622-99CF-4FFD-8A7A-086B1B3EE1E3}"/>
              </a:ext>
            </a:extLst>
          </p:cNvPr>
          <p:cNvSpPr txBox="1"/>
          <p:nvPr/>
        </p:nvSpPr>
        <p:spPr>
          <a:xfrm>
            <a:off x="1055801" y="5222449"/>
            <a:ext cx="9125147" cy="1354217"/>
          </a:xfrm>
          <a:prstGeom prst="rect">
            <a:avLst/>
          </a:prstGeom>
          <a:noFill/>
        </p:spPr>
        <p:txBody>
          <a:bodyPr wrap="square" rtlCol="0">
            <a:spAutoFit/>
          </a:bodyPr>
          <a:lstStyle/>
          <a:p>
            <a:r>
              <a:rPr lang="en-US" sz="1600" dirty="0" err="1">
                <a:ln w="0"/>
                <a:solidFill>
                  <a:schemeClr val="accent1"/>
                </a:solidFill>
                <a:effectLst>
                  <a:outerShdw blurRad="38100" dist="25400" dir="5400000" algn="ctr" rotWithShape="0">
                    <a:srgbClr val="6E747A">
                      <a:alpha val="43000"/>
                    </a:srgbClr>
                  </a:outerShdw>
                </a:effectLst>
              </a:rPr>
              <a:t>Github</a:t>
            </a:r>
            <a:r>
              <a:rPr lang="en-US" sz="1600" dirty="0">
                <a:ln w="0"/>
                <a:solidFill>
                  <a:schemeClr val="accent1"/>
                </a:solidFill>
                <a:effectLst>
                  <a:outerShdw blurRad="38100" dist="25400" dir="5400000" algn="ctr" rotWithShape="0">
                    <a:srgbClr val="6E747A">
                      <a:alpha val="43000"/>
                    </a:srgbClr>
                  </a:outerShdw>
                </a:effectLst>
              </a:rPr>
              <a:t>: </a:t>
            </a:r>
            <a:r>
              <a:rPr lang="en-US" sz="1600" dirty="0">
                <a:ln w="0"/>
                <a:solidFill>
                  <a:schemeClr val="accent1"/>
                </a:solidFill>
                <a:effectLst>
                  <a:outerShdw blurRad="38100" dist="25400" dir="5400000" algn="ctr" rotWithShape="0">
                    <a:srgbClr val="6E747A">
                      <a:alpha val="43000"/>
                    </a:srgbClr>
                  </a:outerShdw>
                </a:effectLst>
                <a:hlinkClick r:id="rId2">
                  <a:extLst>
                    <a:ext uri="{A12FA001-AC4F-418D-AE19-62706E023703}">
                      <ahyp:hlinkClr xmlns:ahyp="http://schemas.microsoft.com/office/drawing/2018/hyperlinkcolor" val="tx"/>
                    </a:ext>
                  </a:extLst>
                </a:hlinkClick>
              </a:rPr>
              <a:t>https://github.com/BiswajeetNayak/BankruptcyPrediction</a:t>
            </a:r>
            <a:endParaRPr lang="en-US" sz="1600" dirty="0">
              <a:ln w="0"/>
              <a:solidFill>
                <a:schemeClr val="accent1"/>
              </a:solidFill>
              <a:effectLst>
                <a:outerShdw blurRad="38100" dist="25400" dir="5400000" algn="ctr" rotWithShape="0">
                  <a:srgbClr val="6E747A">
                    <a:alpha val="43000"/>
                  </a:srgbClr>
                </a:outerShdw>
              </a:effectLst>
            </a:endParaRPr>
          </a:p>
          <a:p>
            <a:endParaRPr lang="en-US" sz="1600" dirty="0">
              <a:ln w="0"/>
              <a:solidFill>
                <a:schemeClr val="accent1"/>
              </a:solidFill>
              <a:effectLst>
                <a:outerShdw blurRad="38100" dist="25400" dir="5400000" algn="ctr" rotWithShape="0">
                  <a:srgbClr val="6E747A">
                    <a:alpha val="43000"/>
                  </a:srgbClr>
                </a:outerShdw>
              </a:effectLst>
            </a:endParaRPr>
          </a:p>
          <a:p>
            <a:r>
              <a:rPr lang="en-US" sz="1600" dirty="0">
                <a:ln w="0"/>
                <a:solidFill>
                  <a:schemeClr val="accent1"/>
                </a:solidFill>
                <a:effectLst>
                  <a:outerShdw blurRad="38100" dist="25400" dir="5400000" algn="ctr" rotWithShape="0">
                    <a:srgbClr val="6E747A">
                      <a:alpha val="43000"/>
                    </a:srgbClr>
                  </a:outerShdw>
                </a:effectLst>
              </a:rPr>
              <a:t>Https Clone Repo: </a:t>
            </a:r>
            <a:r>
              <a:rPr lang="en-US" sz="1600" dirty="0">
                <a:ln w="0"/>
                <a:solidFill>
                  <a:schemeClr val="accent1"/>
                </a:solidFill>
                <a:effectLst>
                  <a:outerShdw blurRad="38100" dist="25400" dir="5400000" algn="ctr" rotWithShape="0">
                    <a:srgbClr val="6E747A">
                      <a:alpha val="43000"/>
                    </a:srgbClr>
                  </a:outerShdw>
                </a:effectLst>
                <a:hlinkClick r:id="rId3">
                  <a:extLst>
                    <a:ext uri="{A12FA001-AC4F-418D-AE19-62706E023703}">
                      <ahyp:hlinkClr xmlns:ahyp="http://schemas.microsoft.com/office/drawing/2018/hyperlinkcolor" val="tx"/>
                    </a:ext>
                  </a:extLst>
                </a:hlinkClick>
              </a:rPr>
              <a:t>https://github.com/BiswajeetNayak/BankruptcyPrediction.git</a:t>
            </a:r>
            <a:endParaRPr lang="en-US" sz="1600" dirty="0">
              <a:ln w="0"/>
              <a:solidFill>
                <a:schemeClr val="accent1"/>
              </a:solidFill>
              <a:effectLst>
                <a:outerShdw blurRad="38100" dist="25400" dir="5400000" algn="ctr" rotWithShape="0">
                  <a:srgbClr val="6E747A">
                    <a:alpha val="43000"/>
                  </a:srgbClr>
                </a:outerShdw>
              </a:effectLst>
            </a:endParaRPr>
          </a:p>
          <a:p>
            <a:r>
              <a:rPr lang="en-US" sz="1600" dirty="0">
                <a:ln w="0"/>
                <a:solidFill>
                  <a:schemeClr val="accent1"/>
                </a:solidFill>
                <a:effectLst>
                  <a:outerShdw blurRad="38100" dist="25400" dir="5400000" algn="ctr" rotWithShape="0">
                    <a:srgbClr val="6E747A">
                      <a:alpha val="43000"/>
                    </a:srgbClr>
                  </a:outerShdw>
                </a:effectLst>
              </a:rPr>
              <a:t>SSH Clone Repo:  </a:t>
            </a:r>
            <a:r>
              <a:rPr lang="en-US" sz="1600" dirty="0" err="1">
                <a:ln w="0"/>
                <a:solidFill>
                  <a:schemeClr val="accent1"/>
                </a:solidFill>
                <a:effectLst>
                  <a:outerShdw blurRad="38100" dist="25400" dir="5400000" algn="ctr" rotWithShape="0">
                    <a:srgbClr val="6E747A">
                      <a:alpha val="43000"/>
                    </a:srgbClr>
                  </a:outerShdw>
                </a:effectLst>
                <a:hlinkClick r:id="rId4">
                  <a:extLst>
                    <a:ext uri="{A12FA001-AC4F-418D-AE19-62706E023703}">
                      <ahyp:hlinkClr xmlns:ahyp="http://schemas.microsoft.com/office/drawing/2018/hyperlinkcolor" val="tx"/>
                    </a:ext>
                  </a:extLst>
                </a:hlinkClick>
              </a:rPr>
              <a:t>git@github.com:BiswajeetNayak</a:t>
            </a:r>
            <a:r>
              <a:rPr lang="en-US" sz="1600" dirty="0">
                <a:ln w="0"/>
                <a:solidFill>
                  <a:schemeClr val="accent1"/>
                </a:solidFill>
                <a:effectLst>
                  <a:outerShdw blurRad="38100" dist="25400" dir="5400000" algn="ctr" rotWithShape="0">
                    <a:srgbClr val="6E747A">
                      <a:alpha val="43000"/>
                    </a:srgbClr>
                  </a:outerShdw>
                </a:effectLst>
                <a:hlinkClick r:id="rId4">
                  <a:extLst>
                    <a:ext uri="{A12FA001-AC4F-418D-AE19-62706E023703}">
                      <ahyp:hlinkClr xmlns:ahyp="http://schemas.microsoft.com/office/drawing/2018/hyperlinkcolor" val="tx"/>
                    </a:ext>
                  </a:extLst>
                </a:hlinkClick>
              </a:rPr>
              <a:t>/</a:t>
            </a:r>
            <a:r>
              <a:rPr lang="en-US" sz="1600" dirty="0" err="1">
                <a:ln w="0"/>
                <a:solidFill>
                  <a:schemeClr val="accent1"/>
                </a:solidFill>
                <a:effectLst>
                  <a:outerShdw blurRad="38100" dist="25400" dir="5400000" algn="ctr" rotWithShape="0">
                    <a:srgbClr val="6E747A">
                      <a:alpha val="43000"/>
                    </a:srgbClr>
                  </a:outerShdw>
                </a:effectLst>
                <a:hlinkClick r:id="rId4">
                  <a:extLst>
                    <a:ext uri="{A12FA001-AC4F-418D-AE19-62706E023703}">
                      <ahyp:hlinkClr xmlns:ahyp="http://schemas.microsoft.com/office/drawing/2018/hyperlinkcolor" val="tx"/>
                    </a:ext>
                  </a:extLst>
                </a:hlinkClick>
              </a:rPr>
              <a:t>BankruptcyPrediction.git</a:t>
            </a:r>
            <a:endParaRPr lang="en-US" sz="1600" dirty="0">
              <a:ln w="0"/>
              <a:solidFill>
                <a:schemeClr val="accent1"/>
              </a:solidFill>
              <a:effectLst>
                <a:outerShdw blurRad="38100" dist="25400" dir="5400000" algn="ctr" rotWithShape="0">
                  <a:srgbClr val="6E747A">
                    <a:alpha val="43000"/>
                  </a:srgbClr>
                </a:outerShdw>
              </a:effectLst>
            </a:endParaRPr>
          </a:p>
          <a:p>
            <a:endParaRPr lang="en-US" dirty="0"/>
          </a:p>
        </p:txBody>
      </p:sp>
    </p:spTree>
    <p:extLst>
      <p:ext uri="{BB962C8B-B14F-4D97-AF65-F5344CB8AC3E}">
        <p14:creationId xmlns:p14="http://schemas.microsoft.com/office/powerpoint/2010/main" val="80290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6418-402D-4E23-BCE0-5D9CADB4A605}"/>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85732451-633D-4BCF-B0F0-147880EA4415}"/>
              </a:ext>
            </a:extLst>
          </p:cNvPr>
          <p:cNvSpPr>
            <a:spLocks noGrp="1"/>
          </p:cNvSpPr>
          <p:nvPr>
            <p:ph idx="1"/>
          </p:nvPr>
        </p:nvSpPr>
        <p:spPr/>
        <p:txBody>
          <a:bodyPr/>
          <a:lstStyle/>
          <a:p>
            <a:r>
              <a:rPr lang="en-US" dirty="0"/>
              <a:t>Calculate the likelihood of bankruptcy using financial characteristics</a:t>
            </a:r>
          </a:p>
          <a:p>
            <a:r>
              <a:rPr lang="en-US" dirty="0"/>
              <a:t>Analytical problem: Developing a machine learning model which takes key financial drivers as input and gives out the probability of bankruptcy.</a:t>
            </a:r>
          </a:p>
        </p:txBody>
      </p:sp>
    </p:spTree>
    <p:extLst>
      <p:ext uri="{BB962C8B-B14F-4D97-AF65-F5344CB8AC3E}">
        <p14:creationId xmlns:p14="http://schemas.microsoft.com/office/powerpoint/2010/main" val="269467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10AF-B048-4575-8DEA-9EB18072EFD9}"/>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139FD1E1-52BE-4A37-B5AE-D61BB2E24253}"/>
              </a:ext>
            </a:extLst>
          </p:cNvPr>
          <p:cNvSpPr>
            <a:spLocks noGrp="1"/>
          </p:cNvSpPr>
          <p:nvPr>
            <p:ph idx="1"/>
          </p:nvPr>
        </p:nvSpPr>
        <p:spPr/>
        <p:txBody>
          <a:bodyPr/>
          <a:lstStyle/>
          <a:p>
            <a:r>
              <a:rPr lang="en-US" dirty="0"/>
              <a:t>The historical dataset available for solutioning spans across 5years with 64 finance variables and a target class with a total row count of 43405</a:t>
            </a:r>
          </a:p>
          <a:p>
            <a:r>
              <a:rPr lang="en-US" dirty="0"/>
              <a:t>All the variables in the dataset are continuous variables except the target variable</a:t>
            </a:r>
          </a:p>
          <a:p>
            <a:r>
              <a:rPr lang="en-US" dirty="0"/>
              <a:t>As expected, the dataset is highly imbalanced with class=1(bankrupt) being the minority class.</a:t>
            </a:r>
          </a:p>
          <a:p>
            <a:endParaRPr lang="en-US" dirty="0"/>
          </a:p>
        </p:txBody>
      </p:sp>
    </p:spTree>
    <p:extLst>
      <p:ext uri="{BB962C8B-B14F-4D97-AF65-F5344CB8AC3E}">
        <p14:creationId xmlns:p14="http://schemas.microsoft.com/office/powerpoint/2010/main" val="149106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92E6-E232-4A0B-9447-FDD83C19D2B3}"/>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6DC01CF9-FABB-40C1-9A9C-94870EFFB61D}"/>
              </a:ext>
            </a:extLst>
          </p:cNvPr>
          <p:cNvSpPr>
            <a:spLocks noGrp="1"/>
          </p:cNvSpPr>
          <p:nvPr>
            <p:ph sz="half" idx="1"/>
          </p:nvPr>
        </p:nvSpPr>
        <p:spPr/>
        <p:txBody>
          <a:bodyPr/>
          <a:lstStyle/>
          <a:p>
            <a:r>
              <a:rPr lang="en-US" dirty="0"/>
              <a:t>Most of the financial fields in the dataset have missing values.</a:t>
            </a:r>
          </a:p>
          <a:p>
            <a:r>
              <a:rPr lang="en-US" dirty="0"/>
              <a:t>(current assets - inventories) / long-term liabilities has the highest number of missing values and 45.5% of the missing values belong to the bankrupt class</a:t>
            </a:r>
          </a:p>
          <a:p>
            <a:r>
              <a:rPr lang="en-US" dirty="0"/>
              <a:t>Conclusion- Missing value in certain fields are a important driver for bankruptcy</a:t>
            </a:r>
          </a:p>
        </p:txBody>
      </p:sp>
      <p:pic>
        <p:nvPicPr>
          <p:cNvPr id="1026" name="Picture 2">
            <a:extLst>
              <a:ext uri="{FF2B5EF4-FFF2-40B4-BE49-F238E27FC236}">
                <a16:creationId xmlns:a16="http://schemas.microsoft.com/office/drawing/2014/main" id="{2D272DF1-A64C-47C8-AEA4-4899E7AF4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417" y="2576794"/>
            <a:ext cx="5357136" cy="3903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11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00B6-2BCD-4BFA-9C38-79A8968ECEF3}"/>
              </a:ext>
            </a:extLst>
          </p:cNvPr>
          <p:cNvSpPr>
            <a:spLocks noGrp="1"/>
          </p:cNvSpPr>
          <p:nvPr>
            <p:ph type="title"/>
          </p:nvPr>
        </p:nvSpPr>
        <p:spPr/>
        <p:txBody>
          <a:bodyPr/>
          <a:lstStyle/>
          <a:p>
            <a:r>
              <a:rPr lang="en-US" dirty="0"/>
              <a:t>Outlier Detection/Treatment</a:t>
            </a:r>
          </a:p>
        </p:txBody>
      </p:sp>
      <p:sp>
        <p:nvSpPr>
          <p:cNvPr id="3" name="Content Placeholder 2">
            <a:extLst>
              <a:ext uri="{FF2B5EF4-FFF2-40B4-BE49-F238E27FC236}">
                <a16:creationId xmlns:a16="http://schemas.microsoft.com/office/drawing/2014/main" id="{8730C64B-506C-499E-891F-7B2D1C82C616}"/>
              </a:ext>
            </a:extLst>
          </p:cNvPr>
          <p:cNvSpPr>
            <a:spLocks noGrp="1"/>
          </p:cNvSpPr>
          <p:nvPr>
            <p:ph idx="1"/>
          </p:nvPr>
        </p:nvSpPr>
        <p:spPr/>
        <p:txBody>
          <a:bodyPr/>
          <a:lstStyle/>
          <a:p>
            <a:r>
              <a:rPr lang="en-US" dirty="0"/>
              <a:t>Isolation forest which is a unsupervised cluster analysis was used to identify outliers</a:t>
            </a:r>
          </a:p>
          <a:p>
            <a:r>
              <a:rPr lang="en-US" dirty="0"/>
              <a:t>A total of 591 outliers were identified over the 5year data points.</a:t>
            </a:r>
          </a:p>
          <a:p>
            <a:r>
              <a:rPr lang="en-US" dirty="0"/>
              <a:t>What more could have been done? - Could have tried generating features which indicate outliers for each column in the dataset. This would give the contribution of outliers to bankruptcy.</a:t>
            </a:r>
          </a:p>
        </p:txBody>
      </p:sp>
    </p:spTree>
    <p:extLst>
      <p:ext uri="{BB962C8B-B14F-4D97-AF65-F5344CB8AC3E}">
        <p14:creationId xmlns:p14="http://schemas.microsoft.com/office/powerpoint/2010/main" val="93938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9B53-3E61-40E9-9D5B-314FE50AEB7E}"/>
              </a:ext>
            </a:extLst>
          </p:cNvPr>
          <p:cNvSpPr>
            <a:spLocks noGrp="1"/>
          </p:cNvSpPr>
          <p:nvPr>
            <p:ph type="title"/>
          </p:nvPr>
        </p:nvSpPr>
        <p:spPr/>
        <p:txBody>
          <a:bodyPr/>
          <a:lstStyle/>
          <a:p>
            <a:r>
              <a:rPr lang="en-US" dirty="0"/>
              <a:t>Data cleaning and feature engineering</a:t>
            </a:r>
          </a:p>
        </p:txBody>
      </p:sp>
      <p:sp>
        <p:nvSpPr>
          <p:cNvPr id="3" name="Content Placeholder 2">
            <a:extLst>
              <a:ext uri="{FF2B5EF4-FFF2-40B4-BE49-F238E27FC236}">
                <a16:creationId xmlns:a16="http://schemas.microsoft.com/office/drawing/2014/main" id="{54DB512E-DA0E-4791-82CF-01DEFB9B95F1}"/>
              </a:ext>
            </a:extLst>
          </p:cNvPr>
          <p:cNvSpPr>
            <a:spLocks noGrp="1"/>
          </p:cNvSpPr>
          <p:nvPr>
            <p:ph idx="1"/>
          </p:nvPr>
        </p:nvSpPr>
        <p:spPr/>
        <p:txBody>
          <a:bodyPr/>
          <a:lstStyle/>
          <a:p>
            <a:r>
              <a:rPr lang="en-US" dirty="0"/>
              <a:t>Generated features for each column in the dataset(except the class and year) which indicate if the value was missing for a particular row.</a:t>
            </a:r>
          </a:p>
          <a:p>
            <a:r>
              <a:rPr lang="en-US" dirty="0"/>
              <a:t>The only quality issue with the dataset was missing values. As there was a lot of variation in the columns so used median to impute the missing values.</a:t>
            </a:r>
          </a:p>
          <a:p>
            <a:r>
              <a:rPr lang="en-US" dirty="0"/>
              <a:t>Created a feature for the overall dataset called </a:t>
            </a:r>
            <a:r>
              <a:rPr lang="en-US" dirty="0" err="1"/>
              <a:t>Outlier_Ind</a:t>
            </a:r>
            <a:r>
              <a:rPr lang="en-US" dirty="0"/>
              <a:t> which flags anomalous rows in the dataset.</a:t>
            </a:r>
          </a:p>
          <a:p>
            <a:r>
              <a:rPr lang="en-US" dirty="0"/>
              <a:t>The splitting of data into train and test. This could have been tested better with the test size varying slightly.</a:t>
            </a:r>
          </a:p>
          <a:p>
            <a:r>
              <a:rPr lang="en-US" dirty="0"/>
              <a:t>Stratified sampling could have been tried after a little more exploration of the strata’s.  </a:t>
            </a:r>
          </a:p>
        </p:txBody>
      </p:sp>
    </p:spTree>
    <p:extLst>
      <p:ext uri="{BB962C8B-B14F-4D97-AF65-F5344CB8AC3E}">
        <p14:creationId xmlns:p14="http://schemas.microsoft.com/office/powerpoint/2010/main" val="153585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9B53-3E61-40E9-9D5B-314FE50AEB7E}"/>
              </a:ext>
            </a:extLst>
          </p:cNvPr>
          <p:cNvSpPr>
            <a:spLocks noGrp="1"/>
          </p:cNvSpPr>
          <p:nvPr>
            <p:ph type="title"/>
          </p:nvPr>
        </p:nvSpPr>
        <p:spPr/>
        <p:txBody>
          <a:bodyPr/>
          <a:lstStyle/>
          <a:p>
            <a:r>
              <a:rPr lang="en-US" dirty="0"/>
              <a:t>Model selection: Initial Intuition</a:t>
            </a:r>
          </a:p>
        </p:txBody>
      </p:sp>
      <p:sp>
        <p:nvSpPr>
          <p:cNvPr id="3" name="Content Placeholder 2">
            <a:extLst>
              <a:ext uri="{FF2B5EF4-FFF2-40B4-BE49-F238E27FC236}">
                <a16:creationId xmlns:a16="http://schemas.microsoft.com/office/drawing/2014/main" id="{54DB512E-DA0E-4791-82CF-01DEFB9B95F1}"/>
              </a:ext>
            </a:extLst>
          </p:cNvPr>
          <p:cNvSpPr>
            <a:spLocks noGrp="1"/>
          </p:cNvSpPr>
          <p:nvPr>
            <p:ph idx="1"/>
          </p:nvPr>
        </p:nvSpPr>
        <p:spPr/>
        <p:txBody>
          <a:bodyPr/>
          <a:lstStyle/>
          <a:p>
            <a:r>
              <a:rPr lang="en-US" dirty="0"/>
              <a:t>The dataset was highly imbalanced so going for simpler algorithms like Logistic Regression or SVM was the choice in the beginning.</a:t>
            </a:r>
          </a:p>
          <a:p>
            <a:r>
              <a:rPr lang="en-US" dirty="0"/>
              <a:t>The initial thought was to use simpler algorithms and avoid complexities in tuning them over the long run.</a:t>
            </a:r>
          </a:p>
          <a:p>
            <a:r>
              <a:rPr lang="en-US" dirty="0"/>
              <a:t>All the variables in the dataset except the class and generated features were continuous variables.  So boosting was another choice. I have used on bagging classifier(Random Forest) but it was just to prove a point that bagging shouldn’t be used in this scenario. Reason- Bagging needs the 1</a:t>
            </a:r>
            <a:r>
              <a:rPr lang="en-US" baseline="30000" dirty="0"/>
              <a:t>st</a:t>
            </a:r>
            <a:r>
              <a:rPr lang="en-US" dirty="0"/>
              <a:t> split to be the best split whereas boosting creates weak learners and keeps on improving over incorrect splits. </a:t>
            </a:r>
          </a:p>
          <a:p>
            <a:r>
              <a:rPr lang="en-US" dirty="0"/>
              <a:t>What more could have been done? – I had plans to experiment with XGBOOST and Neural Networks to test for the performance.</a:t>
            </a:r>
          </a:p>
        </p:txBody>
      </p:sp>
    </p:spTree>
    <p:extLst>
      <p:ext uri="{BB962C8B-B14F-4D97-AF65-F5344CB8AC3E}">
        <p14:creationId xmlns:p14="http://schemas.microsoft.com/office/powerpoint/2010/main" val="63660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FE00-E6F1-4964-821D-9E9D89A0EB14}"/>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A30ED6E7-43EC-446A-A6EB-A86A08405854}"/>
              </a:ext>
            </a:extLst>
          </p:cNvPr>
          <p:cNvSpPr>
            <a:spLocks noGrp="1"/>
          </p:cNvSpPr>
          <p:nvPr>
            <p:ph idx="1"/>
          </p:nvPr>
        </p:nvSpPr>
        <p:spPr/>
        <p:txBody>
          <a:bodyPr/>
          <a:lstStyle/>
          <a:p>
            <a:r>
              <a:rPr lang="en-US" dirty="0"/>
              <a:t>The problem highly relies on predicting the companies that are more likely to get bankrupt along with their likelihood, so Recall is the metric used to evaluate the performance of the solution.</a:t>
            </a:r>
          </a:p>
          <a:p>
            <a:r>
              <a:rPr lang="en-US" dirty="0"/>
              <a:t>Logistic Regression and Gradient Boosted Machines had decent enough recall values even after cross validation.</a:t>
            </a:r>
          </a:p>
          <a:p>
            <a:r>
              <a:rPr lang="en-US" dirty="0"/>
              <a:t>Logistic Regression recall score: 50.12%</a:t>
            </a:r>
          </a:p>
          <a:p>
            <a:r>
              <a:rPr lang="en-US" dirty="0"/>
              <a:t>Gradient Boosted Machine recall score: 36.06%</a:t>
            </a:r>
          </a:p>
          <a:p>
            <a:r>
              <a:rPr lang="en-US" dirty="0"/>
              <a:t>AdaBoost and Random Forest had similar recall scores of 14.16% and 14.01% respectively.</a:t>
            </a:r>
          </a:p>
          <a:p>
            <a:endParaRPr lang="en-US" dirty="0"/>
          </a:p>
          <a:p>
            <a:r>
              <a:rPr lang="en-US" b="1" dirty="0"/>
              <a:t>Note: </a:t>
            </a:r>
            <a:r>
              <a:rPr lang="en-US" dirty="0"/>
              <a:t> All these models are base models with a lot of scope for improvement.</a:t>
            </a:r>
          </a:p>
        </p:txBody>
      </p:sp>
    </p:spTree>
    <p:extLst>
      <p:ext uri="{BB962C8B-B14F-4D97-AF65-F5344CB8AC3E}">
        <p14:creationId xmlns:p14="http://schemas.microsoft.com/office/powerpoint/2010/main" val="401994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4739-1306-4071-A19E-13F26E1E66E3}"/>
              </a:ext>
            </a:extLst>
          </p:cNvPr>
          <p:cNvSpPr>
            <a:spLocks noGrp="1"/>
          </p:cNvSpPr>
          <p:nvPr>
            <p:ph type="title"/>
          </p:nvPr>
        </p:nvSpPr>
        <p:spPr/>
        <p:txBody>
          <a:bodyPr/>
          <a:lstStyle/>
          <a:p>
            <a:r>
              <a:rPr lang="en-US" dirty="0"/>
              <a:t>Next actions</a:t>
            </a:r>
          </a:p>
        </p:txBody>
      </p:sp>
      <p:sp>
        <p:nvSpPr>
          <p:cNvPr id="3" name="Content Placeholder 2">
            <a:extLst>
              <a:ext uri="{FF2B5EF4-FFF2-40B4-BE49-F238E27FC236}">
                <a16:creationId xmlns:a16="http://schemas.microsoft.com/office/drawing/2014/main" id="{2AF882AA-8E4E-498A-8527-989363C1570B}"/>
              </a:ext>
            </a:extLst>
          </p:cNvPr>
          <p:cNvSpPr>
            <a:spLocks noGrp="1"/>
          </p:cNvSpPr>
          <p:nvPr>
            <p:ph idx="1"/>
          </p:nvPr>
        </p:nvSpPr>
        <p:spPr/>
        <p:txBody>
          <a:bodyPr/>
          <a:lstStyle/>
          <a:p>
            <a:r>
              <a:rPr lang="en-US" dirty="0"/>
              <a:t>Using </a:t>
            </a:r>
            <a:r>
              <a:rPr lang="en-US" dirty="0" err="1"/>
              <a:t>f_classif</a:t>
            </a:r>
            <a:r>
              <a:rPr lang="en-US" dirty="0"/>
              <a:t> or </a:t>
            </a:r>
            <a:r>
              <a:rPr lang="en-US" dirty="0" err="1"/>
              <a:t>SelectFromModel</a:t>
            </a:r>
            <a:r>
              <a:rPr lang="en-US" dirty="0"/>
              <a:t> for feature selection</a:t>
            </a:r>
          </a:p>
          <a:p>
            <a:r>
              <a:rPr lang="en-US" dirty="0"/>
              <a:t>Developing a ML pipeline to execute different stages of the ML workflow</a:t>
            </a:r>
          </a:p>
          <a:p>
            <a:r>
              <a:rPr lang="en-US" dirty="0"/>
              <a:t>Model performance tuning using Grid Search CV or Randomized Search CV</a:t>
            </a:r>
          </a:p>
          <a:p>
            <a:r>
              <a:rPr lang="en-US" dirty="0"/>
              <a:t>LIME and SHAP to improve the interpretability of the ML models for non-technical users</a:t>
            </a:r>
          </a:p>
          <a:p>
            <a:r>
              <a:rPr lang="en-US" dirty="0"/>
              <a:t>Tableau dashboard to track ML performance over time. Mine the datapoints which are frequently misclassified. Track data quality over time, etc.</a:t>
            </a:r>
          </a:p>
          <a:p>
            <a:r>
              <a:rPr lang="en-US" dirty="0"/>
              <a:t>Creating a </a:t>
            </a:r>
            <a:r>
              <a:rPr lang="en-US" dirty="0" err="1"/>
              <a:t>streamlit</a:t>
            </a:r>
            <a:r>
              <a:rPr lang="en-US" dirty="0"/>
              <a:t> app to host the codebase as an app where the user can drop the financial data and get the likelihood of bankruptcy. (note: The user has to provide the #year to get the likelihood for that #year </a:t>
            </a:r>
          </a:p>
        </p:txBody>
      </p:sp>
    </p:spTree>
    <p:extLst>
      <p:ext uri="{BB962C8B-B14F-4D97-AF65-F5344CB8AC3E}">
        <p14:creationId xmlns:p14="http://schemas.microsoft.com/office/powerpoint/2010/main" val="182058334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641</TotalTime>
  <Words>742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 2</vt:lpstr>
      <vt:lpstr>Dividend</vt:lpstr>
      <vt:lpstr>Bankruptcy prediction</vt:lpstr>
      <vt:lpstr>Business problem</vt:lpstr>
      <vt:lpstr>Dataset description</vt:lpstr>
      <vt:lpstr>Exploratory data analysis</vt:lpstr>
      <vt:lpstr>Outlier Detection/Treatment</vt:lpstr>
      <vt:lpstr>Data cleaning and feature engineering</vt:lpstr>
      <vt:lpstr>Model selection: Initial Intuition</vt:lpstr>
      <vt:lpstr>Model evaluation</vt:lpstr>
      <vt:lpstr>Next actions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prediction</dc:title>
  <dc:creator>Hp</dc:creator>
  <cp:lastModifiedBy>Hp</cp:lastModifiedBy>
  <cp:revision>17</cp:revision>
  <dcterms:created xsi:type="dcterms:W3CDTF">2022-03-13T15:38:09Z</dcterms:created>
  <dcterms:modified xsi:type="dcterms:W3CDTF">2022-03-14T02:19:25Z</dcterms:modified>
</cp:coreProperties>
</file>