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AD2"/>
          </a:solidFill>
        </a:fill>
      </a:tcStyle>
    </a:wholeTbl>
    <a:band2H>
      <a:tcTxStyle b="def" i="def"/>
      <a:tcStyle>
        <a:tcBdr/>
        <a:fill>
          <a:solidFill>
            <a:srgbClr val="F2E6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AD2"/>
          </a:solidFill>
        </a:fill>
      </a:tcStyle>
    </a:wholeTbl>
    <a:band2H>
      <a:tcTxStyle b="def" i="def"/>
      <a:tcStyle>
        <a:tcBdr/>
        <a:fill>
          <a:solidFill>
            <a:srgbClr val="F2E6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1CD"/>
          </a:solidFill>
        </a:fill>
      </a:tcStyle>
    </a:wholeTbl>
    <a:band2H>
      <a:tcTxStyle b="def" i="def"/>
      <a:tcStyle>
        <a:tcBdr/>
        <a:fill>
          <a:solidFill>
            <a:srgbClr val="FAE9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DEE"/>
          </a:solidFill>
        </a:fill>
      </a:tcStyle>
    </a:wholeTbl>
    <a:band2H>
      <a:tcTxStyle b="def" i="def"/>
      <a:tcStyle>
        <a:tcBdr/>
        <a:fill>
          <a:solidFill>
            <a:srgbClr val="F7E8F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34" name="Shape 234"/>
          <p:cNvSpPr/>
          <p:nvPr>
            <p:ph type="sldImg"/>
          </p:nvPr>
        </p:nvSpPr>
        <p:spPr>
          <a:xfrm>
            <a:off x="1143000" y="685800"/>
            <a:ext cx="4572000" cy="3429000"/>
          </a:xfrm>
          <a:prstGeom prst="rect">
            <a:avLst/>
          </a:prstGeom>
        </p:spPr>
        <p:txBody>
          <a:bodyPr/>
          <a:lstStyle/>
          <a:p>
            <a:pPr/>
          </a:p>
        </p:txBody>
      </p:sp>
      <p:sp>
        <p:nvSpPr>
          <p:cNvPr id="235" name="Shape 23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24" name="Group 6"/>
          <p:cNvGrpSpPr/>
          <p:nvPr/>
        </p:nvGrpSpPr>
        <p:grpSpPr>
          <a:xfrm>
            <a:off x="-185" y="-31"/>
            <a:ext cx="12192039" cy="6858029"/>
            <a:chOff x="-1" y="0"/>
            <a:chExt cx="12192037" cy="6858026"/>
          </a:xfrm>
        </p:grpSpPr>
        <p:sp>
          <p:nvSpPr>
            <p:cNvPr id="22" name="Rectangle 8"/>
            <p:cNvSpPr/>
            <p:nvPr/>
          </p:nvSpPr>
          <p:spPr>
            <a:xfrm>
              <a:off x="0" y="-1"/>
              <a:ext cx="12192033" cy="6858022"/>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23" name="Freeform 5"/>
            <p:cNvSpPr/>
            <p:nvPr/>
          </p:nvSpPr>
          <p:spPr>
            <a:xfrm>
              <a:off x="-2" y="1582"/>
              <a:ext cx="12192039" cy="68564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grpSp>
      <p:sp>
        <p:nvSpPr>
          <p:cNvPr id="25" name="Title Text"/>
          <p:cNvSpPr txBox="1"/>
          <p:nvPr>
            <p:ph type="title"/>
          </p:nvPr>
        </p:nvSpPr>
        <p:spPr>
          <a:xfrm>
            <a:off x="1154954" y="2099733"/>
            <a:ext cx="8825660" cy="2677657"/>
          </a:xfrm>
          <a:prstGeom prst="rect">
            <a:avLst/>
          </a:prstGeom>
        </p:spPr>
        <p:txBody>
          <a:bodyPr anchor="b"/>
          <a:lstStyle>
            <a:lvl1pPr>
              <a:defRPr sz="5400"/>
            </a:lvl1pPr>
          </a:lstStyle>
          <a:p>
            <a:pPr/>
            <a:r>
              <a:t>Title Text</a:t>
            </a:r>
          </a:p>
        </p:txBody>
      </p:sp>
      <p:sp>
        <p:nvSpPr>
          <p:cNvPr id="26" name="Body Level One…"/>
          <p:cNvSpPr txBox="1"/>
          <p:nvPr>
            <p:ph type="body" sz="quarter" idx="1"/>
          </p:nvPr>
        </p:nvSpPr>
        <p:spPr>
          <a:xfrm>
            <a:off x="1154954" y="4777380"/>
            <a:ext cx="8825660" cy="861434"/>
          </a:xfrm>
          <a:prstGeom prst="rect">
            <a:avLst/>
          </a:prstGeom>
        </p:spPr>
        <p:txBody>
          <a:bodyPr/>
          <a:lstStyle>
            <a:lvl1pPr marL="0" indent="0">
              <a:buClrTx/>
              <a:buSzTx/>
              <a:buFontTx/>
              <a:buNone/>
              <a:defRPr cap="all">
                <a:solidFill>
                  <a:srgbClr val="EF53A5"/>
                </a:solidFill>
              </a:defRPr>
            </a:lvl1pPr>
            <a:lvl2pPr marL="0" indent="0">
              <a:buClrTx/>
              <a:buSzTx/>
              <a:buFontTx/>
              <a:buNone/>
              <a:defRPr cap="all">
                <a:solidFill>
                  <a:srgbClr val="EF53A5"/>
                </a:solidFill>
              </a:defRPr>
            </a:lvl2pPr>
            <a:lvl3pPr marL="0" indent="0">
              <a:buClrTx/>
              <a:buSzTx/>
              <a:buFontTx/>
              <a:buNone/>
              <a:defRPr cap="all">
                <a:solidFill>
                  <a:srgbClr val="EF53A5"/>
                </a:solidFill>
              </a:defRPr>
            </a:lvl3pPr>
            <a:lvl4pPr marL="0" indent="0">
              <a:buClrTx/>
              <a:buSzTx/>
              <a:buFontTx/>
              <a:buNone/>
              <a:defRPr cap="all">
                <a:solidFill>
                  <a:srgbClr val="EF53A5"/>
                </a:solidFill>
              </a:defRPr>
            </a:lvl4pPr>
            <a:lvl5pPr marL="0" indent="0">
              <a:buClrTx/>
              <a:buSzTx/>
              <a:buFontTx/>
              <a:buNone/>
              <a:defRPr cap="all">
                <a:solidFill>
                  <a:srgbClr val="EF53A5"/>
                </a:solidFill>
              </a:defRPr>
            </a:lvl5pPr>
          </a:lstStyle>
          <a:p>
            <a:pPr/>
            <a:r>
              <a:t>Body Level One</a:t>
            </a:r>
          </a:p>
          <a:p>
            <a:pPr lvl="1"/>
            <a:r>
              <a:t>Body Level Two</a:t>
            </a:r>
          </a:p>
          <a:p>
            <a:pPr lvl="2"/>
            <a:r>
              <a:t>Body Level Three</a:t>
            </a:r>
          </a:p>
          <a:p>
            <a:pPr lvl="3"/>
            <a:r>
              <a:t>Body Level Four</a:t>
            </a:r>
          </a:p>
          <a:p>
            <a:pPr lvl="4"/>
            <a:r>
              <a:t>Body Level Five</a:t>
            </a:r>
          </a:p>
        </p:txBody>
      </p:sp>
      <p:sp>
        <p:nvSpPr>
          <p:cNvPr id="27" name="Rectangle 10"/>
          <p:cNvSpPr/>
          <p:nvPr/>
        </p:nvSpPr>
        <p:spPr>
          <a:xfrm>
            <a:off x="10437810" y="0"/>
            <a:ext cx="68581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latin typeface="Century Gothic"/>
                <a:ea typeface="Century Gothic"/>
                <a:cs typeface="Century Gothic"/>
                <a:sym typeface="Century Gothic"/>
              </a:defRPr>
            </a:pP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grpSp>
        <p:nvGrpSpPr>
          <p:cNvPr id="166" name="Group 2"/>
          <p:cNvGrpSpPr/>
          <p:nvPr/>
        </p:nvGrpSpPr>
        <p:grpSpPr>
          <a:xfrm>
            <a:off x="-263" y="-55"/>
            <a:ext cx="12192042" cy="6858042"/>
            <a:chOff x="-1" y="-1"/>
            <a:chExt cx="12192040" cy="6858040"/>
          </a:xfrm>
        </p:grpSpPr>
        <p:sp>
          <p:nvSpPr>
            <p:cNvPr id="157" name="Rectangle 16"/>
            <p:cNvSpPr/>
            <p:nvPr/>
          </p:nvSpPr>
          <p:spPr>
            <a:xfrm>
              <a:off x="1" y="-2"/>
              <a:ext cx="12192038" cy="6858031"/>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58" name="Oval 19"/>
            <p:cNvSpPr/>
            <p:nvPr/>
          </p:nvSpPr>
          <p:spPr>
            <a:xfrm>
              <a:off x="-2" y="2667006"/>
              <a:ext cx="4191027" cy="4191025"/>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59" name="Oval 21"/>
            <p:cNvSpPr/>
            <p:nvPr/>
          </p:nvSpPr>
          <p:spPr>
            <a:xfrm>
              <a:off x="-2" y="2895606"/>
              <a:ext cx="2362227" cy="2362225"/>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60" name="Oval 22"/>
            <p:cNvSpPr/>
            <p:nvPr/>
          </p:nvSpPr>
          <p:spPr>
            <a:xfrm>
              <a:off x="8609029" y="5867415"/>
              <a:ext cx="990625" cy="990625"/>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61" name="Oval 23"/>
            <p:cNvSpPr/>
            <p:nvPr/>
          </p:nvSpPr>
          <p:spPr>
            <a:xfrm>
              <a:off x="8609028" y="1676405"/>
              <a:ext cx="2819427" cy="2819425"/>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62" name="Oval 24"/>
            <p:cNvSpPr/>
            <p:nvPr/>
          </p:nvSpPr>
          <p:spPr>
            <a:xfrm>
              <a:off x="7999429" y="8461"/>
              <a:ext cx="1600225" cy="160022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63" name="Freeform 5"/>
            <p:cNvSpPr/>
            <p:nvPr/>
          </p:nvSpPr>
          <p:spPr>
            <a:xfrm rot="21010067">
              <a:off x="8490969" y="4185129"/>
              <a:ext cx="3299429" cy="440949"/>
            </a:xfrm>
            <a:custGeom>
              <a:avLst/>
              <a:gdLst/>
              <a:ahLst/>
              <a:cxnLst>
                <a:cxn ang="0">
                  <a:pos x="wd2" y="hd2"/>
                </a:cxn>
                <a:cxn ang="5400000">
                  <a:pos x="wd2" y="hd2"/>
                </a:cxn>
                <a:cxn ang="10800000">
                  <a:pos x="wd2" y="hd2"/>
                </a:cxn>
                <a:cxn ang="16200000">
                  <a:pos x="wd2" y="hd2"/>
                </a:cxn>
              </a:cxnLst>
              <a:rect l="0" t="0" r="r" b="b"/>
              <a:pathLst>
                <a:path w="21600" h="21571"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64" name="Freeform 5"/>
            <p:cNvSpPr/>
            <p:nvPr/>
          </p:nvSpPr>
          <p:spPr>
            <a:xfrm>
              <a:off x="455616" y="4241813"/>
              <a:ext cx="11277635" cy="23371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6"/>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4"/>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65" name="Freeform 5"/>
            <p:cNvSpPr/>
            <p:nvPr/>
          </p:nvSpPr>
          <p:spPr>
            <a:xfrm>
              <a:off x="3" y="1584"/>
              <a:ext cx="12192036" cy="6856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grpSp>
      <p:sp>
        <p:nvSpPr>
          <p:cNvPr id="167" name="TextBox 15"/>
          <p:cNvSpPr txBox="1"/>
          <p:nvPr/>
        </p:nvSpPr>
        <p:spPr>
          <a:xfrm>
            <a:off x="927284" y="607335"/>
            <a:ext cx="710475" cy="144855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9600">
                <a:solidFill>
                  <a:srgbClr val="EF53A5"/>
                </a:solidFill>
                <a:latin typeface="Arial"/>
                <a:ea typeface="Arial"/>
                <a:cs typeface="Arial"/>
                <a:sym typeface="Arial"/>
              </a:defRPr>
            </a:lvl1pPr>
          </a:lstStyle>
          <a:p>
            <a:pPr/>
            <a:r>
              <a:t>“</a:t>
            </a:r>
          </a:p>
        </p:txBody>
      </p:sp>
      <p:sp>
        <p:nvSpPr>
          <p:cNvPr id="168" name="TextBox 12"/>
          <p:cNvSpPr txBox="1"/>
          <p:nvPr/>
        </p:nvSpPr>
        <p:spPr>
          <a:xfrm>
            <a:off x="9930176" y="2613785"/>
            <a:ext cx="561336" cy="144855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sz="9600">
                <a:solidFill>
                  <a:srgbClr val="EF53A5"/>
                </a:solidFill>
                <a:latin typeface="Arial"/>
                <a:ea typeface="Arial"/>
                <a:cs typeface="Arial"/>
                <a:sym typeface="Arial"/>
              </a:defRPr>
            </a:lvl1pPr>
          </a:lstStyle>
          <a:p>
            <a:pPr/>
            <a:r>
              <a:t>”</a:t>
            </a:r>
          </a:p>
        </p:txBody>
      </p:sp>
      <p:sp>
        <p:nvSpPr>
          <p:cNvPr id="169" name="Title Text"/>
          <p:cNvSpPr txBox="1"/>
          <p:nvPr>
            <p:ph type="title"/>
          </p:nvPr>
        </p:nvSpPr>
        <p:spPr>
          <a:xfrm>
            <a:off x="1581876" y="982134"/>
            <a:ext cx="8453909" cy="2696632"/>
          </a:xfrm>
          <a:prstGeom prst="rect">
            <a:avLst/>
          </a:prstGeom>
        </p:spPr>
        <p:txBody>
          <a:bodyPr/>
          <a:lstStyle>
            <a:lvl1pPr>
              <a:defRPr sz="4000"/>
            </a:lvl1pPr>
          </a:lstStyle>
          <a:p>
            <a:pPr/>
            <a:r>
              <a:t>Title Text</a:t>
            </a:r>
          </a:p>
        </p:txBody>
      </p:sp>
      <p:sp>
        <p:nvSpPr>
          <p:cNvPr id="170" name="Body Level One…"/>
          <p:cNvSpPr txBox="1"/>
          <p:nvPr>
            <p:ph type="body" sz="quarter" idx="1"/>
          </p:nvPr>
        </p:nvSpPr>
        <p:spPr>
          <a:xfrm>
            <a:off x="1945944" y="3678766"/>
            <a:ext cx="7731222" cy="342188"/>
          </a:xfrm>
          <a:prstGeom prst="rect">
            <a:avLst/>
          </a:prstGeom>
        </p:spPr>
        <p:txBody>
          <a:bodyPr/>
          <a:lstStyle>
            <a:lvl1pPr marL="0" indent="0">
              <a:buClrTx/>
              <a:buSzTx/>
              <a:buFontTx/>
              <a:buNone/>
              <a:defRPr cap="small" sz="1400">
                <a:solidFill>
                  <a:srgbClr val="EF53A5"/>
                </a:solidFill>
              </a:defRPr>
            </a:lvl1pPr>
            <a:lvl2pPr marL="0" indent="0">
              <a:buClrTx/>
              <a:buSzTx/>
              <a:buFontTx/>
              <a:buNone/>
              <a:defRPr cap="small" sz="1400">
                <a:solidFill>
                  <a:srgbClr val="EF53A5"/>
                </a:solidFill>
              </a:defRPr>
            </a:lvl2pPr>
            <a:lvl3pPr marL="0" indent="0">
              <a:buClrTx/>
              <a:buSzTx/>
              <a:buFontTx/>
              <a:buNone/>
              <a:defRPr cap="small" sz="1400">
                <a:solidFill>
                  <a:srgbClr val="EF53A5"/>
                </a:solidFill>
              </a:defRPr>
            </a:lvl3pPr>
            <a:lvl4pPr marL="0" indent="0">
              <a:buClrTx/>
              <a:buSzTx/>
              <a:buFontTx/>
              <a:buNone/>
              <a:defRPr cap="small" sz="1400">
                <a:solidFill>
                  <a:srgbClr val="EF53A5"/>
                </a:solidFill>
              </a:defRPr>
            </a:lvl4pPr>
            <a:lvl5pPr marL="0" indent="0">
              <a:buClrTx/>
              <a:buSzTx/>
              <a:buFontTx/>
              <a:buNone/>
              <a:defRPr cap="small" sz="1400">
                <a:solidFill>
                  <a:srgbClr val="EF53A5"/>
                </a:solidFill>
              </a:defRPr>
            </a:lvl5pPr>
          </a:lstStyle>
          <a:p>
            <a:pPr/>
            <a:r>
              <a:t>Body Level One</a:t>
            </a:r>
          </a:p>
          <a:p>
            <a:pPr lvl="1"/>
            <a:r>
              <a:t>Body Level Two</a:t>
            </a:r>
          </a:p>
          <a:p>
            <a:pPr lvl="2"/>
            <a:r>
              <a:t>Body Level Three</a:t>
            </a:r>
          </a:p>
          <a:p>
            <a:pPr lvl="3"/>
            <a:r>
              <a:t>Body Level Four</a:t>
            </a:r>
          </a:p>
          <a:p>
            <a:pPr lvl="4"/>
            <a:r>
              <a:t>Body Level Five</a:t>
            </a:r>
          </a:p>
        </p:txBody>
      </p:sp>
      <p:sp>
        <p:nvSpPr>
          <p:cNvPr id="171" name="Text Placeholder 3"/>
          <p:cNvSpPr/>
          <p:nvPr>
            <p:ph type="body" sz="quarter" idx="21"/>
          </p:nvPr>
        </p:nvSpPr>
        <p:spPr>
          <a:xfrm>
            <a:off x="1154954" y="5029198"/>
            <a:ext cx="9244897" cy="997859"/>
          </a:xfrm>
          <a:prstGeom prst="rect">
            <a:avLst/>
          </a:prstGeom>
        </p:spPr>
        <p:txBody>
          <a:bodyPr anchor="ctr"/>
          <a:lstStyle/>
          <a:p>
            <a:pPr/>
          </a:p>
        </p:txBody>
      </p:sp>
      <p:sp>
        <p:nvSpPr>
          <p:cNvPr id="172" name="Rectangle 18"/>
          <p:cNvSpPr/>
          <p:nvPr/>
        </p:nvSpPr>
        <p:spPr>
          <a:xfrm>
            <a:off x="10437810" y="0"/>
            <a:ext cx="68581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latin typeface="Century Gothic"/>
                <a:ea typeface="Century Gothic"/>
                <a:cs typeface="Century Gothic"/>
                <a:sym typeface="Century Gothic"/>
              </a:defRPr>
            </a:pPr>
          </a:p>
        </p:txBody>
      </p:sp>
      <p:sp>
        <p:nvSpPr>
          <p:cNvPr id="1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grpSp>
        <p:nvGrpSpPr>
          <p:cNvPr id="189" name="Group 8"/>
          <p:cNvGrpSpPr/>
          <p:nvPr/>
        </p:nvGrpSpPr>
        <p:grpSpPr>
          <a:xfrm>
            <a:off x="-263" y="-55"/>
            <a:ext cx="12192042" cy="6858042"/>
            <a:chOff x="-1" y="-1"/>
            <a:chExt cx="12192040" cy="6858040"/>
          </a:xfrm>
        </p:grpSpPr>
        <p:sp>
          <p:nvSpPr>
            <p:cNvPr id="180" name="Rectangle 10"/>
            <p:cNvSpPr/>
            <p:nvPr/>
          </p:nvSpPr>
          <p:spPr>
            <a:xfrm>
              <a:off x="1" y="-2"/>
              <a:ext cx="12192038" cy="6858031"/>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81" name="Oval 14"/>
            <p:cNvSpPr/>
            <p:nvPr/>
          </p:nvSpPr>
          <p:spPr>
            <a:xfrm>
              <a:off x="-2" y="2667006"/>
              <a:ext cx="4191027" cy="4191025"/>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82" name="Oval 15"/>
            <p:cNvSpPr/>
            <p:nvPr/>
          </p:nvSpPr>
          <p:spPr>
            <a:xfrm>
              <a:off x="-2" y="2895606"/>
              <a:ext cx="2362227" cy="2362225"/>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83" name="Oval 16"/>
            <p:cNvSpPr/>
            <p:nvPr/>
          </p:nvSpPr>
          <p:spPr>
            <a:xfrm>
              <a:off x="8609029" y="5867415"/>
              <a:ext cx="990625" cy="990625"/>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84" name="Oval 17"/>
            <p:cNvSpPr/>
            <p:nvPr/>
          </p:nvSpPr>
          <p:spPr>
            <a:xfrm>
              <a:off x="8609028" y="1676405"/>
              <a:ext cx="2819427" cy="2819425"/>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85" name="Oval 18"/>
            <p:cNvSpPr/>
            <p:nvPr/>
          </p:nvSpPr>
          <p:spPr>
            <a:xfrm>
              <a:off x="7999429" y="8461"/>
              <a:ext cx="1600225" cy="160022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86" name="Freeform 5"/>
            <p:cNvSpPr/>
            <p:nvPr/>
          </p:nvSpPr>
          <p:spPr>
            <a:xfrm rot="21010067">
              <a:off x="8490969" y="4193594"/>
              <a:ext cx="3299429" cy="440949"/>
            </a:xfrm>
            <a:custGeom>
              <a:avLst/>
              <a:gdLst/>
              <a:ahLst/>
              <a:cxnLst>
                <a:cxn ang="0">
                  <a:pos x="wd2" y="hd2"/>
                </a:cxn>
                <a:cxn ang="5400000">
                  <a:pos x="wd2" y="hd2"/>
                </a:cxn>
                <a:cxn ang="10800000">
                  <a:pos x="wd2" y="hd2"/>
                </a:cxn>
                <a:cxn ang="16200000">
                  <a:pos x="wd2" y="hd2"/>
                </a:cxn>
              </a:cxnLst>
              <a:rect l="0" t="0" r="r" b="b"/>
              <a:pathLst>
                <a:path w="21600" h="21571"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87" name="Freeform 5"/>
            <p:cNvSpPr/>
            <p:nvPr/>
          </p:nvSpPr>
          <p:spPr>
            <a:xfrm>
              <a:off x="455616" y="4241813"/>
              <a:ext cx="11277635" cy="23371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6"/>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4"/>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88" name="Freeform 5"/>
            <p:cNvSpPr/>
            <p:nvPr/>
          </p:nvSpPr>
          <p:spPr>
            <a:xfrm>
              <a:off x="3" y="1584"/>
              <a:ext cx="12192036" cy="6856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grpSp>
      <p:sp>
        <p:nvSpPr>
          <p:cNvPr id="190" name="Title Text"/>
          <p:cNvSpPr txBox="1"/>
          <p:nvPr>
            <p:ph type="title"/>
          </p:nvPr>
        </p:nvSpPr>
        <p:spPr>
          <a:xfrm>
            <a:off x="1154954" y="2370664"/>
            <a:ext cx="8825660" cy="1822520"/>
          </a:xfrm>
          <a:prstGeom prst="rect">
            <a:avLst/>
          </a:prstGeom>
        </p:spPr>
        <p:txBody>
          <a:bodyPr anchor="b"/>
          <a:lstStyle>
            <a:lvl1pPr>
              <a:defRPr sz="4000"/>
            </a:lvl1pPr>
          </a:lstStyle>
          <a:p>
            <a:pPr/>
            <a:r>
              <a:t>Title Text</a:t>
            </a:r>
          </a:p>
        </p:txBody>
      </p:sp>
      <p:sp>
        <p:nvSpPr>
          <p:cNvPr id="191" name="Body Level One…"/>
          <p:cNvSpPr txBox="1"/>
          <p:nvPr>
            <p:ph type="body" sz="quarter" idx="1"/>
          </p:nvPr>
        </p:nvSpPr>
        <p:spPr>
          <a:xfrm>
            <a:off x="1154954" y="5024966"/>
            <a:ext cx="8825659" cy="860414"/>
          </a:xfrm>
          <a:prstGeom prst="rect">
            <a:avLst/>
          </a:prstGeom>
        </p:spPr>
        <p:txBody>
          <a:bodyPr/>
          <a:lstStyle>
            <a:lvl1pPr marL="0" indent="0">
              <a:buClrTx/>
              <a:buSzTx/>
              <a:buFontTx/>
              <a:buNone/>
              <a:defRPr sz="2000">
                <a:solidFill>
                  <a:srgbClr val="EF53A5"/>
                </a:solidFill>
              </a:defRPr>
            </a:lvl1pPr>
            <a:lvl2pPr marL="0" indent="0">
              <a:buClrTx/>
              <a:buSzTx/>
              <a:buFontTx/>
              <a:buNone/>
              <a:defRPr sz="2000">
                <a:solidFill>
                  <a:srgbClr val="EF53A5"/>
                </a:solidFill>
              </a:defRPr>
            </a:lvl2pPr>
            <a:lvl3pPr marL="0" indent="0">
              <a:buClrTx/>
              <a:buSzTx/>
              <a:buFontTx/>
              <a:buNone/>
              <a:defRPr sz="2000">
                <a:solidFill>
                  <a:srgbClr val="EF53A5"/>
                </a:solidFill>
              </a:defRPr>
            </a:lvl3pPr>
            <a:lvl4pPr marL="0" indent="0">
              <a:buClrTx/>
              <a:buSzTx/>
              <a:buFontTx/>
              <a:buNone/>
              <a:defRPr sz="2000">
                <a:solidFill>
                  <a:srgbClr val="EF53A5"/>
                </a:solidFill>
              </a:defRPr>
            </a:lvl4pPr>
            <a:lvl5pPr marL="0" indent="0">
              <a:buClrTx/>
              <a:buSzTx/>
              <a:buFontTx/>
              <a:buNone/>
              <a:defRPr sz="2000">
                <a:solidFill>
                  <a:srgbClr val="EF53A5"/>
                </a:solidFill>
              </a:defRPr>
            </a:lvl5pPr>
          </a:lstStyle>
          <a:p>
            <a:pPr/>
            <a:r>
              <a:t>Body Level One</a:t>
            </a:r>
          </a:p>
          <a:p>
            <a:pPr lvl="1"/>
            <a:r>
              <a:t>Body Level Two</a:t>
            </a:r>
          </a:p>
          <a:p>
            <a:pPr lvl="2"/>
            <a:r>
              <a:t>Body Level Three</a:t>
            </a:r>
          </a:p>
          <a:p>
            <a:pPr lvl="3"/>
            <a:r>
              <a:t>Body Level Four</a:t>
            </a:r>
          </a:p>
          <a:p>
            <a:pPr lvl="4"/>
            <a:r>
              <a:t>Body Level Five</a:t>
            </a:r>
          </a:p>
        </p:txBody>
      </p:sp>
      <p:sp>
        <p:nvSpPr>
          <p:cNvPr id="192" name="Rectangle 13"/>
          <p:cNvSpPr/>
          <p:nvPr/>
        </p:nvSpPr>
        <p:spPr>
          <a:xfrm>
            <a:off x="10437810" y="0"/>
            <a:ext cx="68581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latin typeface="Century Gothic"/>
                <a:ea typeface="Century Gothic"/>
                <a:cs typeface="Century Gothic"/>
                <a:sym typeface="Century Gothic"/>
              </a:defRPr>
            </a:pPr>
          </a:p>
        </p:txBody>
      </p:sp>
      <p:sp>
        <p:nvSpPr>
          <p:cNvPr id="1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Column">
    <p:spTree>
      <p:nvGrpSpPr>
        <p:cNvPr id="1" name=""/>
        <p:cNvGrpSpPr/>
        <p:nvPr/>
      </p:nvGrpSpPr>
      <p:grpSpPr>
        <a:xfrm>
          <a:off x="0" y="0"/>
          <a:ext cx="0" cy="0"/>
          <a:chOff x="0" y="0"/>
          <a:chExt cx="0" cy="0"/>
        </a:xfrm>
      </p:grpSpPr>
      <p:sp>
        <p:nvSpPr>
          <p:cNvPr id="200" name="Title Text"/>
          <p:cNvSpPr txBox="1"/>
          <p:nvPr>
            <p:ph type="title"/>
          </p:nvPr>
        </p:nvSpPr>
        <p:spPr>
          <a:xfrm>
            <a:off x="1154954" y="973667"/>
            <a:ext cx="8825659" cy="706970"/>
          </a:xfrm>
          <a:prstGeom prst="rect">
            <a:avLst/>
          </a:prstGeom>
        </p:spPr>
        <p:txBody>
          <a:bodyPr/>
          <a:lstStyle/>
          <a:p>
            <a:pPr/>
            <a:r>
              <a:t>Title Text</a:t>
            </a:r>
          </a:p>
        </p:txBody>
      </p:sp>
      <p:sp>
        <p:nvSpPr>
          <p:cNvPr id="2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icture Column">
    <p:spTree>
      <p:nvGrpSpPr>
        <p:cNvPr id="1" name=""/>
        <p:cNvGrpSpPr/>
        <p:nvPr/>
      </p:nvGrpSpPr>
      <p:grpSpPr>
        <a:xfrm>
          <a:off x="0" y="0"/>
          <a:ext cx="0" cy="0"/>
          <a:chOff x="0" y="0"/>
          <a:chExt cx="0" cy="0"/>
        </a:xfrm>
      </p:grpSpPr>
      <p:sp>
        <p:nvSpPr>
          <p:cNvPr id="208" name="Title Text"/>
          <p:cNvSpPr txBox="1"/>
          <p:nvPr>
            <p:ph type="title"/>
          </p:nvPr>
        </p:nvSpPr>
        <p:spPr>
          <a:xfrm>
            <a:off x="1154954" y="973667"/>
            <a:ext cx="8825659" cy="706970"/>
          </a:xfrm>
          <a:prstGeom prst="rect">
            <a:avLst/>
          </a:prstGeom>
        </p:spPr>
        <p:txBody>
          <a:bodyPr/>
          <a:lstStyle/>
          <a:p>
            <a:pPr/>
            <a:r>
              <a:t>Title Text</a:t>
            </a:r>
          </a:p>
        </p:txBody>
      </p:sp>
      <p:sp>
        <p:nvSpPr>
          <p:cNvPr id="209" name="Body Level One…"/>
          <p:cNvSpPr txBox="1"/>
          <p:nvPr>
            <p:ph type="body" sz="quarter" idx="1"/>
          </p:nvPr>
        </p:nvSpPr>
        <p:spPr>
          <a:xfrm>
            <a:off x="1154954" y="4532843"/>
            <a:ext cx="3050440" cy="576276"/>
          </a:xfrm>
          <a:prstGeom prst="rect">
            <a:avLst/>
          </a:prstGeom>
        </p:spPr>
        <p:txBody>
          <a:bodyPr anchor="b"/>
          <a:lstStyle>
            <a:lvl1pPr marL="0" indent="0">
              <a:buClrTx/>
              <a:buSzTx/>
              <a:buFontTx/>
              <a:buNone/>
              <a:defRPr sz="2400">
                <a:solidFill>
                  <a:srgbClr val="EF53A5"/>
                </a:solidFill>
              </a:defRPr>
            </a:lvl1pPr>
            <a:lvl2pPr marL="0" indent="0">
              <a:buClrTx/>
              <a:buSzTx/>
              <a:buFontTx/>
              <a:buNone/>
              <a:defRPr sz="2400">
                <a:solidFill>
                  <a:srgbClr val="EF53A5"/>
                </a:solidFill>
              </a:defRPr>
            </a:lvl2pPr>
            <a:lvl3pPr marL="0" indent="0">
              <a:buClrTx/>
              <a:buSzTx/>
              <a:buFontTx/>
              <a:buNone/>
              <a:defRPr sz="2400">
                <a:solidFill>
                  <a:srgbClr val="EF53A5"/>
                </a:solidFill>
              </a:defRPr>
            </a:lvl3pPr>
            <a:lvl4pPr marL="0" indent="0">
              <a:buClrTx/>
              <a:buSzTx/>
              <a:buFontTx/>
              <a:buNone/>
              <a:defRPr sz="2400">
                <a:solidFill>
                  <a:srgbClr val="EF53A5"/>
                </a:solidFill>
              </a:defRPr>
            </a:lvl4pPr>
            <a:lvl5pPr marL="0" indent="0">
              <a:buClrTx/>
              <a:buSzTx/>
              <a:buFontTx/>
              <a:buNone/>
              <a:defRPr sz="2400">
                <a:solidFill>
                  <a:srgbClr val="EF53A5"/>
                </a:solidFill>
              </a:defRPr>
            </a:lvl5pPr>
          </a:lstStyle>
          <a:p>
            <a:pPr/>
            <a:r>
              <a:t>Body Level One</a:t>
            </a:r>
          </a:p>
          <a:p>
            <a:pPr lvl="1"/>
            <a:r>
              <a:t>Body Level Two</a:t>
            </a:r>
          </a:p>
          <a:p>
            <a:pPr lvl="2"/>
            <a:r>
              <a:t>Body Level Three</a:t>
            </a:r>
          </a:p>
          <a:p>
            <a:pPr lvl="3"/>
            <a:r>
              <a:t>Body Level Four</a:t>
            </a:r>
          </a:p>
          <a:p>
            <a:pPr lvl="4"/>
            <a:r>
              <a:t>Body Level Five</a:t>
            </a:r>
          </a:p>
        </p:txBody>
      </p:sp>
      <p:sp>
        <p:nvSpPr>
          <p:cNvPr id="210" name="Picture Placeholder 2"/>
          <p:cNvSpPr/>
          <p:nvPr>
            <p:ph type="pic" sz="quarter" idx="21"/>
          </p:nvPr>
        </p:nvSpPr>
        <p:spPr>
          <a:xfrm>
            <a:off x="1334551" y="2603500"/>
            <a:ext cx="2691247" cy="1591511"/>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211" name="Text Placeholder 3"/>
          <p:cNvSpPr/>
          <p:nvPr>
            <p:ph type="body" sz="quarter" idx="22"/>
          </p:nvPr>
        </p:nvSpPr>
        <p:spPr>
          <a:xfrm>
            <a:off x="1154950" y="5109104"/>
            <a:ext cx="3050453" cy="917957"/>
          </a:xfrm>
          <a:prstGeom prst="rect">
            <a:avLst/>
          </a:prstGeom>
        </p:spPr>
        <p:txBody>
          <a:bodyPr/>
          <a:lstStyle/>
          <a:p>
            <a:pPr/>
          </a:p>
        </p:txBody>
      </p:sp>
      <p:sp>
        <p:nvSpPr>
          <p:cNvPr id="212" name="Text Placeholder 4"/>
          <p:cNvSpPr/>
          <p:nvPr>
            <p:ph type="body" sz="quarter" idx="23"/>
          </p:nvPr>
        </p:nvSpPr>
        <p:spPr>
          <a:xfrm>
            <a:off x="4568864" y="4532843"/>
            <a:ext cx="3050452" cy="576277"/>
          </a:xfrm>
          <a:prstGeom prst="rect">
            <a:avLst/>
          </a:prstGeom>
        </p:spPr>
        <p:txBody>
          <a:bodyPr anchor="b"/>
          <a:lstStyle/>
          <a:p>
            <a:pPr/>
          </a:p>
        </p:txBody>
      </p:sp>
      <p:sp>
        <p:nvSpPr>
          <p:cNvPr id="213" name="Picture Placeholder 2"/>
          <p:cNvSpPr/>
          <p:nvPr>
            <p:ph type="pic" sz="quarter" idx="24"/>
          </p:nvPr>
        </p:nvSpPr>
        <p:spPr>
          <a:xfrm>
            <a:off x="4748462" y="2603500"/>
            <a:ext cx="2691257" cy="1591511"/>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214" name="Text Placeholder 3"/>
          <p:cNvSpPr/>
          <p:nvPr>
            <p:ph type="body" sz="quarter" idx="25"/>
          </p:nvPr>
        </p:nvSpPr>
        <p:spPr>
          <a:xfrm>
            <a:off x="4570169" y="5109104"/>
            <a:ext cx="3050453" cy="917957"/>
          </a:xfrm>
          <a:prstGeom prst="rect">
            <a:avLst/>
          </a:prstGeom>
        </p:spPr>
        <p:txBody>
          <a:bodyPr/>
          <a:lstStyle/>
          <a:p>
            <a:pPr/>
          </a:p>
        </p:txBody>
      </p:sp>
      <p:sp>
        <p:nvSpPr>
          <p:cNvPr id="215" name="Text Placeholder 4"/>
          <p:cNvSpPr/>
          <p:nvPr>
            <p:ph type="body" sz="quarter" idx="26"/>
          </p:nvPr>
        </p:nvSpPr>
        <p:spPr>
          <a:xfrm>
            <a:off x="7982773" y="4532845"/>
            <a:ext cx="3051110" cy="576274"/>
          </a:xfrm>
          <a:prstGeom prst="rect">
            <a:avLst/>
          </a:prstGeom>
        </p:spPr>
        <p:txBody>
          <a:bodyPr anchor="b"/>
          <a:lstStyle/>
          <a:p>
            <a:pPr/>
          </a:p>
        </p:txBody>
      </p:sp>
      <p:sp>
        <p:nvSpPr>
          <p:cNvPr id="216" name="Picture Placeholder 2"/>
          <p:cNvSpPr/>
          <p:nvPr>
            <p:ph type="pic" sz="quarter" idx="27"/>
          </p:nvPr>
        </p:nvSpPr>
        <p:spPr>
          <a:xfrm>
            <a:off x="8163031" y="2603500"/>
            <a:ext cx="2691256" cy="1591511"/>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217" name="Text Placeholder 3"/>
          <p:cNvSpPr/>
          <p:nvPr>
            <p:ph type="body" sz="quarter" idx="28"/>
          </p:nvPr>
        </p:nvSpPr>
        <p:spPr>
          <a:xfrm>
            <a:off x="7982773" y="5109104"/>
            <a:ext cx="3051109" cy="917957"/>
          </a:xfrm>
          <a:prstGeom prst="rect">
            <a:avLst/>
          </a:prstGeom>
        </p:spPr>
        <p:txBody>
          <a:bodyPr/>
          <a:lstStyle/>
          <a:p>
            <a:pPr/>
          </a:p>
        </p:txBody>
      </p:sp>
      <p:sp>
        <p:nvSpPr>
          <p:cNvPr id="218" name="Straight Connector 42"/>
          <p:cNvSpPr/>
          <p:nvPr/>
        </p:nvSpPr>
        <p:spPr>
          <a:xfrm flipH="1">
            <a:off x="4405825" y="2569627"/>
            <a:ext cx="13" cy="3492506"/>
          </a:xfrm>
          <a:prstGeom prst="line">
            <a:avLst/>
          </a:prstGeom>
          <a:ln w="12700" cap="rnd">
            <a:solidFill>
              <a:schemeClr val="accent1">
                <a:alpha val="40000"/>
              </a:schemeClr>
            </a:solidFill>
          </a:ln>
        </p:spPr>
        <p:txBody>
          <a:bodyPr lIns="45718" tIns="45718" rIns="45718" bIns="45718"/>
          <a:lstStyle/>
          <a:p>
            <a:pPr/>
          </a:p>
        </p:txBody>
      </p:sp>
      <p:sp>
        <p:nvSpPr>
          <p:cNvPr id="219" name="Straight Connector 43"/>
          <p:cNvSpPr/>
          <p:nvPr/>
        </p:nvSpPr>
        <p:spPr>
          <a:xfrm>
            <a:off x="7797802" y="2569627"/>
            <a:ext cx="13" cy="3492506"/>
          </a:xfrm>
          <a:prstGeom prst="line">
            <a:avLst/>
          </a:prstGeom>
          <a:ln w="12700" cap="rnd">
            <a:solidFill>
              <a:schemeClr val="accent1">
                <a:alpha val="40000"/>
              </a:schemeClr>
            </a:solidFill>
          </a:ln>
        </p:spPr>
        <p:txBody>
          <a:bodyPr lIns="45718" tIns="45718" rIns="45718" bIns="45718"/>
          <a:lstStyle/>
          <a:p>
            <a:pPr/>
          </a:p>
        </p:txBody>
      </p:sp>
      <p:sp>
        <p:nvSpPr>
          <p:cNvPr id="2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227" name="Rectangle 6"/>
          <p:cNvSpPr/>
          <p:nvPr/>
        </p:nvSpPr>
        <p:spPr>
          <a:xfrm>
            <a:off x="10437810" y="0"/>
            <a:ext cx="685813"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latin typeface="Century Gothic"/>
                <a:ea typeface="Century Gothic"/>
                <a:cs typeface="Century Gothic"/>
                <a:sym typeface="Century Gothic"/>
              </a:defRPr>
            </a:pPr>
          </a:p>
        </p:txBody>
      </p:sp>
      <p:sp>
        <p:nvSpPr>
          <p:cNvPr id="2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5" name="Title Text"/>
          <p:cNvSpPr txBox="1"/>
          <p:nvPr>
            <p:ph type="title"/>
          </p:nvPr>
        </p:nvSpPr>
        <p:spPr>
          <a:prstGeom prst="rect">
            <a:avLst/>
          </a:prstGeom>
        </p:spPr>
        <p:txBody>
          <a:bodyPr/>
          <a:lstStyle/>
          <a:p>
            <a:pPr/>
            <a:r>
              <a:t>Title Text</a:t>
            </a:r>
          </a:p>
        </p:txBody>
      </p:sp>
      <p:sp>
        <p:nvSpPr>
          <p:cNvPr id="36" name="Body Level One…"/>
          <p:cNvSpPr txBox="1"/>
          <p:nvPr>
            <p:ph type="body" sz="half" idx="1"/>
          </p:nvPr>
        </p:nvSpPr>
        <p:spPr>
          <a:xfrm>
            <a:off x="1154954" y="2603500"/>
            <a:ext cx="8825659" cy="3416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grpSp>
        <p:nvGrpSpPr>
          <p:cNvPr id="54" name="Group 7"/>
          <p:cNvGrpSpPr/>
          <p:nvPr/>
        </p:nvGrpSpPr>
        <p:grpSpPr>
          <a:xfrm>
            <a:off x="-263" y="-55"/>
            <a:ext cx="12192042" cy="6858042"/>
            <a:chOff x="-1" y="-1"/>
            <a:chExt cx="12192040" cy="6858040"/>
          </a:xfrm>
        </p:grpSpPr>
        <p:sp>
          <p:nvSpPr>
            <p:cNvPr id="44" name="Rectangle 13"/>
            <p:cNvSpPr/>
            <p:nvPr/>
          </p:nvSpPr>
          <p:spPr>
            <a:xfrm>
              <a:off x="1" y="-2"/>
              <a:ext cx="12192038" cy="6858031"/>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45" name="Oval 16"/>
            <p:cNvSpPr/>
            <p:nvPr/>
          </p:nvSpPr>
          <p:spPr>
            <a:xfrm>
              <a:off x="-2" y="2667006"/>
              <a:ext cx="4191027" cy="4191025"/>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46" name="Oval 17"/>
            <p:cNvSpPr/>
            <p:nvPr/>
          </p:nvSpPr>
          <p:spPr>
            <a:xfrm>
              <a:off x="-2" y="2895606"/>
              <a:ext cx="2362227" cy="2362225"/>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47" name="Oval 18"/>
            <p:cNvSpPr/>
            <p:nvPr/>
          </p:nvSpPr>
          <p:spPr>
            <a:xfrm>
              <a:off x="8609029" y="5867415"/>
              <a:ext cx="990625" cy="990625"/>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48" name="Oval 19"/>
            <p:cNvSpPr/>
            <p:nvPr/>
          </p:nvSpPr>
          <p:spPr>
            <a:xfrm>
              <a:off x="8609028" y="1676405"/>
              <a:ext cx="2819427" cy="2819425"/>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49" name="Oval 20"/>
            <p:cNvSpPr/>
            <p:nvPr/>
          </p:nvSpPr>
          <p:spPr>
            <a:xfrm>
              <a:off x="7999429" y="8461"/>
              <a:ext cx="1600225" cy="160022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50" name="Rectangle 9"/>
            <p:cNvSpPr/>
            <p:nvPr/>
          </p:nvSpPr>
          <p:spPr>
            <a:xfrm>
              <a:off x="7289815" y="402163"/>
              <a:ext cx="4478887" cy="6053699"/>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51" name="Freeform 5"/>
            <p:cNvSpPr/>
            <p:nvPr/>
          </p:nvSpPr>
          <p:spPr>
            <a:xfrm rot="16200000">
              <a:off x="3787251" y="2801729"/>
              <a:ext cx="6053701" cy="1254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52" name="Freeform 5"/>
            <p:cNvSpPr/>
            <p:nvPr/>
          </p:nvSpPr>
          <p:spPr>
            <a:xfrm rot="15922489">
              <a:off x="4698366" y="1826078"/>
              <a:ext cx="3299429" cy="440948"/>
            </a:xfrm>
            <a:custGeom>
              <a:avLst/>
              <a:gdLst/>
              <a:ahLst/>
              <a:cxnLst>
                <a:cxn ang="0">
                  <a:pos x="wd2" y="hd2"/>
                </a:cxn>
                <a:cxn ang="5400000">
                  <a:pos x="wd2" y="hd2"/>
                </a:cxn>
                <a:cxn ang="10800000">
                  <a:pos x="wd2" y="hd2"/>
                </a:cxn>
                <a:cxn ang="16200000">
                  <a:pos x="wd2" y="hd2"/>
                </a:cxn>
              </a:cxnLst>
              <a:rect l="0" t="0" r="r" b="b"/>
              <a:pathLst>
                <a:path w="21600" h="21571"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53" name="Freeform 5"/>
            <p:cNvSpPr/>
            <p:nvPr/>
          </p:nvSpPr>
          <p:spPr>
            <a:xfrm>
              <a:off x="3" y="1584"/>
              <a:ext cx="12192036" cy="6856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grpSp>
      <p:sp>
        <p:nvSpPr>
          <p:cNvPr id="55" name="Title Text"/>
          <p:cNvSpPr txBox="1"/>
          <p:nvPr>
            <p:ph type="title"/>
          </p:nvPr>
        </p:nvSpPr>
        <p:spPr>
          <a:xfrm>
            <a:off x="1154954" y="2677645"/>
            <a:ext cx="4351026" cy="2283826"/>
          </a:xfrm>
          <a:prstGeom prst="rect">
            <a:avLst/>
          </a:prstGeom>
        </p:spPr>
        <p:txBody>
          <a:bodyPr/>
          <a:lstStyle>
            <a:lvl1pPr>
              <a:defRPr sz="4000"/>
            </a:lvl1pPr>
          </a:lstStyle>
          <a:p>
            <a:pPr/>
            <a:r>
              <a:t>Title Text</a:t>
            </a:r>
          </a:p>
        </p:txBody>
      </p:sp>
      <p:sp>
        <p:nvSpPr>
          <p:cNvPr id="56" name="Body Level One…"/>
          <p:cNvSpPr txBox="1"/>
          <p:nvPr>
            <p:ph type="body" sz="quarter" idx="1"/>
          </p:nvPr>
        </p:nvSpPr>
        <p:spPr>
          <a:xfrm>
            <a:off x="6895558" y="2677641"/>
            <a:ext cx="3757553" cy="2283830"/>
          </a:xfrm>
          <a:prstGeom prst="rect">
            <a:avLst/>
          </a:prstGeom>
        </p:spPr>
        <p:txBody>
          <a:bodyPr anchor="ctr"/>
          <a:lstStyle>
            <a:lvl1pPr marL="0" indent="0">
              <a:buClrTx/>
              <a:buSzTx/>
              <a:buFontTx/>
              <a:buNone/>
              <a:defRPr cap="all" sz="2000">
                <a:solidFill>
                  <a:srgbClr val="EF53A5"/>
                </a:solidFill>
              </a:defRPr>
            </a:lvl1pPr>
            <a:lvl2pPr marL="0" indent="0">
              <a:buClrTx/>
              <a:buSzTx/>
              <a:buFontTx/>
              <a:buNone/>
              <a:defRPr cap="all" sz="2000">
                <a:solidFill>
                  <a:srgbClr val="EF53A5"/>
                </a:solidFill>
              </a:defRPr>
            </a:lvl2pPr>
            <a:lvl3pPr marL="0" indent="0">
              <a:buClrTx/>
              <a:buSzTx/>
              <a:buFontTx/>
              <a:buNone/>
              <a:defRPr cap="all" sz="2000">
                <a:solidFill>
                  <a:srgbClr val="EF53A5"/>
                </a:solidFill>
              </a:defRPr>
            </a:lvl3pPr>
            <a:lvl4pPr marL="0" indent="0">
              <a:buClrTx/>
              <a:buSzTx/>
              <a:buFontTx/>
              <a:buNone/>
              <a:defRPr cap="all" sz="2000">
                <a:solidFill>
                  <a:srgbClr val="EF53A5"/>
                </a:solidFill>
              </a:defRPr>
            </a:lvl4pPr>
            <a:lvl5pPr marL="0" indent="0">
              <a:buClrTx/>
              <a:buSzTx/>
              <a:buFontTx/>
              <a:buNone/>
              <a:defRPr cap="all" sz="2000">
                <a:solidFill>
                  <a:srgbClr val="EF53A5"/>
                </a:solidFill>
              </a:defRPr>
            </a:lvl5pPr>
          </a:lstStyle>
          <a:p>
            <a:pPr/>
            <a:r>
              <a:t>Body Level One</a:t>
            </a:r>
          </a:p>
          <a:p>
            <a:pPr lvl="1"/>
            <a:r>
              <a:t>Body Level Two</a:t>
            </a:r>
          </a:p>
          <a:p>
            <a:pPr lvl="2"/>
            <a:r>
              <a:t>Body Level Three</a:t>
            </a:r>
          </a:p>
          <a:p>
            <a:pPr lvl="3"/>
            <a:r>
              <a:t>Body Level Four</a:t>
            </a:r>
          </a:p>
          <a:p>
            <a:pPr lvl="4"/>
            <a:r>
              <a:t>Body Level Five</a:t>
            </a:r>
          </a:p>
        </p:txBody>
      </p:sp>
      <p:sp>
        <p:nvSpPr>
          <p:cNvPr id="57" name="Rectangle 15"/>
          <p:cNvSpPr/>
          <p:nvPr/>
        </p:nvSpPr>
        <p:spPr>
          <a:xfrm>
            <a:off x="10437810" y="0"/>
            <a:ext cx="68581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latin typeface="Century Gothic"/>
                <a:ea typeface="Century Gothic"/>
                <a:cs typeface="Century Gothic"/>
                <a:sym typeface="Century Gothic"/>
              </a:defRPr>
            </a:pP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65" name="Title Text"/>
          <p:cNvSpPr txBox="1"/>
          <p:nvPr>
            <p:ph type="title"/>
          </p:nvPr>
        </p:nvSpPr>
        <p:spPr>
          <a:prstGeom prst="rect">
            <a:avLst/>
          </a:prstGeom>
        </p:spPr>
        <p:txBody>
          <a:bodyPr/>
          <a:lstStyle/>
          <a:p>
            <a:pPr/>
            <a:r>
              <a:t>Title Text</a:t>
            </a:r>
          </a:p>
        </p:txBody>
      </p:sp>
      <p:sp>
        <p:nvSpPr>
          <p:cNvPr id="66" name="Body Level One…"/>
          <p:cNvSpPr txBox="1"/>
          <p:nvPr>
            <p:ph type="body" sz="quarter" idx="1"/>
          </p:nvPr>
        </p:nvSpPr>
        <p:spPr>
          <a:xfrm>
            <a:off x="1154954" y="2603500"/>
            <a:ext cx="4825159" cy="341630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74" name="Title Text"/>
          <p:cNvSpPr txBox="1"/>
          <p:nvPr>
            <p:ph type="title"/>
          </p:nvPr>
        </p:nvSpPr>
        <p:spPr>
          <a:prstGeom prst="rect">
            <a:avLst/>
          </a:prstGeom>
        </p:spPr>
        <p:txBody>
          <a:bodyPr/>
          <a:lstStyle/>
          <a:p>
            <a:pPr/>
            <a:r>
              <a:t>Title Text</a:t>
            </a:r>
          </a:p>
        </p:txBody>
      </p:sp>
      <p:sp>
        <p:nvSpPr>
          <p:cNvPr id="75" name="Body Level One…"/>
          <p:cNvSpPr txBox="1"/>
          <p:nvPr>
            <p:ph type="body" sz="quarter" idx="1"/>
          </p:nvPr>
        </p:nvSpPr>
        <p:spPr>
          <a:xfrm>
            <a:off x="1154954" y="2603500"/>
            <a:ext cx="4825159" cy="576263"/>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76" name="Text Placeholder 4"/>
          <p:cNvSpPr/>
          <p:nvPr>
            <p:ph type="body" sz="quarter" idx="21"/>
          </p:nvPr>
        </p:nvSpPr>
        <p:spPr>
          <a:xfrm>
            <a:off x="6208712" y="2603500"/>
            <a:ext cx="4825163" cy="576263"/>
          </a:xfrm>
          <a:prstGeom prst="rect">
            <a:avLst/>
          </a:prstGeom>
        </p:spPr>
        <p:txBody>
          <a:bodyPr anchor="b"/>
          <a:lstStyle/>
          <a:p>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84" name="Title Text"/>
          <p:cNvSpPr txBox="1"/>
          <p:nvPr>
            <p:ph type="title"/>
          </p:nvPr>
        </p:nvSpPr>
        <p:spPr>
          <a:prstGeom prst="rect">
            <a:avLst/>
          </a:prstGeom>
        </p:spPr>
        <p:txBody>
          <a:bodyPr/>
          <a:lstStyle/>
          <a:p>
            <a:pPr/>
            <a:r>
              <a:t>Title Text</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grpSp>
        <p:nvGrpSpPr>
          <p:cNvPr id="102" name="Group 8"/>
          <p:cNvGrpSpPr/>
          <p:nvPr/>
        </p:nvGrpSpPr>
        <p:grpSpPr>
          <a:xfrm>
            <a:off x="-263" y="-55"/>
            <a:ext cx="12192042" cy="6858042"/>
            <a:chOff x="-1" y="-1"/>
            <a:chExt cx="12192040" cy="6858040"/>
          </a:xfrm>
        </p:grpSpPr>
        <p:sp>
          <p:nvSpPr>
            <p:cNvPr id="92" name="Rectangle 13"/>
            <p:cNvSpPr/>
            <p:nvPr/>
          </p:nvSpPr>
          <p:spPr>
            <a:xfrm>
              <a:off x="1" y="-2"/>
              <a:ext cx="12192038" cy="6858031"/>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93" name="Oval 16"/>
            <p:cNvSpPr/>
            <p:nvPr/>
          </p:nvSpPr>
          <p:spPr>
            <a:xfrm>
              <a:off x="-2" y="2667006"/>
              <a:ext cx="4191027" cy="4191025"/>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94" name="Oval 18"/>
            <p:cNvSpPr/>
            <p:nvPr/>
          </p:nvSpPr>
          <p:spPr>
            <a:xfrm>
              <a:off x="-2" y="2895606"/>
              <a:ext cx="2362227" cy="2362225"/>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95" name="Oval 19"/>
            <p:cNvSpPr/>
            <p:nvPr/>
          </p:nvSpPr>
          <p:spPr>
            <a:xfrm>
              <a:off x="8609029" y="5867415"/>
              <a:ext cx="990625" cy="990625"/>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96" name="Oval 20"/>
            <p:cNvSpPr/>
            <p:nvPr/>
          </p:nvSpPr>
          <p:spPr>
            <a:xfrm>
              <a:off x="8609028" y="1676405"/>
              <a:ext cx="2819427" cy="2819425"/>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97" name="Oval 21"/>
            <p:cNvSpPr/>
            <p:nvPr/>
          </p:nvSpPr>
          <p:spPr>
            <a:xfrm>
              <a:off x="7999429" y="8461"/>
              <a:ext cx="1600225" cy="160022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98" name="Rectangle 10"/>
            <p:cNvSpPr/>
            <p:nvPr/>
          </p:nvSpPr>
          <p:spPr>
            <a:xfrm>
              <a:off x="5713427" y="402163"/>
              <a:ext cx="6055273" cy="6053699"/>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99" name="Freeform 5"/>
            <p:cNvSpPr/>
            <p:nvPr/>
          </p:nvSpPr>
          <p:spPr>
            <a:xfrm rot="15922489">
              <a:off x="3140497" y="1826077"/>
              <a:ext cx="3299430" cy="440949"/>
            </a:xfrm>
            <a:custGeom>
              <a:avLst/>
              <a:gdLst/>
              <a:ahLst/>
              <a:cxnLst>
                <a:cxn ang="0">
                  <a:pos x="wd2" y="hd2"/>
                </a:cxn>
                <a:cxn ang="5400000">
                  <a:pos x="wd2" y="hd2"/>
                </a:cxn>
                <a:cxn ang="10800000">
                  <a:pos x="wd2" y="hd2"/>
                </a:cxn>
                <a:cxn ang="16200000">
                  <a:pos x="wd2" y="hd2"/>
                </a:cxn>
              </a:cxnLst>
              <a:rect l="0" t="0" r="r" b="b"/>
              <a:pathLst>
                <a:path w="21600" h="21571"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00" name="Freeform 5"/>
            <p:cNvSpPr/>
            <p:nvPr/>
          </p:nvSpPr>
          <p:spPr>
            <a:xfrm rot="16200000">
              <a:off x="2229380" y="2801728"/>
              <a:ext cx="6053699" cy="1254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01" name="Freeform 5"/>
            <p:cNvSpPr/>
            <p:nvPr/>
          </p:nvSpPr>
          <p:spPr>
            <a:xfrm>
              <a:off x="3" y="1584"/>
              <a:ext cx="12192036" cy="6856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grpSp>
      <p:sp>
        <p:nvSpPr>
          <p:cNvPr id="103" name="Title Text"/>
          <p:cNvSpPr txBox="1"/>
          <p:nvPr>
            <p:ph type="title"/>
          </p:nvPr>
        </p:nvSpPr>
        <p:spPr>
          <a:xfrm>
            <a:off x="1154954" y="1295400"/>
            <a:ext cx="2793159" cy="1600200"/>
          </a:xfrm>
          <a:prstGeom prst="rect">
            <a:avLst/>
          </a:prstGeom>
        </p:spPr>
        <p:txBody>
          <a:bodyPr anchor="b"/>
          <a:lstStyle>
            <a:lvl1pPr>
              <a:defRPr sz="2400"/>
            </a:lvl1pPr>
          </a:lstStyle>
          <a:p>
            <a:pPr/>
            <a:r>
              <a:t>Title Text</a:t>
            </a:r>
          </a:p>
        </p:txBody>
      </p:sp>
      <p:sp>
        <p:nvSpPr>
          <p:cNvPr id="104" name="Body Level One…"/>
          <p:cNvSpPr txBox="1"/>
          <p:nvPr>
            <p:ph type="body" sz="half" idx="1"/>
          </p:nvPr>
        </p:nvSpPr>
        <p:spPr>
          <a:xfrm>
            <a:off x="5781145" y="1447800"/>
            <a:ext cx="5190081" cy="4572000"/>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05" name="Text Placeholder 3"/>
          <p:cNvSpPr/>
          <p:nvPr>
            <p:ph type="body" sz="quarter" idx="21"/>
          </p:nvPr>
        </p:nvSpPr>
        <p:spPr>
          <a:xfrm>
            <a:off x="1154950" y="3129277"/>
            <a:ext cx="2793173" cy="2895603"/>
          </a:xfrm>
          <a:prstGeom prst="rect">
            <a:avLst/>
          </a:prstGeom>
        </p:spPr>
        <p:txBody>
          <a:bodyPr/>
          <a:lstStyle/>
          <a:p>
            <a:pPr/>
          </a:p>
        </p:txBody>
      </p:sp>
      <p:sp>
        <p:nvSpPr>
          <p:cNvPr id="106" name="Rectangle 15"/>
          <p:cNvSpPr/>
          <p:nvPr/>
        </p:nvSpPr>
        <p:spPr>
          <a:xfrm>
            <a:off x="10437810" y="0"/>
            <a:ext cx="68581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latin typeface="Century Gothic"/>
                <a:ea typeface="Century Gothic"/>
                <a:cs typeface="Century Gothic"/>
                <a:sym typeface="Century Gothic"/>
              </a:defRPr>
            </a:pP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grpSp>
        <p:nvGrpSpPr>
          <p:cNvPr id="124" name="Group 8"/>
          <p:cNvGrpSpPr/>
          <p:nvPr/>
        </p:nvGrpSpPr>
        <p:grpSpPr>
          <a:xfrm>
            <a:off x="-263" y="-55"/>
            <a:ext cx="12192042" cy="6858042"/>
            <a:chOff x="-1" y="-1"/>
            <a:chExt cx="12192040" cy="6858040"/>
          </a:xfrm>
        </p:grpSpPr>
        <p:sp>
          <p:nvSpPr>
            <p:cNvPr id="114" name="Rectangle 13"/>
            <p:cNvSpPr/>
            <p:nvPr/>
          </p:nvSpPr>
          <p:spPr>
            <a:xfrm>
              <a:off x="1" y="-2"/>
              <a:ext cx="12192038" cy="6858031"/>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15" name="Oval 16"/>
            <p:cNvSpPr/>
            <p:nvPr/>
          </p:nvSpPr>
          <p:spPr>
            <a:xfrm>
              <a:off x="-2" y="2667006"/>
              <a:ext cx="4191027" cy="4191025"/>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16" name="Oval 17"/>
            <p:cNvSpPr/>
            <p:nvPr/>
          </p:nvSpPr>
          <p:spPr>
            <a:xfrm>
              <a:off x="-2" y="2895606"/>
              <a:ext cx="2362227" cy="2362225"/>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17" name="Oval 18"/>
            <p:cNvSpPr/>
            <p:nvPr/>
          </p:nvSpPr>
          <p:spPr>
            <a:xfrm>
              <a:off x="8609029" y="5867415"/>
              <a:ext cx="990625" cy="990625"/>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18" name="Oval 19"/>
            <p:cNvSpPr/>
            <p:nvPr/>
          </p:nvSpPr>
          <p:spPr>
            <a:xfrm>
              <a:off x="8609028" y="1676405"/>
              <a:ext cx="2819427" cy="2819425"/>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19" name="Oval 20"/>
            <p:cNvSpPr/>
            <p:nvPr/>
          </p:nvSpPr>
          <p:spPr>
            <a:xfrm>
              <a:off x="7999429" y="8461"/>
              <a:ext cx="1600225" cy="160022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20" name="Rectangle 10"/>
            <p:cNvSpPr/>
            <p:nvPr/>
          </p:nvSpPr>
          <p:spPr>
            <a:xfrm>
              <a:off x="6172215" y="402163"/>
              <a:ext cx="5596486" cy="6053699"/>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21" name="Freeform 5"/>
            <p:cNvSpPr/>
            <p:nvPr/>
          </p:nvSpPr>
          <p:spPr>
            <a:xfrm rot="15922489">
              <a:off x="4203608" y="1826077"/>
              <a:ext cx="3299430" cy="440949"/>
            </a:xfrm>
            <a:custGeom>
              <a:avLst/>
              <a:gdLst/>
              <a:ahLst/>
              <a:cxnLst>
                <a:cxn ang="0">
                  <a:pos x="wd2" y="hd2"/>
                </a:cxn>
                <a:cxn ang="5400000">
                  <a:pos x="wd2" y="hd2"/>
                </a:cxn>
                <a:cxn ang="10800000">
                  <a:pos x="wd2" y="hd2"/>
                </a:cxn>
                <a:cxn ang="16200000">
                  <a:pos x="wd2" y="hd2"/>
                </a:cxn>
              </a:cxnLst>
              <a:rect l="0" t="0" r="r" b="b"/>
              <a:pathLst>
                <a:path w="21600" h="21571"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22" name="Freeform 5"/>
            <p:cNvSpPr/>
            <p:nvPr/>
          </p:nvSpPr>
          <p:spPr>
            <a:xfrm rot="16200000">
              <a:off x="3295437" y="2801728"/>
              <a:ext cx="6053699" cy="1254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23" name="Freeform 5"/>
            <p:cNvSpPr/>
            <p:nvPr/>
          </p:nvSpPr>
          <p:spPr>
            <a:xfrm>
              <a:off x="3" y="1584"/>
              <a:ext cx="12192036" cy="6856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grpSp>
      <p:sp>
        <p:nvSpPr>
          <p:cNvPr id="125" name="Title Text"/>
          <p:cNvSpPr txBox="1"/>
          <p:nvPr>
            <p:ph type="title"/>
          </p:nvPr>
        </p:nvSpPr>
        <p:spPr>
          <a:xfrm>
            <a:off x="1154954" y="1693333"/>
            <a:ext cx="3865137" cy="1735667"/>
          </a:xfrm>
          <a:prstGeom prst="rect">
            <a:avLst/>
          </a:prstGeom>
        </p:spPr>
        <p:txBody>
          <a:bodyPr anchor="b"/>
          <a:lstStyle/>
          <a:p>
            <a:pPr/>
            <a:r>
              <a:t>Title Text</a:t>
            </a:r>
          </a:p>
        </p:txBody>
      </p:sp>
      <p:sp>
        <p:nvSpPr>
          <p:cNvPr id="126" name="Picture Placeholder 2"/>
          <p:cNvSpPr/>
          <p:nvPr>
            <p:ph type="pic" sz="quarter" idx="21"/>
          </p:nvPr>
        </p:nvSpPr>
        <p:spPr>
          <a:xfrm>
            <a:off x="6547870" y="1143000"/>
            <a:ext cx="3227194" cy="4572000"/>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127" name="Body Level One…"/>
          <p:cNvSpPr txBox="1"/>
          <p:nvPr>
            <p:ph type="body" sz="quarter" idx="1"/>
          </p:nvPr>
        </p:nvSpPr>
        <p:spPr>
          <a:xfrm>
            <a:off x="1154954" y="3657600"/>
            <a:ext cx="3859213" cy="1371600"/>
          </a:xfrm>
          <a:prstGeom prst="rect">
            <a:avLst/>
          </a:prstGeom>
        </p:spPr>
        <p:txBody>
          <a:bodyPr/>
          <a:lstStyle>
            <a:lvl1pPr marL="0" indent="0">
              <a:buClrTx/>
              <a:buSzTx/>
              <a:buFontTx/>
              <a:buNone/>
              <a:defRPr sz="1400">
                <a:solidFill>
                  <a:srgbClr val="EF53A5"/>
                </a:solidFill>
              </a:defRPr>
            </a:lvl1pPr>
            <a:lvl2pPr marL="0" indent="0">
              <a:buClrTx/>
              <a:buSzTx/>
              <a:buFontTx/>
              <a:buNone/>
              <a:defRPr sz="1400">
                <a:solidFill>
                  <a:srgbClr val="EF53A5"/>
                </a:solidFill>
              </a:defRPr>
            </a:lvl2pPr>
            <a:lvl3pPr marL="0" indent="0">
              <a:buClrTx/>
              <a:buSzTx/>
              <a:buFontTx/>
              <a:buNone/>
              <a:defRPr sz="1400">
                <a:solidFill>
                  <a:srgbClr val="EF53A5"/>
                </a:solidFill>
              </a:defRPr>
            </a:lvl3pPr>
            <a:lvl4pPr marL="0" indent="0">
              <a:buClrTx/>
              <a:buSzTx/>
              <a:buFontTx/>
              <a:buNone/>
              <a:defRPr sz="1400">
                <a:solidFill>
                  <a:srgbClr val="EF53A5"/>
                </a:solidFill>
              </a:defRPr>
            </a:lvl4pPr>
            <a:lvl5pPr marL="0" indent="0">
              <a:buClrTx/>
              <a:buSzTx/>
              <a:buFontTx/>
              <a:buNone/>
              <a:defRPr sz="1400">
                <a:solidFill>
                  <a:srgbClr val="EF53A5"/>
                </a:solidFill>
              </a:defRPr>
            </a:lvl5pPr>
          </a:lstStyle>
          <a:p>
            <a:pPr/>
            <a:r>
              <a:t>Body Level One</a:t>
            </a:r>
          </a:p>
          <a:p>
            <a:pPr lvl="1"/>
            <a:r>
              <a:t>Body Level Two</a:t>
            </a:r>
          </a:p>
          <a:p>
            <a:pPr lvl="2"/>
            <a:r>
              <a:t>Body Level Three</a:t>
            </a:r>
          </a:p>
          <a:p>
            <a:pPr lvl="3"/>
            <a:r>
              <a:t>Body Level Four</a:t>
            </a:r>
          </a:p>
          <a:p>
            <a:pPr lvl="4"/>
            <a:r>
              <a:t>Body Level Five</a:t>
            </a:r>
          </a:p>
        </p:txBody>
      </p:sp>
      <p:sp>
        <p:nvSpPr>
          <p:cNvPr id="128" name="Rectangle 15"/>
          <p:cNvSpPr/>
          <p:nvPr/>
        </p:nvSpPr>
        <p:spPr>
          <a:xfrm>
            <a:off x="10437810" y="0"/>
            <a:ext cx="68581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latin typeface="Century Gothic"/>
                <a:ea typeface="Century Gothic"/>
                <a:cs typeface="Century Gothic"/>
                <a:sym typeface="Century Gothic"/>
              </a:defRPr>
            </a:pPr>
          </a:p>
        </p:txBody>
      </p:sp>
      <p:sp>
        <p:nvSpPr>
          <p:cNvPr id="1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grpSp>
        <p:nvGrpSpPr>
          <p:cNvPr id="145" name="Group 8"/>
          <p:cNvGrpSpPr/>
          <p:nvPr/>
        </p:nvGrpSpPr>
        <p:grpSpPr>
          <a:xfrm>
            <a:off x="-263" y="-55"/>
            <a:ext cx="12192042" cy="6858042"/>
            <a:chOff x="-1" y="-1"/>
            <a:chExt cx="12192040" cy="6858040"/>
          </a:xfrm>
        </p:grpSpPr>
        <p:sp>
          <p:nvSpPr>
            <p:cNvPr id="136" name="Rectangle 12"/>
            <p:cNvSpPr/>
            <p:nvPr/>
          </p:nvSpPr>
          <p:spPr>
            <a:xfrm>
              <a:off x="1" y="-2"/>
              <a:ext cx="12192038" cy="6858031"/>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37" name="Oval 16"/>
            <p:cNvSpPr/>
            <p:nvPr/>
          </p:nvSpPr>
          <p:spPr>
            <a:xfrm>
              <a:off x="-2" y="2667006"/>
              <a:ext cx="4191027" cy="4191025"/>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38" name="Oval 17"/>
            <p:cNvSpPr/>
            <p:nvPr/>
          </p:nvSpPr>
          <p:spPr>
            <a:xfrm>
              <a:off x="-2" y="2895606"/>
              <a:ext cx="2362227" cy="2362225"/>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39" name="Oval 18"/>
            <p:cNvSpPr/>
            <p:nvPr/>
          </p:nvSpPr>
          <p:spPr>
            <a:xfrm>
              <a:off x="8609029" y="5867415"/>
              <a:ext cx="990625" cy="990625"/>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40" name="Oval 19"/>
            <p:cNvSpPr/>
            <p:nvPr/>
          </p:nvSpPr>
          <p:spPr>
            <a:xfrm>
              <a:off x="8609028" y="1676405"/>
              <a:ext cx="2819427" cy="2819425"/>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41" name="Oval 20"/>
            <p:cNvSpPr/>
            <p:nvPr/>
          </p:nvSpPr>
          <p:spPr>
            <a:xfrm>
              <a:off x="7999429" y="8461"/>
              <a:ext cx="1600225" cy="160022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42" name="Freeform 5"/>
            <p:cNvSpPr/>
            <p:nvPr/>
          </p:nvSpPr>
          <p:spPr>
            <a:xfrm rot="10371525">
              <a:off x="263766" y="4438255"/>
              <a:ext cx="3299431" cy="440948"/>
            </a:xfrm>
            <a:custGeom>
              <a:avLst/>
              <a:gdLst/>
              <a:ahLst/>
              <a:cxnLst>
                <a:cxn ang="0">
                  <a:pos x="wd2" y="hd2"/>
                </a:cxn>
                <a:cxn ang="5400000">
                  <a:pos x="wd2" y="hd2"/>
                </a:cxn>
                <a:cxn ang="10800000">
                  <a:pos x="wd2" y="hd2"/>
                </a:cxn>
                <a:cxn ang="16200000">
                  <a:pos x="wd2" y="hd2"/>
                </a:cxn>
              </a:cxnLst>
              <a:rect l="0" t="0" r="r" b="b"/>
              <a:pathLst>
                <a:path w="21600" h="21571"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43" name="Freeform 5"/>
            <p:cNvSpPr/>
            <p:nvPr/>
          </p:nvSpPr>
          <p:spPr>
            <a:xfrm rot="10800000">
              <a:off x="459510" y="321131"/>
              <a:ext cx="11277635" cy="45339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144" name="Freeform 5"/>
            <p:cNvSpPr/>
            <p:nvPr/>
          </p:nvSpPr>
          <p:spPr>
            <a:xfrm>
              <a:off x="3" y="1584"/>
              <a:ext cx="12192036" cy="6856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grpSp>
      <p:sp>
        <p:nvSpPr>
          <p:cNvPr id="146" name="Title Text"/>
          <p:cNvSpPr txBox="1"/>
          <p:nvPr>
            <p:ph type="title"/>
          </p:nvPr>
        </p:nvSpPr>
        <p:spPr>
          <a:xfrm>
            <a:off x="1154954" y="4969926"/>
            <a:ext cx="8825659" cy="566752"/>
          </a:xfrm>
          <a:prstGeom prst="rect">
            <a:avLst/>
          </a:prstGeom>
        </p:spPr>
        <p:txBody>
          <a:bodyPr anchor="b"/>
          <a:lstStyle>
            <a:lvl1pPr>
              <a:defRPr sz="2400"/>
            </a:lvl1pPr>
          </a:lstStyle>
          <a:p>
            <a:pPr/>
            <a:r>
              <a:t>Title Text</a:t>
            </a:r>
          </a:p>
        </p:txBody>
      </p:sp>
      <p:sp>
        <p:nvSpPr>
          <p:cNvPr id="147" name="Picture Placeholder 2"/>
          <p:cNvSpPr/>
          <p:nvPr>
            <p:ph type="pic" sz="half" idx="21"/>
          </p:nvPr>
        </p:nvSpPr>
        <p:spPr>
          <a:xfrm>
            <a:off x="1154954" y="685800"/>
            <a:ext cx="8825659" cy="3429000"/>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148" name="Body Level One…"/>
          <p:cNvSpPr txBox="1"/>
          <p:nvPr>
            <p:ph type="body" sz="quarter" idx="1"/>
          </p:nvPr>
        </p:nvSpPr>
        <p:spPr>
          <a:xfrm>
            <a:off x="1154954" y="5536665"/>
            <a:ext cx="8825659" cy="493726"/>
          </a:xfrm>
          <a:prstGeom prst="rect">
            <a:avLst/>
          </a:prstGeom>
        </p:spPr>
        <p:txBody>
          <a:bodyPr/>
          <a:lstStyle>
            <a:lvl1pPr marL="0" indent="0">
              <a:buClrTx/>
              <a:buSzTx/>
              <a:buFontTx/>
              <a:buNone/>
              <a:defRPr sz="1200">
                <a:solidFill>
                  <a:srgbClr val="EF53A5"/>
                </a:solidFill>
              </a:defRPr>
            </a:lvl1pPr>
            <a:lvl2pPr marL="0" indent="0">
              <a:buClrTx/>
              <a:buSzTx/>
              <a:buFontTx/>
              <a:buNone/>
              <a:defRPr sz="1200">
                <a:solidFill>
                  <a:srgbClr val="EF53A5"/>
                </a:solidFill>
              </a:defRPr>
            </a:lvl2pPr>
            <a:lvl3pPr marL="0" indent="0">
              <a:buClrTx/>
              <a:buSzTx/>
              <a:buFontTx/>
              <a:buNone/>
              <a:defRPr sz="1200">
                <a:solidFill>
                  <a:srgbClr val="EF53A5"/>
                </a:solidFill>
              </a:defRPr>
            </a:lvl3pPr>
            <a:lvl4pPr marL="0" indent="0">
              <a:buClrTx/>
              <a:buSzTx/>
              <a:buFontTx/>
              <a:buNone/>
              <a:defRPr sz="1200">
                <a:solidFill>
                  <a:srgbClr val="EF53A5"/>
                </a:solidFill>
              </a:defRPr>
            </a:lvl4pPr>
            <a:lvl5pPr marL="0" indent="0">
              <a:buClrTx/>
              <a:buSzTx/>
              <a:buFontTx/>
              <a:buNone/>
              <a:defRPr sz="1200">
                <a:solidFill>
                  <a:srgbClr val="EF53A5"/>
                </a:solidFill>
              </a:defRPr>
            </a:lvl5pPr>
          </a:lstStyle>
          <a:p>
            <a:pPr/>
            <a:r>
              <a:t>Body Level One</a:t>
            </a:r>
          </a:p>
          <a:p>
            <a:pPr lvl="1"/>
            <a:r>
              <a:t>Body Level Two</a:t>
            </a:r>
          </a:p>
          <a:p>
            <a:pPr lvl="2"/>
            <a:r>
              <a:t>Body Level Three</a:t>
            </a:r>
          </a:p>
          <a:p>
            <a:pPr lvl="3"/>
            <a:r>
              <a:t>Body Level Four</a:t>
            </a:r>
          </a:p>
          <a:p>
            <a:pPr lvl="4"/>
            <a:r>
              <a:t>Body Level Five</a:t>
            </a:r>
          </a:p>
        </p:txBody>
      </p:sp>
      <p:sp>
        <p:nvSpPr>
          <p:cNvPr id="149" name="Rectangle 15"/>
          <p:cNvSpPr/>
          <p:nvPr/>
        </p:nvSpPr>
        <p:spPr>
          <a:xfrm>
            <a:off x="10437810" y="0"/>
            <a:ext cx="68581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latin typeface="Century Gothic"/>
                <a:ea typeface="Century Gothic"/>
                <a:cs typeface="Century Gothic"/>
                <a:sym typeface="Century Gothic"/>
              </a:defRPr>
            </a:pPr>
          </a:p>
        </p:txBody>
      </p:sp>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1" name="Group 7"/>
          <p:cNvGrpSpPr/>
          <p:nvPr/>
        </p:nvGrpSpPr>
        <p:grpSpPr>
          <a:xfrm>
            <a:off x="-263" y="-55"/>
            <a:ext cx="12192042" cy="6858042"/>
            <a:chOff x="-1" y="-1"/>
            <a:chExt cx="12192040" cy="6858040"/>
          </a:xfrm>
        </p:grpSpPr>
        <p:sp>
          <p:nvSpPr>
            <p:cNvPr id="2" name="Rectangle 6"/>
            <p:cNvSpPr/>
            <p:nvPr/>
          </p:nvSpPr>
          <p:spPr>
            <a:xfrm>
              <a:off x="1" y="-2"/>
              <a:ext cx="12192038" cy="6858031"/>
            </a:xfrm>
            <a:prstGeom prst="rect">
              <a:avLst/>
            </a:prstGeom>
            <a:blipFill rotWithShape="1">
              <a:blip r:embed="rId2"/>
              <a:srcRect l="0" t="0" r="0" b="0"/>
              <a:stretch>
                <a:fillRect/>
              </a:stretch>
            </a:blip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3" name="Oval 12"/>
            <p:cNvSpPr/>
            <p:nvPr/>
          </p:nvSpPr>
          <p:spPr>
            <a:xfrm>
              <a:off x="-2" y="2667006"/>
              <a:ext cx="4191027" cy="4191025"/>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4" name="Oval 14"/>
            <p:cNvSpPr/>
            <p:nvPr/>
          </p:nvSpPr>
          <p:spPr>
            <a:xfrm>
              <a:off x="-2" y="2895606"/>
              <a:ext cx="2362227" cy="2362225"/>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5" name="Oval 17"/>
            <p:cNvSpPr/>
            <p:nvPr/>
          </p:nvSpPr>
          <p:spPr>
            <a:xfrm>
              <a:off x="8609029" y="5867415"/>
              <a:ext cx="990625" cy="990625"/>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6" name="Oval 15"/>
            <p:cNvSpPr/>
            <p:nvPr/>
          </p:nvSpPr>
          <p:spPr>
            <a:xfrm>
              <a:off x="8609028" y="1676405"/>
              <a:ext cx="2819427" cy="2819425"/>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7" name="Oval 16"/>
            <p:cNvSpPr/>
            <p:nvPr/>
          </p:nvSpPr>
          <p:spPr>
            <a:xfrm>
              <a:off x="7999429" y="8461"/>
              <a:ext cx="1600225" cy="160022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8" name="Freeform 5"/>
            <p:cNvSpPr/>
            <p:nvPr/>
          </p:nvSpPr>
          <p:spPr>
            <a:xfrm rot="21010067">
              <a:off x="8490969" y="1797523"/>
              <a:ext cx="3299429" cy="440945"/>
            </a:xfrm>
            <a:custGeom>
              <a:avLst/>
              <a:gdLst/>
              <a:ahLst/>
              <a:cxnLst>
                <a:cxn ang="0">
                  <a:pos x="wd2" y="hd2"/>
                </a:cxn>
                <a:cxn ang="5400000">
                  <a:pos x="wd2" y="hd2"/>
                </a:cxn>
                <a:cxn ang="10800000">
                  <a:pos x="wd2" y="hd2"/>
                </a:cxn>
                <a:cxn ang="16200000">
                  <a:pos x="wd2" y="hd2"/>
                </a:cxn>
              </a:cxnLst>
              <a:rect l="0" t="0" r="r" b="b"/>
              <a:pathLst>
                <a:path w="21600" h="21571" fill="norm" stroke="1"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sp>
          <p:nvSpPr>
            <p:cNvPr id="9" name="Freeform 5"/>
            <p:cNvSpPr/>
            <p:nvPr/>
          </p:nvSpPr>
          <p:spPr>
            <a:xfrm>
              <a:off x="459510" y="1866410"/>
              <a:ext cx="11277635" cy="45339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lnSpc>
                  <a:spcPct val="80000"/>
                </a:lnSpc>
                <a:spcBef>
                  <a:spcPts val="1000"/>
                </a:spcBef>
                <a:defRPr b="1" sz="1100">
                  <a:solidFill>
                    <a:srgbClr val="404040"/>
                  </a:solidFill>
                  <a:latin typeface="Century Gothic"/>
                  <a:ea typeface="Century Gothic"/>
                  <a:cs typeface="Century Gothic"/>
                  <a:sym typeface="Century Gothic"/>
                </a:defRPr>
              </a:pPr>
            </a:p>
          </p:txBody>
        </p:sp>
        <p:sp>
          <p:nvSpPr>
            <p:cNvPr id="10" name="Freeform 5"/>
            <p:cNvSpPr/>
            <p:nvPr/>
          </p:nvSpPr>
          <p:spPr>
            <a:xfrm>
              <a:off x="3" y="1584"/>
              <a:ext cx="12192036" cy="68564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Century Gothic"/>
                  <a:ea typeface="Century Gothic"/>
                  <a:cs typeface="Century Gothic"/>
                  <a:sym typeface="Century Gothic"/>
                </a:defRPr>
              </a:pPr>
            </a:p>
          </p:txBody>
        </p:sp>
      </p:grpSp>
      <p:sp>
        <p:nvSpPr>
          <p:cNvPr id="12" name="Rectangle 20"/>
          <p:cNvSpPr/>
          <p:nvPr/>
        </p:nvSpPr>
        <p:spPr>
          <a:xfrm>
            <a:off x="10437810" y="0"/>
            <a:ext cx="685814" cy="1143000"/>
          </a:xfrm>
          <a:prstGeom prst="rect">
            <a:avLst/>
          </a:prstGeom>
          <a:solidFill>
            <a:schemeClr val="accent1"/>
          </a:solidFill>
          <a:ln w="12700">
            <a:miter lim="400000"/>
          </a:ln>
          <a:effectLst>
            <a:outerShdw sx="100000" sy="100000" kx="0" ky="0" algn="b" rotWithShape="0" blurRad="38100" dist="25400" dir="5400000">
              <a:srgbClr val="000000">
                <a:alpha val="45000"/>
              </a:srgbClr>
            </a:outerShdw>
          </a:effectLst>
        </p:spPr>
        <p:txBody>
          <a:bodyPr lIns="45718" tIns="45718" rIns="45718" bIns="45718"/>
          <a:lstStyle/>
          <a:p>
            <a:pPr>
              <a:defRPr>
                <a:latin typeface="Century Gothic"/>
                <a:ea typeface="Century Gothic"/>
                <a:cs typeface="Century Gothic"/>
                <a:sym typeface="Century Gothic"/>
              </a:defRPr>
            </a:pPr>
          </a:p>
        </p:txBody>
      </p:sp>
      <p:sp>
        <p:nvSpPr>
          <p:cNvPr id="13" name="Title Text"/>
          <p:cNvSpPr txBox="1"/>
          <p:nvPr>
            <p:ph type="title"/>
          </p:nvPr>
        </p:nvSpPr>
        <p:spPr>
          <a:xfrm>
            <a:off x="1154954" y="973667"/>
            <a:ext cx="8761415" cy="70697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14"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0522498" y="540188"/>
            <a:ext cx="498283" cy="523237"/>
          </a:xfrm>
          <a:prstGeom prst="rect">
            <a:avLst/>
          </a:prstGeom>
          <a:ln w="12700">
            <a:miter lim="400000"/>
          </a:ln>
        </p:spPr>
        <p:txBody>
          <a:bodyPr wrap="none" lIns="45718" tIns="45718" rIns="45718" bIns="45718" anchor="b">
            <a:spAutoFit/>
          </a:bodyPr>
          <a:lstStyle>
            <a:lvl1pPr algn="ctr">
              <a:defRPr sz="2800">
                <a:solidFill>
                  <a:srgbClr val="FFFFFF"/>
                </a:solidFill>
                <a:latin typeface="Century Gothic"/>
                <a:ea typeface="Century Gothic"/>
                <a:cs typeface="Century Gothic"/>
                <a:sym typeface="Century Gothic"/>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Century Gothic"/>
          <a:ea typeface="Century Gothic"/>
          <a:cs typeface="Century Gothic"/>
          <a:sym typeface="Century Gothic"/>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Century Gothic"/>
          <a:ea typeface="Century Gothic"/>
          <a:cs typeface="Century Gothic"/>
          <a:sym typeface="Century Gothic"/>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Century Gothic"/>
          <a:ea typeface="Century Gothic"/>
          <a:cs typeface="Century Gothic"/>
          <a:sym typeface="Century Gothic"/>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Century Gothic"/>
          <a:ea typeface="Century Gothic"/>
          <a:cs typeface="Century Gothic"/>
          <a:sym typeface="Century Gothic"/>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Century Gothic"/>
          <a:ea typeface="Century Gothic"/>
          <a:cs typeface="Century Gothic"/>
          <a:sym typeface="Century Gothic"/>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Century Gothic"/>
          <a:ea typeface="Century Gothic"/>
          <a:cs typeface="Century Gothic"/>
          <a:sym typeface="Century Gothic"/>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Century Gothic"/>
          <a:ea typeface="Century Gothic"/>
          <a:cs typeface="Century Gothic"/>
          <a:sym typeface="Century Gothic"/>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Century Gothic"/>
          <a:ea typeface="Century Gothic"/>
          <a:cs typeface="Century Gothic"/>
          <a:sym typeface="Century Gothic"/>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rgbClr val="EBEBEB"/>
          </a:solidFill>
          <a:uFillTx/>
          <a:latin typeface="Century Gothic"/>
          <a:ea typeface="Century Gothic"/>
          <a:cs typeface="Century Gothic"/>
          <a:sym typeface="Century Gothic"/>
        </a:defRPr>
      </a:lvl9pPr>
    </p:titleStyle>
    <p:bodyStyle>
      <a:lvl1pPr marL="342900" marR="0" indent="-342900"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Century Gothic"/>
          <a:ea typeface="Century Gothic"/>
          <a:cs typeface="Century Gothic"/>
          <a:sym typeface="Century Gothic"/>
        </a:defRPr>
      </a:lvl1pPr>
      <a:lvl2pPr marL="778668" marR="0" indent="-321468"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Century Gothic"/>
          <a:ea typeface="Century Gothic"/>
          <a:cs typeface="Century Gothic"/>
          <a:sym typeface="Century Gothic"/>
        </a:defRPr>
      </a:lvl2pPr>
      <a:lvl3pPr marL="1208314" marR="0" indent="-293914"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Century Gothic"/>
          <a:ea typeface="Century Gothic"/>
          <a:cs typeface="Century Gothic"/>
          <a:sym typeface="Century Gothic"/>
        </a:defRPr>
      </a:lvl3pPr>
      <a:lvl4pPr marL="1714500" marR="0" indent="-342900"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Century Gothic"/>
          <a:ea typeface="Century Gothic"/>
          <a:cs typeface="Century Gothic"/>
          <a:sym typeface="Century Gothic"/>
        </a:defRPr>
      </a:lvl4pPr>
      <a:lvl5pPr marL="2171700" marR="0" indent="-342900"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Century Gothic"/>
          <a:ea typeface="Century Gothic"/>
          <a:cs typeface="Century Gothic"/>
          <a:sym typeface="Century Gothic"/>
        </a:defRPr>
      </a:lvl5pPr>
      <a:lvl6pPr marL="2628900" marR="0" indent="-342900"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Century Gothic"/>
          <a:ea typeface="Century Gothic"/>
          <a:cs typeface="Century Gothic"/>
          <a:sym typeface="Century Gothic"/>
        </a:defRPr>
      </a:lvl6pPr>
      <a:lvl7pPr marL="3086100" marR="0" indent="-342900"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Century Gothic"/>
          <a:ea typeface="Century Gothic"/>
          <a:cs typeface="Century Gothic"/>
          <a:sym typeface="Century Gothic"/>
        </a:defRPr>
      </a:lvl7pPr>
      <a:lvl8pPr marL="3543300" marR="0" indent="-342900"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Century Gothic"/>
          <a:ea typeface="Century Gothic"/>
          <a:cs typeface="Century Gothic"/>
          <a:sym typeface="Century Gothic"/>
        </a:defRPr>
      </a:lvl8pPr>
      <a:lvl9pPr marL="4000500" marR="0" indent="-342900" algn="l" defTabSz="457200" rtl="0" latinLnBrk="0">
        <a:lnSpc>
          <a:spcPct val="100000"/>
        </a:lnSpc>
        <a:spcBef>
          <a:spcPts val="1000"/>
        </a:spcBef>
        <a:spcAft>
          <a:spcPts val="0"/>
        </a:spcAft>
        <a:buClr>
          <a:schemeClr val="accent1"/>
        </a:buClr>
        <a:buSzPct val="80000"/>
        <a:buFont typeface="Century Gothic"/>
        <a:buChar char="u"/>
        <a:tabLst/>
        <a:defRPr b="0" baseline="0" cap="none" i="0" spc="0" strike="noStrike" sz="1800" u="none">
          <a:solidFill>
            <a:srgbClr val="404040"/>
          </a:solidFill>
          <a:uFillTx/>
          <a:latin typeface="Century Gothic"/>
          <a:ea typeface="Century Gothic"/>
          <a:cs typeface="Century Gothic"/>
          <a:sym typeface="Century Gothic"/>
        </a:defRPr>
      </a:lvl9pPr>
    </p:bodyStyle>
    <p:otherStyle>
      <a:lvl1pPr marL="0" marR="0" indent="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1pPr>
      <a:lvl2pPr marL="0" marR="0" indent="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2pPr>
      <a:lvl3pPr marL="0" marR="0" indent="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3pPr>
      <a:lvl4pPr marL="0" marR="0" indent="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4pPr>
      <a:lvl5pPr marL="0" marR="0" indent="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5pPr>
      <a:lvl6pPr marL="0" marR="0" indent="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6pPr>
      <a:lvl7pPr marL="0" marR="0" indent="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7pPr>
      <a:lvl8pPr marL="0" marR="0" indent="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8pPr>
      <a:lvl9pPr marL="0" marR="0" indent="0" algn="ct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Biswajit-Behera/Quantitative-Portfolio-Rebalancing-Stock-Price-Prediction/upload/main"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Title 1"/>
          <p:cNvSpPr txBox="1"/>
          <p:nvPr>
            <p:ph type="ctrTitle"/>
          </p:nvPr>
        </p:nvSpPr>
        <p:spPr>
          <a:xfrm>
            <a:off x="412656" y="-162244"/>
            <a:ext cx="10609703" cy="2677662"/>
          </a:xfrm>
          <a:prstGeom prst="rect">
            <a:avLst/>
          </a:prstGeom>
        </p:spPr>
        <p:txBody>
          <a:bodyPr/>
          <a:lstStyle/>
          <a:p>
            <a:pPr algn="ctr">
              <a:defRPr b="1" sz="3100"/>
            </a:pPr>
            <a:r>
              <a:t> StockVision:</a:t>
            </a:r>
            <a:r>
              <a:rPr u="sng">
                <a:solidFill>
                  <a:srgbClr val="FFFFFF"/>
                </a:solidFill>
                <a:uFill>
                  <a:solidFill>
                    <a:srgbClr val="0000FF"/>
                  </a:solidFill>
                </a:uFill>
                <a:hlinkClick r:id="rId2" invalidUrl="" action="" tgtFrame="" tooltip="" history="1" highlightClick="0" endSnd="0"/>
              </a:rPr>
              <a:t>Quantitative-Portfolio-Rebalancing-Stock-Price-Prediction</a:t>
            </a:r>
            <a:r>
              <a:t>t</a:t>
            </a:r>
          </a:p>
        </p:txBody>
      </p:sp>
      <p:sp>
        <p:nvSpPr>
          <p:cNvPr id="238" name="Slide Number Placeholder 3"/>
          <p:cNvSpPr txBox="1"/>
          <p:nvPr>
            <p:ph type="sldNum" sz="quarter" idx="4294967295"/>
          </p:nvPr>
        </p:nvSpPr>
        <p:spPr>
          <a:xfrm>
            <a:off x="10621032" y="540175"/>
            <a:ext cx="301210" cy="52323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39" name="Table 4"/>
          <p:cNvGraphicFramePr/>
          <p:nvPr/>
        </p:nvGraphicFramePr>
        <p:xfrm>
          <a:off x="3002961" y="3514468"/>
          <a:ext cx="5858236" cy="100577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631512"/>
                <a:gridCol w="2226723"/>
              </a:tblGrid>
              <a:tr h="371290">
                <a:tc>
                  <a:txBody>
                    <a:bodyPr/>
                    <a:lstStyle/>
                    <a:p>
                      <a:pPr algn="l">
                        <a:defRPr b="0" sz="1800">
                          <a:solidFill>
                            <a:srgbClr val="000000"/>
                          </a:solidFill>
                        </a:defRPr>
                      </a:pPr>
                      <a:r>
                        <a:rPr b="1">
                          <a:solidFill>
                            <a:srgbClr val="FFFFFF"/>
                          </a:solidFill>
                          <a:sym typeface="Helvetica"/>
                        </a:rPr>
                        <a:t>Name</a:t>
                      </a:r>
                    </a:p>
                  </a:txBody>
                  <a:tcPr marL="45720" marR="45720" marT="45720" marB="45720" anchor="t" anchorCtr="0" horzOverflow="overflow"/>
                </a:tc>
                <a:tc>
                  <a:txBody>
                    <a:bodyPr/>
                    <a:lstStyle/>
                    <a:p>
                      <a:pPr algn="l">
                        <a:defRPr b="0" sz="1800">
                          <a:solidFill>
                            <a:srgbClr val="000000"/>
                          </a:solidFill>
                        </a:defRPr>
                      </a:pPr>
                      <a:r>
                        <a:rPr b="1">
                          <a:solidFill>
                            <a:srgbClr val="FFFFFF"/>
                          </a:solidFill>
                          <a:sym typeface="Helvetica"/>
                        </a:rPr>
                        <a:t>Reg no.</a:t>
                      </a:r>
                    </a:p>
                  </a:txBody>
                  <a:tcPr marL="45720" marR="45720" marT="45720" marB="45720" anchor="t" anchorCtr="0" horzOverflow="overflow"/>
                </a:tc>
              </a:tr>
              <a:tr h="634486">
                <a:tc>
                  <a:txBody>
                    <a:bodyPr/>
                    <a:lstStyle/>
                    <a:p>
                      <a:pPr algn="l">
                        <a:defRPr sz="1800"/>
                      </a:pPr>
                      <a:r>
                        <a:rPr>
                          <a:sym typeface="Helvetica"/>
                        </a:rPr>
                        <a:t>Biswajit Behera</a:t>
                      </a:r>
                    </a:p>
                  </a:txBody>
                  <a:tcPr marL="45720" marR="45720" marT="45720" marB="45720" anchor="t" anchorCtr="0" horzOverflow="overflow"/>
                </a:tc>
                <a:tc>
                  <a:txBody>
                    <a:bodyPr/>
                    <a:lstStyle/>
                    <a:p>
                      <a:pPr algn="l">
                        <a:defRPr sz="1800"/>
                      </a:pPr>
                      <a:r>
                        <a:rPr>
                          <a:sym typeface="Helvetica"/>
                        </a:rPr>
                        <a:t>21BPS1216</a:t>
                      </a:r>
                    </a:p>
                  </a:txBody>
                  <a:tcPr marL="45720" marR="45720" marT="45720" marB="45720" anchor="t" anchorCtr="0" horzOverflow="overflow"/>
                </a:tc>
              </a:tr>
            </a:tbl>
          </a:graphicData>
        </a:graphic>
      </p:graphicFrame>
      <p:sp>
        <p:nvSpPr>
          <p:cNvPr id="240" name="TextBox 5"/>
          <p:cNvSpPr txBox="1"/>
          <p:nvPr/>
        </p:nvSpPr>
        <p:spPr>
          <a:xfrm>
            <a:off x="3498941" y="5544246"/>
            <a:ext cx="4866276" cy="459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2400">
                <a:solidFill>
                  <a:srgbClr val="F9D8E2"/>
                </a:solidFill>
                <a:latin typeface="Century Gothic"/>
                <a:ea typeface="Century Gothic"/>
                <a:cs typeface="Century Gothic"/>
                <a:sym typeface="Century Gothic"/>
              </a:defRPr>
            </a:pPr>
            <a:r>
              <a:t>Guided by: </a:t>
            </a:r>
            <a:r>
              <a:rPr>
                <a:solidFill>
                  <a:srgbClr val="BE3C1A"/>
                </a:solidFill>
              </a:rPr>
              <a:t>Dr. SIVAKAMI R</a:t>
            </a:r>
          </a:p>
        </p:txBody>
      </p:sp>
      <p:sp>
        <p:nvSpPr>
          <p:cNvPr id="241" name="Team No.: 1099"/>
          <p:cNvSpPr txBox="1"/>
          <p:nvPr/>
        </p:nvSpPr>
        <p:spPr>
          <a:xfrm>
            <a:off x="9494666" y="6414130"/>
            <a:ext cx="2265505" cy="447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spcBef>
                <a:spcPts val="1000"/>
              </a:spcBef>
              <a:defRPr b="1" sz="2300">
                <a:latin typeface="Century Gothic"/>
                <a:ea typeface="Century Gothic"/>
                <a:cs typeface="Century Gothic"/>
                <a:sym typeface="Century Gothic"/>
              </a:defRPr>
            </a:lvl1pPr>
          </a:lstStyle>
          <a:p>
            <a:pPr/>
            <a:r>
              <a:t>Team No.: 1099</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Title 1"/>
          <p:cNvSpPr txBox="1"/>
          <p:nvPr>
            <p:ph type="title"/>
          </p:nvPr>
        </p:nvSpPr>
        <p:spPr>
          <a:xfrm>
            <a:off x="1154954" y="973667"/>
            <a:ext cx="8761415" cy="706970"/>
          </a:xfrm>
          <a:prstGeom prst="rect">
            <a:avLst/>
          </a:prstGeom>
        </p:spPr>
        <p:txBody>
          <a:bodyPr/>
          <a:lstStyle>
            <a:lvl1pPr algn="ctr">
              <a:defRPr b="1"/>
            </a:lvl1pPr>
          </a:lstStyle>
          <a:p>
            <a:pPr/>
            <a:r>
              <a:t>	Proposed System</a:t>
            </a:r>
          </a:p>
        </p:txBody>
      </p:sp>
      <p:sp>
        <p:nvSpPr>
          <p:cNvPr id="274" name="Text Placeholder 2"/>
          <p:cNvSpPr txBox="1"/>
          <p:nvPr>
            <p:ph type="body" idx="1"/>
          </p:nvPr>
        </p:nvSpPr>
        <p:spPr>
          <a:xfrm>
            <a:off x="993645" y="2461316"/>
            <a:ext cx="10204710" cy="4157793"/>
          </a:xfrm>
          <a:prstGeom prst="rect">
            <a:avLst/>
          </a:prstGeom>
        </p:spPr>
        <p:txBody>
          <a:bodyPr/>
          <a:lstStyle/>
          <a:p>
            <a:pPr marL="0" indent="0" defTabSz="434340">
              <a:lnSpc>
                <a:spcPct val="90000"/>
              </a:lnSpc>
              <a:spcBef>
                <a:spcPts val="900"/>
              </a:spcBef>
              <a:buSzTx/>
              <a:buNone/>
              <a:defRPr b="1" sz="1400"/>
            </a:pPr>
            <a:r>
              <a:t>Modules &amp; Their Functions</a:t>
            </a:r>
          </a:p>
          <a:p>
            <a:pPr marL="0" indent="0" defTabSz="434340">
              <a:lnSpc>
                <a:spcPct val="90000"/>
              </a:lnSpc>
              <a:spcBef>
                <a:spcPts val="900"/>
              </a:spcBef>
              <a:buSzTx/>
              <a:buNone/>
              <a:defRPr b="1" sz="1400"/>
            </a:pPr>
            <a:r>
              <a:t>1. Sentiment Analysis Module</a:t>
            </a:r>
            <a:br/>
            <a:r>
              <a:rPr b="0"/>
              <a:t>🔹 Extracts and analyzes market sentiment from financial news, social media, and economic reports.</a:t>
            </a:r>
            <a:br>
              <a:rPr b="0"/>
            </a:br>
            <a:r>
              <a:rPr b="0"/>
              <a:t>🔹 Uses Natural Language Processing (NLP) and Machine Learning (ML) models to classify sentiments as bullish, bearish, or neutral.</a:t>
            </a:r>
          </a:p>
          <a:p>
            <a:pPr marL="0" indent="0" defTabSz="434340">
              <a:lnSpc>
                <a:spcPct val="90000"/>
              </a:lnSpc>
              <a:spcBef>
                <a:spcPts val="900"/>
              </a:spcBef>
              <a:buSzTx/>
              <a:buNone/>
              <a:defRPr b="1" sz="1400"/>
            </a:pPr>
            <a:r>
              <a:t>2. Stock Prediction Module</a:t>
            </a:r>
            <a:br/>
            <a:r>
              <a:rPr b="0"/>
              <a:t>🔹 Uses time-series forecasting models (LSTM, RNN) to predict short-term and long-term stock price trends.</a:t>
            </a:r>
            <a:br>
              <a:rPr b="0"/>
            </a:br>
            <a:r>
              <a:rPr b="0"/>
              <a:t>🔹 Incorporates technical indicators (moving averages, RSI, MACD) and sentiment data for improved accuracy.</a:t>
            </a:r>
          </a:p>
          <a:p>
            <a:pPr marL="0" indent="0" defTabSz="434340">
              <a:lnSpc>
                <a:spcPct val="90000"/>
              </a:lnSpc>
              <a:spcBef>
                <a:spcPts val="900"/>
              </a:spcBef>
              <a:buSzTx/>
              <a:buNone/>
              <a:defRPr b="1" sz="1400"/>
            </a:pPr>
            <a:r>
              <a:t>3. Portfolio Rebalancing Module</a:t>
            </a:r>
            <a:br/>
            <a:r>
              <a:rPr b="0"/>
              <a:t>🔹 Dynamically adjusts asset allocation based on market risk, volatility, and sentiment trends.</a:t>
            </a:r>
            <a:br>
              <a:rPr b="0"/>
            </a:br>
            <a:r>
              <a:rPr b="0"/>
              <a:t>🔹 Implements Markowitz Portfolio Theory and Reinforcement Learning to optimize returns.</a:t>
            </a:r>
          </a:p>
          <a:p>
            <a:pPr marL="0" indent="0" defTabSz="434340">
              <a:lnSpc>
                <a:spcPct val="90000"/>
              </a:lnSpc>
              <a:spcBef>
                <a:spcPts val="900"/>
              </a:spcBef>
              <a:buSzTx/>
              <a:buNone/>
              <a:defRPr sz="1400"/>
            </a:pPr>
            <a:r>
              <a:t> </a:t>
            </a:r>
            <a:r>
              <a:rPr b="1"/>
              <a:t>4. IPO Pricing Predictor Module</a:t>
            </a:r>
            <a:br>
              <a:rPr b="1"/>
            </a:br>
            <a:r>
              <a:t>🔹 Predicts IPO pricing and post-listing performance based on historical data, investor sentiment, and market trends.</a:t>
            </a:r>
            <a:br/>
            <a:r>
              <a:t>🔹 Uses regression models, deep learning, and hybrid ML techniques for valuation analysis.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Title 1"/>
          <p:cNvSpPr txBox="1"/>
          <p:nvPr>
            <p:ph type="title"/>
          </p:nvPr>
        </p:nvSpPr>
        <p:spPr>
          <a:xfrm>
            <a:off x="1154954" y="973667"/>
            <a:ext cx="8761415" cy="706970"/>
          </a:xfrm>
          <a:prstGeom prst="rect">
            <a:avLst/>
          </a:prstGeom>
        </p:spPr>
        <p:txBody>
          <a:bodyPr/>
          <a:lstStyle>
            <a:lvl1pPr>
              <a:defRPr b="1"/>
            </a:lvl1pPr>
          </a:lstStyle>
          <a:p>
            <a:pPr/>
            <a:r>
              <a:t>					Proposed System</a:t>
            </a:r>
          </a:p>
        </p:txBody>
      </p:sp>
      <p:sp>
        <p:nvSpPr>
          <p:cNvPr id="277" name="Text Placeholder 2"/>
          <p:cNvSpPr txBox="1"/>
          <p:nvPr>
            <p:ph type="body" idx="1"/>
          </p:nvPr>
        </p:nvSpPr>
        <p:spPr>
          <a:xfrm>
            <a:off x="398583" y="2276823"/>
            <a:ext cx="11394834" cy="4545632"/>
          </a:xfrm>
          <a:prstGeom prst="rect">
            <a:avLst/>
          </a:prstGeom>
        </p:spPr>
        <p:txBody>
          <a:bodyPr/>
          <a:lstStyle/>
          <a:p>
            <a:pPr marL="0" indent="0">
              <a:lnSpc>
                <a:spcPct val="90000"/>
              </a:lnSpc>
              <a:buSzTx/>
              <a:buNone/>
              <a:defRPr b="1"/>
            </a:pPr>
            <a:r>
              <a:t>Algorithms &amp; Functionalities</a:t>
            </a:r>
          </a:p>
          <a:p>
            <a:pPr marL="0" indent="0">
              <a:lnSpc>
                <a:spcPct val="90000"/>
              </a:lnSpc>
              <a:buSzTx/>
              <a:buNone/>
              <a:defRPr b="1"/>
            </a:pPr>
            <a:r>
              <a:t>1. Machine Learning &amp; Deep Learning Models</a:t>
            </a:r>
            <a:br/>
            <a:r>
              <a:rPr b="0"/>
              <a:t>🔹 </a:t>
            </a:r>
            <a:r>
              <a:t>LSTM (Long Short-Term Memory):</a:t>
            </a:r>
            <a:r>
              <a:rPr b="0"/>
              <a:t> Captures time-series dependencies for stock trend forecasting.</a:t>
            </a:r>
            <a:br>
              <a:rPr b="0"/>
            </a:br>
            <a:r>
              <a:rPr b="0"/>
              <a:t>🔹 </a:t>
            </a:r>
            <a:r>
              <a:t>RNN (Recurrent Neural Networks):</a:t>
            </a:r>
            <a:r>
              <a:rPr b="0"/>
              <a:t> Handles sequential stock data for short-term predictions.</a:t>
            </a:r>
            <a:br>
              <a:rPr b="0"/>
            </a:br>
            <a:r>
              <a:rPr b="0"/>
              <a:t>🔹 </a:t>
            </a:r>
            <a:r>
              <a:t>CNN (Convolutional Neural Networks):</a:t>
            </a:r>
            <a:r>
              <a:rPr b="0"/>
              <a:t> Enhances pattern recognition in financial data</a:t>
            </a:r>
            <a:r>
              <a:t>.</a:t>
            </a:r>
          </a:p>
          <a:p>
            <a:pPr marL="0" indent="0">
              <a:lnSpc>
                <a:spcPct val="90000"/>
              </a:lnSpc>
              <a:buSzTx/>
              <a:buNone/>
              <a:defRPr b="1"/>
            </a:pPr>
            <a:r>
              <a:t>2. Sentiment Analysis Techniques</a:t>
            </a:r>
            <a:br/>
            <a:r>
              <a:rPr b="0"/>
              <a:t>🔹 </a:t>
            </a:r>
            <a:r>
              <a:t>Transformer Models:</a:t>
            </a:r>
            <a:r>
              <a:rPr b="0"/>
              <a:t> Understand financial text sentiment</a:t>
            </a:r>
            <a:r>
              <a:t>.</a:t>
            </a:r>
            <a:br/>
            <a:r>
              <a:rPr b="0"/>
              <a:t>🔹 </a:t>
            </a:r>
            <a:r>
              <a:t>VADER (Valence Aware Dictionary &amp; sEntiment Reasoner):</a:t>
            </a:r>
            <a:r>
              <a:rPr b="0"/>
              <a:t> Scores positive, negative, and neutral sentiments.</a:t>
            </a:r>
            <a:br>
              <a:rPr b="0"/>
            </a:br>
            <a:r>
              <a:rPr b="0"/>
              <a:t>🔹 </a:t>
            </a:r>
            <a:r>
              <a:t>Hybrid AI Models:</a:t>
            </a:r>
            <a:r>
              <a:rPr b="0"/>
              <a:t> From News and stock indicators for sentiment-based predictions.</a:t>
            </a:r>
            <a:endParaRPr b="0"/>
          </a:p>
          <a:p>
            <a:pPr marL="0" indent="0">
              <a:lnSpc>
                <a:spcPct val="90000"/>
              </a:lnSpc>
              <a:buSzTx/>
              <a:buNone/>
              <a:defRPr b="1"/>
            </a:pPr>
            <a:r>
              <a:t>3. Portfolio Optimization Models</a:t>
            </a:r>
            <a:br/>
            <a:r>
              <a:rPr b="0"/>
              <a:t>🔹 </a:t>
            </a:r>
            <a:r>
              <a:t>Markowitz Modern Portfolio Theory:</a:t>
            </a:r>
            <a:r>
              <a:rPr b="0"/>
              <a:t> Balances return vs. risk.</a:t>
            </a:r>
            <a:br>
              <a:rPr b="0"/>
            </a:br>
            <a:r>
              <a:rPr b="0"/>
              <a:t>🔹 </a:t>
            </a:r>
            <a:r>
              <a:t>Reinforcement Learning (Q-Learning):</a:t>
            </a:r>
            <a:r>
              <a:rPr b="0"/>
              <a:t> Adjusts investment strategy dynamically.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Title 1"/>
          <p:cNvSpPr txBox="1"/>
          <p:nvPr>
            <p:ph type="title"/>
          </p:nvPr>
        </p:nvSpPr>
        <p:spPr>
          <a:xfrm>
            <a:off x="1154954" y="973667"/>
            <a:ext cx="8761415" cy="706970"/>
          </a:xfrm>
          <a:prstGeom prst="rect">
            <a:avLst/>
          </a:prstGeom>
        </p:spPr>
        <p:txBody>
          <a:bodyPr/>
          <a:lstStyle>
            <a:lvl1pPr>
              <a:defRPr b="1"/>
            </a:lvl1pPr>
          </a:lstStyle>
          <a:p>
            <a:pPr/>
            <a:r>
              <a:t>						Proposed System</a:t>
            </a:r>
          </a:p>
        </p:txBody>
      </p:sp>
      <p:sp>
        <p:nvSpPr>
          <p:cNvPr id="280" name="Text Placeholder 2"/>
          <p:cNvSpPr txBox="1"/>
          <p:nvPr>
            <p:ph type="body" idx="1"/>
          </p:nvPr>
        </p:nvSpPr>
        <p:spPr>
          <a:xfrm>
            <a:off x="482109" y="2285992"/>
            <a:ext cx="11123740" cy="4466504"/>
          </a:xfrm>
          <a:prstGeom prst="rect">
            <a:avLst/>
          </a:prstGeom>
        </p:spPr>
        <p:txBody>
          <a:bodyPr/>
          <a:lstStyle/>
          <a:p>
            <a:pPr marL="0" indent="0">
              <a:lnSpc>
                <a:spcPct val="80000"/>
              </a:lnSpc>
              <a:buSzTx/>
              <a:buNone/>
              <a:defRPr b="1" sz="1300"/>
            </a:pPr>
            <a:r>
              <a:t>Data Collection Approaches &amp; Strategies</a:t>
            </a:r>
          </a:p>
          <a:p>
            <a:pPr marL="0" indent="0">
              <a:lnSpc>
                <a:spcPct val="80000"/>
              </a:lnSpc>
              <a:buSzTx/>
              <a:buNone/>
              <a:defRPr b="1" sz="1300"/>
            </a:pPr>
            <a:r>
              <a:t>1. Sources of Data</a:t>
            </a:r>
            <a:br/>
            <a:r>
              <a:rPr b="0"/>
              <a:t>🔹 </a:t>
            </a:r>
            <a:r>
              <a:t>Stock Market Data:</a:t>
            </a:r>
            <a:r>
              <a:rPr b="0"/>
              <a:t> Collected from Yahoo Finance API, Alpha Vantage, and Google Finance.</a:t>
            </a:r>
            <a:br>
              <a:rPr b="0"/>
            </a:br>
            <a:r>
              <a:rPr b="0"/>
              <a:t>🔹 </a:t>
            </a:r>
            <a:r>
              <a:t>Sentiment Data:</a:t>
            </a:r>
            <a:r>
              <a:rPr b="0"/>
              <a:t> Extracted from news websites (Bloomberg, Reuters), Twitter, Reddit, and stock forums.</a:t>
            </a:r>
            <a:br>
              <a:rPr b="0"/>
            </a:br>
            <a:r>
              <a:rPr b="0"/>
              <a:t>🔹 </a:t>
            </a:r>
            <a:r>
              <a:t>Historical IPO Data:</a:t>
            </a:r>
            <a:r>
              <a:rPr b="0"/>
              <a:t> Obtained from SEC filings, IPO prospectuses, and financial databases.</a:t>
            </a:r>
          </a:p>
          <a:p>
            <a:pPr marL="0" indent="0">
              <a:lnSpc>
                <a:spcPct val="80000"/>
              </a:lnSpc>
              <a:buSzTx/>
              <a:buNone/>
              <a:defRPr b="1" sz="1300"/>
            </a:pPr>
            <a:r>
              <a:t>2. Data Processing &amp; Cleaning</a:t>
            </a:r>
            <a:br/>
            <a:r>
              <a:rPr b="0"/>
              <a:t>🔹 </a:t>
            </a:r>
            <a:r>
              <a:t>Missing Value Handling</a:t>
            </a:r>
            <a:r>
              <a:rPr b="0"/>
              <a:t>: Uses mean imputation and interpolation to fill gaps in stock datasets.</a:t>
            </a:r>
            <a:br>
              <a:rPr b="0"/>
            </a:br>
            <a:r>
              <a:rPr b="0"/>
              <a:t>🔹 </a:t>
            </a:r>
            <a:r>
              <a:t>Sentiment Data Preprocessing:</a:t>
            </a:r>
            <a:r>
              <a:rPr b="0"/>
              <a:t> Tokenization, stemming, stopword removal.</a:t>
            </a:r>
            <a:br>
              <a:rPr b="0"/>
            </a:br>
            <a:r>
              <a:rPr b="0"/>
              <a:t>🔹 </a:t>
            </a:r>
            <a:r>
              <a:t>Feature Engineering:</a:t>
            </a:r>
            <a:r>
              <a:rPr b="0"/>
              <a:t> Extracting key indicators (e.g., volatility index, price-to-earnings ratio).</a:t>
            </a:r>
          </a:p>
          <a:p>
            <a:pPr marL="0" indent="0">
              <a:lnSpc>
                <a:spcPct val="80000"/>
              </a:lnSpc>
              <a:buSzTx/>
              <a:buNone/>
              <a:defRPr b="1" sz="1300"/>
            </a:pPr>
            <a:r>
              <a:t>3. Advantages of the Approach</a:t>
            </a:r>
          </a:p>
          <a:p>
            <a:pPr>
              <a:lnSpc>
                <a:spcPct val="80000"/>
              </a:lnSpc>
              <a:buFontTx/>
              <a:buAutoNum type="arabicPeriod" startAt="1"/>
              <a:defRPr sz="1300"/>
            </a:pPr>
            <a:r>
              <a:t>Combines multiple data sources (historical prices, sentiment, and risk factors) for better accuracy.</a:t>
            </a:r>
          </a:p>
          <a:p>
            <a:pPr>
              <a:lnSpc>
                <a:spcPct val="80000"/>
              </a:lnSpc>
              <a:buFontTx/>
              <a:buAutoNum type="arabicPeriod" startAt="1"/>
              <a:defRPr sz="1300"/>
            </a:pPr>
            <a:r>
              <a:t>Real-time data fetching improves prediction speed and trading efficiency.</a:t>
            </a:r>
          </a:p>
          <a:p>
            <a:pPr>
              <a:lnSpc>
                <a:spcPct val="80000"/>
              </a:lnSpc>
              <a:buFontTx/>
              <a:buAutoNum type="arabicPeriod" startAt="1"/>
              <a:defRPr sz="1300"/>
            </a:pPr>
            <a:r>
              <a:t>Handles structured (stock data) &amp; unstructured (news sentiment) inputs.</a:t>
            </a:r>
          </a:p>
          <a:p>
            <a:pPr marL="0" indent="0">
              <a:lnSpc>
                <a:spcPct val="80000"/>
              </a:lnSpc>
              <a:buSzTx/>
              <a:buNone/>
              <a:defRPr b="1" sz="1300"/>
            </a:pPr>
            <a:r>
              <a:t>4. Limitations &amp; Ethical Issues</a:t>
            </a:r>
          </a:p>
          <a:p>
            <a:pPr>
              <a:lnSpc>
                <a:spcPct val="80000"/>
              </a:lnSpc>
              <a:buFontTx/>
              <a:buAutoNum type="arabicPeriod" startAt="1"/>
              <a:defRPr b="1" sz="1300"/>
            </a:pPr>
            <a:r>
              <a:t>Data Noise:</a:t>
            </a:r>
            <a:r>
              <a:rPr b="0"/>
              <a:t> Sentiment models may misinterpret sarcasm and financial jargon.</a:t>
            </a:r>
          </a:p>
          <a:p>
            <a:pPr>
              <a:lnSpc>
                <a:spcPct val="80000"/>
              </a:lnSpc>
              <a:buFontTx/>
              <a:buAutoNum type="arabicPeriod" startAt="1"/>
              <a:defRPr b="1" sz="1300"/>
            </a:pPr>
            <a:r>
              <a:t>Regulatory Constraints:</a:t>
            </a:r>
            <a:r>
              <a:rPr b="0"/>
              <a:t> Privacy laws (GDPR, SEC) restrict web scraping of financial discussions</a:t>
            </a:r>
            <a:r>
              <a:t>.</a:t>
            </a:r>
          </a:p>
          <a:p>
            <a:pPr>
              <a:lnSpc>
                <a:spcPct val="80000"/>
              </a:lnSpc>
              <a:buFontTx/>
              <a:buAutoNum type="arabicPeriod" startAt="1"/>
              <a:defRPr b="1" sz="1300"/>
            </a:pPr>
            <a:r>
              <a:t>Market Manipulation Risks:</a:t>
            </a:r>
            <a:r>
              <a:rPr b="0"/>
              <a:t> AI-driven trading may influence stock prices unfairly.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Proposed System"/>
          <p:cNvSpPr txBox="1"/>
          <p:nvPr>
            <p:ph type="title"/>
          </p:nvPr>
        </p:nvSpPr>
        <p:spPr>
          <a:xfrm>
            <a:off x="1154952" y="973667"/>
            <a:ext cx="8825664" cy="706970"/>
          </a:xfrm>
          <a:prstGeom prst="rect">
            <a:avLst/>
          </a:prstGeom>
        </p:spPr>
        <p:txBody>
          <a:bodyPr/>
          <a:lstStyle>
            <a:lvl1pPr>
              <a:defRPr b="1"/>
            </a:lvl1pPr>
          </a:lstStyle>
          <a:p>
            <a:pPr/>
            <a:r>
              <a:t>						Proposed System</a:t>
            </a:r>
          </a:p>
        </p:txBody>
      </p:sp>
      <p:sp>
        <p:nvSpPr>
          <p:cNvPr id="283" name="Dig:-System Diagram"/>
          <p:cNvSpPr txBox="1"/>
          <p:nvPr/>
        </p:nvSpPr>
        <p:spPr>
          <a:xfrm>
            <a:off x="526889" y="6301297"/>
            <a:ext cx="2396015" cy="36058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1" sz="1900">
                <a:solidFill>
                  <a:schemeClr val="accent1">
                    <a:lumOff val="-7686"/>
                  </a:schemeClr>
                </a:solidFill>
                <a:latin typeface="Times New Roman"/>
                <a:ea typeface="Times New Roman"/>
                <a:cs typeface="Times New Roman"/>
                <a:sym typeface="Times New Roman"/>
              </a:defRPr>
            </a:lvl1pPr>
          </a:lstStyle>
          <a:p>
            <a:pPr/>
            <a:r>
              <a:t>Dig:-System Diagram </a:t>
            </a:r>
          </a:p>
        </p:txBody>
      </p:sp>
      <p:pic>
        <p:nvPicPr>
          <p:cNvPr id="284" name="WhatsApp Image 2025-02-18 at 13.31.01.jpeg" descr="WhatsApp Image 2025-02-18 at 13.31.01.jpeg"/>
          <p:cNvPicPr>
            <a:picLocks noChangeAspect="1"/>
          </p:cNvPicPr>
          <p:nvPr/>
        </p:nvPicPr>
        <p:blipFill>
          <a:blip r:embed="rId2">
            <a:extLst/>
          </a:blip>
          <a:stretch>
            <a:fillRect/>
          </a:stretch>
        </p:blipFill>
        <p:spPr>
          <a:xfrm>
            <a:off x="909568" y="2643189"/>
            <a:ext cx="10372864" cy="3047029"/>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Proposed System"/>
          <p:cNvSpPr txBox="1"/>
          <p:nvPr>
            <p:ph type="title"/>
          </p:nvPr>
        </p:nvSpPr>
        <p:spPr>
          <a:xfrm>
            <a:off x="1154954" y="973667"/>
            <a:ext cx="8761415" cy="706970"/>
          </a:xfrm>
          <a:prstGeom prst="rect">
            <a:avLst/>
          </a:prstGeom>
        </p:spPr>
        <p:txBody>
          <a:bodyPr/>
          <a:lstStyle>
            <a:lvl1pPr>
              <a:defRPr b="1"/>
            </a:lvl1pPr>
          </a:lstStyle>
          <a:p>
            <a:pPr/>
            <a:r>
              <a:t>						Proposed System</a:t>
            </a:r>
          </a:p>
        </p:txBody>
      </p:sp>
      <p:sp>
        <p:nvSpPr>
          <p:cNvPr id="287" name="Stock Price Prediction Module…"/>
          <p:cNvSpPr txBox="1"/>
          <p:nvPr/>
        </p:nvSpPr>
        <p:spPr>
          <a:xfrm>
            <a:off x="790407" y="2091674"/>
            <a:ext cx="10611186" cy="478789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80000"/>
              </a:lnSpc>
              <a:spcBef>
                <a:spcPts val="1000"/>
              </a:spcBef>
              <a:defRPr b="1" sz="1500">
                <a:solidFill>
                  <a:srgbClr val="404040"/>
                </a:solidFill>
                <a:latin typeface="Century Gothic"/>
                <a:ea typeface="Century Gothic"/>
                <a:cs typeface="Century Gothic"/>
                <a:sym typeface="Century Gothic"/>
              </a:defRPr>
            </a:pPr>
          </a:p>
          <a:p>
            <a:pPr>
              <a:lnSpc>
                <a:spcPct val="80000"/>
              </a:lnSpc>
              <a:spcBef>
                <a:spcPts val="1000"/>
              </a:spcBef>
              <a:defRPr b="1" sz="1500">
                <a:solidFill>
                  <a:srgbClr val="404040"/>
                </a:solidFill>
                <a:latin typeface="Century Gothic"/>
                <a:ea typeface="Century Gothic"/>
                <a:cs typeface="Century Gothic"/>
                <a:sym typeface="Century Gothic"/>
              </a:defRPr>
            </a:pPr>
            <a:r>
              <a:t>A) Stock Price Prediction and Sentiment analysis Module</a:t>
            </a:r>
          </a:p>
          <a:p>
            <a:pPr marL="342900" indent="-342900">
              <a:lnSpc>
                <a:spcPct val="80000"/>
              </a:lnSpc>
              <a:spcBef>
                <a:spcPts val="1000"/>
              </a:spcBef>
              <a:buClr>
                <a:schemeClr val="accent1"/>
              </a:buClr>
              <a:buSzPct val="80000"/>
              <a:buFont typeface="Arial"/>
              <a:buChar char="•"/>
              <a:defRPr b="1" sz="1500">
                <a:solidFill>
                  <a:srgbClr val="404040"/>
                </a:solidFill>
                <a:latin typeface="Century Gothic"/>
                <a:ea typeface="Century Gothic"/>
                <a:cs typeface="Century Gothic"/>
                <a:sym typeface="Century Gothic"/>
              </a:defRPr>
            </a:pPr>
            <a:r>
              <a:t>A.i) Functionality:</a:t>
            </a:r>
          </a:p>
          <a:p>
            <a:pPr lvl="1" marL="742950" indent="-285750">
              <a:lnSpc>
                <a:spcPct val="80000"/>
              </a:lnSpc>
              <a:spcBef>
                <a:spcPts val="1000"/>
              </a:spcBef>
              <a:buClr>
                <a:schemeClr val="accent1"/>
              </a:buClr>
              <a:buSzPct val="80000"/>
              <a:buFont typeface="Arial"/>
              <a:buChar char="•"/>
              <a:defRPr sz="1500">
                <a:solidFill>
                  <a:srgbClr val="404040"/>
                </a:solidFill>
                <a:latin typeface="Century Gothic"/>
                <a:ea typeface="Century Gothic"/>
                <a:cs typeface="Century Gothic"/>
                <a:sym typeface="Century Gothic"/>
              </a:defRPr>
            </a:pPr>
            <a:r>
              <a:t>Uses historical stock data and technical indicators to forecast trends.</a:t>
            </a:r>
          </a:p>
          <a:p>
            <a:pPr lvl="1" marL="742950" indent="-285750">
              <a:lnSpc>
                <a:spcPct val="80000"/>
              </a:lnSpc>
              <a:spcBef>
                <a:spcPts val="1000"/>
              </a:spcBef>
              <a:buClr>
                <a:schemeClr val="accent1"/>
              </a:buClr>
              <a:buSzPct val="80000"/>
              <a:buFont typeface="Arial"/>
              <a:buChar char="•"/>
              <a:defRPr sz="1500">
                <a:solidFill>
                  <a:srgbClr val="404040"/>
                </a:solidFill>
                <a:latin typeface="Century Gothic"/>
                <a:ea typeface="Century Gothic"/>
                <a:cs typeface="Century Gothic"/>
                <a:sym typeface="Century Gothic"/>
              </a:defRPr>
            </a:pPr>
            <a:r>
              <a:t>Predict the sentiments of the overall Stock Market</a:t>
            </a:r>
          </a:p>
          <a:p>
            <a:pPr lvl="1" marL="742950" indent="-285750">
              <a:lnSpc>
                <a:spcPct val="80000"/>
              </a:lnSpc>
              <a:spcBef>
                <a:spcPts val="1000"/>
              </a:spcBef>
              <a:buClr>
                <a:schemeClr val="accent1"/>
              </a:buClr>
              <a:buSzPct val="80000"/>
              <a:buFont typeface="Arial"/>
              <a:buChar char="•"/>
              <a:defRPr sz="1500">
                <a:solidFill>
                  <a:srgbClr val="404040"/>
                </a:solidFill>
                <a:latin typeface="Century Gothic"/>
                <a:ea typeface="Century Gothic"/>
                <a:cs typeface="Century Gothic"/>
                <a:sym typeface="Century Gothic"/>
              </a:defRPr>
            </a:pPr>
            <a:r>
              <a:t>Use sentiment analysis to predict the mood of the market and Predict the GMP of IPOs.</a:t>
            </a:r>
          </a:p>
          <a:p>
            <a:pPr marL="342900" indent="-342900">
              <a:lnSpc>
                <a:spcPct val="80000"/>
              </a:lnSpc>
              <a:spcBef>
                <a:spcPts val="1000"/>
              </a:spcBef>
              <a:buClr>
                <a:schemeClr val="accent1"/>
              </a:buClr>
              <a:buSzPct val="80000"/>
              <a:buFont typeface="Arial"/>
              <a:buChar char="•"/>
              <a:defRPr b="1" sz="1500">
                <a:solidFill>
                  <a:srgbClr val="404040"/>
                </a:solidFill>
                <a:latin typeface="Century Gothic"/>
                <a:ea typeface="Century Gothic"/>
                <a:cs typeface="Century Gothic"/>
                <a:sym typeface="Century Gothic"/>
              </a:defRPr>
            </a:pPr>
            <a:r>
              <a:t>A.ii) Algorithms Used:</a:t>
            </a:r>
          </a:p>
          <a:p>
            <a:pPr lvl="1" marL="742950" indent="-285750">
              <a:lnSpc>
                <a:spcPct val="80000"/>
              </a:lnSpc>
              <a:spcBef>
                <a:spcPts val="1000"/>
              </a:spcBef>
              <a:buClr>
                <a:schemeClr val="accent1"/>
              </a:buClr>
              <a:buSzPct val="80000"/>
              <a:buFont typeface="Arial"/>
              <a:buChar char="•"/>
              <a:defRPr b="1" sz="1500">
                <a:solidFill>
                  <a:srgbClr val="404040"/>
                </a:solidFill>
                <a:latin typeface="Century Gothic"/>
                <a:ea typeface="Century Gothic"/>
                <a:cs typeface="Century Gothic"/>
                <a:sym typeface="Century Gothic"/>
              </a:defRPr>
            </a:pPr>
            <a:r>
              <a:t>LSTM (Long Short-Term Memory):</a:t>
            </a:r>
          </a:p>
          <a:p>
            <a:pPr lvl="2" marL="1143000" indent="-228600">
              <a:lnSpc>
                <a:spcPct val="80000"/>
              </a:lnSpc>
              <a:spcBef>
                <a:spcPts val="1000"/>
              </a:spcBef>
              <a:buClr>
                <a:schemeClr val="accent1"/>
              </a:buClr>
              <a:buSzPct val="80000"/>
              <a:buFont typeface="Arial"/>
              <a:buChar char="•"/>
              <a:defRPr sz="1500">
                <a:solidFill>
                  <a:srgbClr val="404040"/>
                </a:solidFill>
                <a:latin typeface="Century Gothic"/>
                <a:ea typeface="Century Gothic"/>
                <a:cs typeface="Century Gothic"/>
                <a:sym typeface="Century Gothic"/>
              </a:defRPr>
            </a:pPr>
            <a:r>
              <a:t>Captures temporal dependencies in stock data.</a:t>
            </a:r>
          </a:p>
          <a:p>
            <a:pPr lvl="2" marL="1143000" indent="-228600">
              <a:lnSpc>
                <a:spcPct val="80000"/>
              </a:lnSpc>
              <a:spcBef>
                <a:spcPts val="1000"/>
              </a:spcBef>
              <a:buClr>
                <a:schemeClr val="accent1"/>
              </a:buClr>
              <a:buSzPct val="80000"/>
              <a:buFont typeface="Arial"/>
              <a:buChar char="•"/>
              <a:defRPr sz="1500">
                <a:solidFill>
                  <a:srgbClr val="404040"/>
                </a:solidFill>
                <a:latin typeface="Century Gothic"/>
                <a:ea typeface="Century Gothic"/>
                <a:cs typeface="Century Gothic"/>
                <a:sym typeface="Century Gothic"/>
              </a:defRPr>
            </a:pPr>
            <a:r>
              <a:t>Handles sequences effectively for trend prediction.</a:t>
            </a:r>
          </a:p>
          <a:p>
            <a:pPr lvl="2" marL="1143000" indent="-228600">
              <a:lnSpc>
                <a:spcPct val="80000"/>
              </a:lnSpc>
              <a:spcBef>
                <a:spcPts val="1000"/>
              </a:spcBef>
              <a:buClr>
                <a:schemeClr val="accent1"/>
              </a:buClr>
              <a:buSzPct val="80000"/>
              <a:buFont typeface="Arial"/>
              <a:buChar char="•"/>
              <a:defRPr sz="1500">
                <a:solidFill>
                  <a:srgbClr val="404040"/>
                </a:solidFill>
                <a:latin typeface="Century Gothic"/>
                <a:ea typeface="Century Gothic"/>
                <a:cs typeface="Century Gothic"/>
                <a:sym typeface="Century Gothic"/>
              </a:defRPr>
            </a:pPr>
            <a:r>
              <a:t>For sequential sentiment analysis of news and social media posts.</a:t>
            </a:r>
          </a:p>
          <a:p>
            <a:pPr lvl="1" marL="742950" indent="-285750">
              <a:lnSpc>
                <a:spcPct val="80000"/>
              </a:lnSpc>
              <a:spcBef>
                <a:spcPts val="1000"/>
              </a:spcBef>
              <a:buClr>
                <a:schemeClr val="accent1"/>
              </a:buClr>
              <a:buSzPct val="80000"/>
              <a:buFont typeface="Arial"/>
              <a:buChar char="•"/>
              <a:defRPr b="1" sz="1500">
                <a:solidFill>
                  <a:srgbClr val="404040"/>
                </a:solidFill>
                <a:latin typeface="Century Gothic"/>
                <a:ea typeface="Century Gothic"/>
                <a:cs typeface="Century Gothic"/>
                <a:sym typeface="Century Gothic"/>
              </a:defRPr>
            </a:pPr>
            <a:r>
              <a:t>RNN (Recurrent Neural Networks):</a:t>
            </a:r>
            <a:r>
              <a:rPr b="0"/>
              <a:t> Supports time-series forecasting with high accuracy.</a:t>
            </a:r>
          </a:p>
          <a:p>
            <a:pPr lvl="2" marL="685800" indent="-228600">
              <a:spcBef>
                <a:spcPts val="1400"/>
              </a:spcBef>
              <a:buSzPct val="100000"/>
              <a:buChar char="•"/>
              <a:defRPr b="1" sz="1600">
                <a:latin typeface="Times Roman"/>
                <a:ea typeface="Times Roman"/>
                <a:cs typeface="Times Roman"/>
                <a:sym typeface="Times Roman"/>
              </a:defRPr>
            </a:pPr>
            <a:r>
              <a:t>Gated Recurrent Unit (GRU):</a:t>
            </a:r>
          </a:p>
          <a:p>
            <a:pPr lvl="3" marL="876300" indent="-317500">
              <a:buSzPct val="100000"/>
              <a:buFont typeface="Times Roman"/>
              <a:buChar char="•"/>
              <a:defRPr b="1" sz="1400">
                <a:latin typeface="Times Roman"/>
                <a:ea typeface="Times Roman"/>
                <a:cs typeface="Times Roman"/>
                <a:sym typeface="Times Roman"/>
              </a:defRPr>
            </a:pPr>
            <a:r>
              <a:t>Purpose</a:t>
            </a:r>
            <a:r>
              <a:rPr b="0"/>
              <a:t>: A type of Recurrent Neural Network (RNN) designed for sequential data like time series or text.</a:t>
            </a:r>
          </a:p>
          <a:p>
            <a:pPr lvl="3" marL="876300" indent="-317500">
              <a:buSzPct val="100000"/>
              <a:buFont typeface="Times Roman"/>
              <a:buChar char="•"/>
              <a:defRPr b="1" sz="1400">
                <a:latin typeface="Times Roman"/>
                <a:ea typeface="Times Roman"/>
                <a:cs typeface="Times Roman"/>
                <a:sym typeface="Times Roman"/>
              </a:defRPr>
            </a:pPr>
            <a:r>
              <a:t>Key Features</a:t>
            </a:r>
            <a:r>
              <a:rPr b="0"/>
              <a:t>: Uses gates (update and reset) to control the flow of information, helping to handle long-term </a:t>
            </a:r>
            <a:r>
              <a:t> </a:t>
            </a:r>
            <a:r>
              <a:rPr b="0"/>
              <a:t>dependencies better than basic RNNs</a:t>
            </a:r>
            <a:r>
              <a:rPr b="0">
                <a:latin typeface="Century Gothic"/>
                <a:ea typeface="Century Gothic"/>
                <a:cs typeface="Century Gothic"/>
                <a:sym typeface="Century Gothic"/>
              </a:rPr>
              <a: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Proposed System"/>
          <p:cNvSpPr txBox="1"/>
          <p:nvPr>
            <p:ph type="title"/>
          </p:nvPr>
        </p:nvSpPr>
        <p:spPr>
          <a:xfrm>
            <a:off x="1154954" y="973667"/>
            <a:ext cx="8761415" cy="706970"/>
          </a:xfrm>
          <a:prstGeom prst="rect">
            <a:avLst/>
          </a:prstGeom>
        </p:spPr>
        <p:txBody>
          <a:bodyPr/>
          <a:lstStyle>
            <a:lvl1pPr>
              <a:defRPr b="1"/>
            </a:lvl1pPr>
          </a:lstStyle>
          <a:p>
            <a:pPr/>
            <a:r>
              <a:t>						Proposed System</a:t>
            </a:r>
          </a:p>
        </p:txBody>
      </p:sp>
      <p:sp>
        <p:nvSpPr>
          <p:cNvPr id="290" name="Stock Price Prediction Module…"/>
          <p:cNvSpPr txBox="1"/>
          <p:nvPr/>
        </p:nvSpPr>
        <p:spPr>
          <a:xfrm>
            <a:off x="999969" y="2378647"/>
            <a:ext cx="10309543" cy="146557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ct val="80000"/>
              </a:lnSpc>
              <a:spcBef>
                <a:spcPts val="1000"/>
              </a:spcBef>
              <a:defRPr b="1" sz="1700">
                <a:solidFill>
                  <a:srgbClr val="404040"/>
                </a:solidFill>
                <a:latin typeface="Century Gothic"/>
                <a:ea typeface="Century Gothic"/>
                <a:cs typeface="Century Gothic"/>
                <a:sym typeface="Century Gothic"/>
              </a:defRPr>
            </a:pPr>
            <a:r>
              <a:t>A) Stock Price Prediction and Sentiment analysis Module</a:t>
            </a:r>
          </a:p>
          <a:p>
            <a:pPr marL="342900" indent="-342900">
              <a:lnSpc>
                <a:spcPct val="80000"/>
              </a:lnSpc>
              <a:spcBef>
                <a:spcPts val="1000"/>
              </a:spcBef>
              <a:buClr>
                <a:schemeClr val="accent1"/>
              </a:buClr>
              <a:buSzPct val="80000"/>
              <a:buFont typeface="Arial"/>
              <a:buChar char="•"/>
              <a:defRPr b="1" sz="1700">
                <a:solidFill>
                  <a:srgbClr val="404040"/>
                </a:solidFill>
                <a:latin typeface="Century Gothic"/>
                <a:ea typeface="Century Gothic"/>
                <a:cs typeface="Century Gothic"/>
                <a:sym typeface="Century Gothic"/>
              </a:defRPr>
            </a:pPr>
            <a:r>
              <a:t>A.i) Algorithms Used:</a:t>
            </a:r>
          </a:p>
          <a:p>
            <a:pPr lvl="1" marL="742950" indent="-285750">
              <a:lnSpc>
                <a:spcPct val="80000"/>
              </a:lnSpc>
              <a:spcBef>
                <a:spcPts val="1000"/>
              </a:spcBef>
              <a:buClr>
                <a:schemeClr val="accent1"/>
              </a:buClr>
              <a:buSzPct val="80000"/>
              <a:buFont typeface="Arial"/>
              <a:buChar char="•"/>
              <a:defRPr b="1" sz="1700">
                <a:solidFill>
                  <a:srgbClr val="404040"/>
                </a:solidFill>
                <a:latin typeface="Century Gothic"/>
                <a:ea typeface="Century Gothic"/>
                <a:cs typeface="Century Gothic"/>
                <a:sym typeface="Century Gothic"/>
              </a:defRPr>
            </a:pPr>
            <a:r>
              <a:t>Reinforcement Learning:</a:t>
            </a:r>
            <a:r>
              <a:rPr b="0"/>
              <a:t> Reinforcement Learning is a type of machine learning where an agent learns to make decisions by interacting with an environment to maximize cumulative rewards over time.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Title 1"/>
          <p:cNvSpPr txBox="1"/>
          <p:nvPr>
            <p:ph type="title"/>
          </p:nvPr>
        </p:nvSpPr>
        <p:spPr>
          <a:xfrm>
            <a:off x="1154954" y="973667"/>
            <a:ext cx="8761415" cy="706970"/>
          </a:xfrm>
          <a:prstGeom prst="rect">
            <a:avLst/>
          </a:prstGeom>
        </p:spPr>
        <p:txBody>
          <a:bodyPr/>
          <a:lstStyle>
            <a:lvl1pPr>
              <a:defRPr b="1"/>
            </a:lvl1pPr>
          </a:lstStyle>
          <a:p>
            <a:pPr/>
            <a:r>
              <a:t>						Proposed System</a:t>
            </a:r>
          </a:p>
        </p:txBody>
      </p:sp>
      <p:sp>
        <p:nvSpPr>
          <p:cNvPr id="293" name="Text Placeholder 2"/>
          <p:cNvSpPr txBox="1"/>
          <p:nvPr>
            <p:ph type="body" idx="1"/>
          </p:nvPr>
        </p:nvSpPr>
        <p:spPr>
          <a:xfrm>
            <a:off x="983318" y="2340392"/>
            <a:ext cx="11069519" cy="4422534"/>
          </a:xfrm>
          <a:prstGeom prst="rect">
            <a:avLst/>
          </a:prstGeom>
        </p:spPr>
        <p:txBody>
          <a:bodyPr/>
          <a:lstStyle/>
          <a:p>
            <a:pPr marL="0" indent="0" defTabSz="374904">
              <a:lnSpc>
                <a:spcPct val="80000"/>
              </a:lnSpc>
              <a:spcBef>
                <a:spcPts val="800"/>
              </a:spcBef>
              <a:buSzTx/>
              <a:buNone/>
              <a:defRPr b="1" sz="1200"/>
            </a:pPr>
            <a:r>
              <a:t>B) Portfolio Rebalancing Automation Module</a:t>
            </a:r>
          </a:p>
          <a:p>
            <a:pPr marL="281176" indent="-281176" defTabSz="374904">
              <a:lnSpc>
                <a:spcPct val="80000"/>
              </a:lnSpc>
              <a:spcBef>
                <a:spcPts val="800"/>
              </a:spcBef>
              <a:buFont typeface="Arial"/>
              <a:buChar char="•"/>
              <a:defRPr b="1" sz="1200"/>
            </a:pPr>
            <a:r>
              <a:t>Functionality:</a:t>
            </a:r>
          </a:p>
          <a:p>
            <a:pPr lvl="1" marL="609219" indent="-234315" defTabSz="374904">
              <a:lnSpc>
                <a:spcPct val="80000"/>
              </a:lnSpc>
              <a:spcBef>
                <a:spcPts val="800"/>
              </a:spcBef>
              <a:buFont typeface="Arial"/>
              <a:buChar char="•"/>
              <a:defRPr sz="1200"/>
            </a:pPr>
            <a:r>
              <a:t>Continuously evaluates portfolio performance and adjusts allocations dynamically.</a:t>
            </a:r>
          </a:p>
          <a:p>
            <a:pPr marL="281176" indent="-281176" defTabSz="374904">
              <a:lnSpc>
                <a:spcPct val="80000"/>
              </a:lnSpc>
              <a:spcBef>
                <a:spcPts val="800"/>
              </a:spcBef>
              <a:buFont typeface="Arial"/>
              <a:buChar char="•"/>
              <a:defRPr b="1" sz="1200"/>
            </a:pPr>
            <a:r>
              <a:t>Algorithms Used:</a:t>
            </a:r>
          </a:p>
          <a:p>
            <a:pPr lvl="1" marL="609219" indent="-234315" defTabSz="374904">
              <a:lnSpc>
                <a:spcPct val="80000"/>
              </a:lnSpc>
              <a:spcBef>
                <a:spcPts val="800"/>
              </a:spcBef>
              <a:buFont typeface="Arial"/>
              <a:buChar char="•"/>
              <a:defRPr b="1" sz="1200"/>
            </a:pPr>
            <a:r>
              <a:t>Markowitz Model:</a:t>
            </a:r>
            <a:r>
              <a:rPr b="0"/>
              <a:t> Optimizes portfolio for maximum return with minimal risk.</a:t>
            </a:r>
          </a:p>
          <a:p>
            <a:pPr lvl="1" marL="609219" indent="-234315" defTabSz="374904">
              <a:lnSpc>
                <a:spcPct val="80000"/>
              </a:lnSpc>
              <a:spcBef>
                <a:spcPts val="800"/>
              </a:spcBef>
              <a:buFont typeface="Arial"/>
              <a:buChar char="•"/>
              <a:defRPr b="1" sz="1200"/>
            </a:pPr>
            <a:r>
              <a:t>Rebalancing Strategy:</a:t>
            </a:r>
            <a:r>
              <a:rPr b="0"/>
              <a:t> Monitors deviations from target allocation and triggers adjustments.</a:t>
            </a:r>
          </a:p>
          <a:p>
            <a:pPr marL="0" indent="0" defTabSz="374904">
              <a:lnSpc>
                <a:spcPct val="80000"/>
              </a:lnSpc>
              <a:spcBef>
                <a:spcPts val="800"/>
              </a:spcBef>
              <a:buSzTx/>
              <a:buNone/>
              <a:defRPr b="1" sz="1200"/>
            </a:pPr>
          </a:p>
          <a:p>
            <a:pPr marL="0" indent="0" defTabSz="374904">
              <a:lnSpc>
                <a:spcPct val="80000"/>
              </a:lnSpc>
              <a:spcBef>
                <a:spcPts val="800"/>
              </a:spcBef>
              <a:buSzTx/>
              <a:buNone/>
              <a:defRPr b="1" sz="1200"/>
            </a:pPr>
            <a:r>
              <a:t>C) IPO Pricing Predictor Module</a:t>
            </a:r>
          </a:p>
          <a:p>
            <a:pPr marL="281176" indent="-281176" defTabSz="374904">
              <a:lnSpc>
                <a:spcPct val="80000"/>
              </a:lnSpc>
              <a:spcBef>
                <a:spcPts val="800"/>
              </a:spcBef>
              <a:buFont typeface="Arial"/>
              <a:buChar char="•"/>
              <a:defRPr b="1" sz="1200"/>
            </a:pPr>
            <a:r>
              <a:t>Functionality:</a:t>
            </a:r>
          </a:p>
          <a:p>
            <a:pPr lvl="1" marL="609219" indent="-234315" defTabSz="374904">
              <a:lnSpc>
                <a:spcPct val="80000"/>
              </a:lnSpc>
              <a:spcBef>
                <a:spcPts val="800"/>
              </a:spcBef>
              <a:buFont typeface="Arial"/>
              <a:buChar char="•"/>
              <a:defRPr sz="1200"/>
            </a:pPr>
            <a:r>
              <a:t>Predicts IPO pricing using historical data, sentiment analysis, and market trends.</a:t>
            </a:r>
          </a:p>
          <a:p>
            <a:pPr marL="281176" indent="-281176" defTabSz="374904">
              <a:lnSpc>
                <a:spcPct val="80000"/>
              </a:lnSpc>
              <a:spcBef>
                <a:spcPts val="800"/>
              </a:spcBef>
              <a:buFont typeface="Arial"/>
              <a:buChar char="•"/>
              <a:defRPr b="1" sz="1200"/>
            </a:pPr>
            <a:r>
              <a:t>Algorithms Used:</a:t>
            </a:r>
          </a:p>
          <a:p>
            <a:pPr lvl="3" marL="1405888" indent="-281177" defTabSz="374904">
              <a:spcBef>
                <a:spcPts val="800"/>
              </a:spcBef>
              <a:buFont typeface="Arial"/>
              <a:buChar char="๏"/>
              <a:defRPr b="1" sz="900"/>
            </a:pPr>
            <a:r>
              <a:t>Data Representation: </a:t>
            </a:r>
            <a:r>
              <a:rPr b="0"/>
              <a:t>Convert historical IPO data (price fluctuations, volatility, volume, market conditions) into a structured format.</a:t>
            </a:r>
          </a:p>
          <a:p>
            <a:pPr lvl="3" marL="1405888" indent="-281177" defTabSz="374904">
              <a:spcBef>
                <a:spcPts val="800"/>
              </a:spcBef>
              <a:buFont typeface="Arial"/>
              <a:buChar char="๏"/>
              <a:defRPr b="1" sz="900"/>
            </a:pPr>
            <a:r>
              <a:t>Feature Extraction:</a:t>
            </a:r>
            <a:r>
              <a:rPr b="0"/>
              <a:t> CNN filters identify crucial price movement patterns.</a:t>
            </a:r>
          </a:p>
          <a:p>
            <a:pPr lvl="3" marL="1405888" indent="-281177" defTabSz="374904">
              <a:spcBef>
                <a:spcPts val="800"/>
              </a:spcBef>
              <a:buFont typeface="Arial"/>
              <a:buChar char="๏"/>
              <a:defRPr b="1" sz="900"/>
            </a:pPr>
            <a:r>
              <a:t>Pattern Matching:</a:t>
            </a:r>
            <a:r>
              <a:rPr b="0"/>
              <a:t> The model compares new IPO trends to past successful IPOs.</a:t>
            </a:r>
          </a:p>
          <a:p>
            <a:pPr lvl="3" marL="1405888" indent="-281177" defTabSz="374904">
              <a:spcBef>
                <a:spcPts val="800"/>
              </a:spcBef>
              <a:buFont typeface="Arial"/>
              <a:buChar char="๏"/>
              <a:defRPr b="1" sz="900"/>
            </a:pPr>
            <a:r>
              <a:t>Prediction</a:t>
            </a:r>
            <a:r>
              <a:rPr b="0"/>
              <a:t>: It forecasts short-term gains (first week or month post-IPO) based on historical patterns.</a:t>
            </a:r>
          </a:p>
          <a:p>
            <a:pPr lvl="1" marL="609219" indent="-234315" defTabSz="374904">
              <a:lnSpc>
                <a:spcPct val="80000"/>
              </a:lnSpc>
              <a:spcBef>
                <a:spcPts val="800"/>
              </a:spcBef>
              <a:buFont typeface="Arial"/>
              <a:buChar char="•"/>
              <a:defRPr b="1" sz="1200"/>
            </a:pPr>
          </a:p>
          <a:p>
            <a:pPr marL="281176" indent="-281176" defTabSz="374904">
              <a:lnSpc>
                <a:spcPct val="80000"/>
              </a:lnSpc>
              <a:spcBef>
                <a:spcPts val="800"/>
              </a:spcBef>
              <a:buFont typeface="Arial"/>
              <a:buChar char="•"/>
              <a:defRPr b="1" sz="1200"/>
            </a:pPr>
            <a:r>
              <a:t>Output:</a:t>
            </a:r>
            <a:r>
              <a:rPr b="0"/>
              <a:t> Predicted IPO prices with risk assessments.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Title 1"/>
          <p:cNvSpPr txBox="1"/>
          <p:nvPr>
            <p:ph type="title"/>
          </p:nvPr>
        </p:nvSpPr>
        <p:spPr>
          <a:xfrm>
            <a:off x="1154954" y="973667"/>
            <a:ext cx="8761415" cy="706970"/>
          </a:xfrm>
          <a:prstGeom prst="rect">
            <a:avLst/>
          </a:prstGeom>
        </p:spPr>
        <p:txBody>
          <a:bodyPr/>
          <a:lstStyle>
            <a:lvl1pPr algn="ctr">
              <a:defRPr b="1"/>
            </a:lvl1pPr>
          </a:lstStyle>
          <a:p>
            <a:pPr/>
            <a:r>
              <a:t>Explanation of Module</a:t>
            </a:r>
          </a:p>
        </p:txBody>
      </p:sp>
      <p:sp>
        <p:nvSpPr>
          <p:cNvPr id="296" name="1) Financial news sentiment analysis with Google Analytics data and LSTM-based stock movement prediction.…"/>
          <p:cNvSpPr txBox="1"/>
          <p:nvPr/>
        </p:nvSpPr>
        <p:spPr>
          <a:xfrm>
            <a:off x="656255" y="2524836"/>
            <a:ext cx="11649323" cy="3456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spcBef>
                <a:spcPts val="1000"/>
              </a:spcBef>
              <a:defRPr b="1" sz="1600">
                <a:solidFill>
                  <a:srgbClr val="404040"/>
                </a:solidFill>
                <a:latin typeface="Century Gothic"/>
                <a:ea typeface="Century Gothic"/>
                <a:cs typeface="Century Gothic"/>
                <a:sym typeface="Century Gothic"/>
              </a:defRPr>
            </a:pPr>
            <a:r>
              <a:t>1) Financial news sentiment analysis with Google Analytics data and LSTM-based stock movement prediction.</a:t>
            </a:r>
          </a:p>
          <a:p>
            <a:pPr>
              <a:spcBef>
                <a:spcPts val="1000"/>
              </a:spcBef>
              <a:defRPr sz="1200">
                <a:solidFill>
                  <a:srgbClr val="404040"/>
                </a:solidFill>
                <a:latin typeface="Century Gothic"/>
                <a:ea typeface="Century Gothic"/>
                <a:cs typeface="Century Gothic"/>
                <a:sym typeface="Century Gothic"/>
              </a:defRPr>
            </a:pPr>
            <a:r>
              <a:t>✅ Step 1: Extract Financial News Data from Google Analytics</a:t>
            </a:r>
          </a:p>
          <a:p>
            <a:pPr marL="859070" indent="-719368">
              <a:spcBef>
                <a:spcPts val="1000"/>
              </a:spcBef>
              <a:buSzPct val="100000"/>
              <a:buFont typeface="Times Roman"/>
              <a:buChar char="•"/>
              <a:defRPr sz="1200">
                <a:solidFill>
                  <a:srgbClr val="404040"/>
                </a:solidFill>
                <a:latin typeface="Century Gothic"/>
                <a:ea typeface="Century Gothic"/>
                <a:cs typeface="Century Gothic"/>
                <a:sym typeface="Century Gothic"/>
              </a:defRPr>
            </a:pPr>
            <a:r>
              <a:t>Use the </a:t>
            </a:r>
            <a:r>
              <a:rPr b="1"/>
              <a:t>Google Analytics API</a:t>
            </a:r>
            <a:r>
              <a:t> to fetch news engagement data (page views, session duration, bounce rate, etc.).</a:t>
            </a:r>
          </a:p>
          <a:p>
            <a:pPr>
              <a:spcBef>
                <a:spcPts val="1000"/>
              </a:spcBef>
              <a:defRPr sz="1200">
                <a:solidFill>
                  <a:srgbClr val="404040"/>
                </a:solidFill>
                <a:latin typeface="Century Gothic"/>
                <a:ea typeface="Century Gothic"/>
                <a:cs typeface="Century Gothic"/>
                <a:sym typeface="Century Gothic"/>
              </a:defRPr>
            </a:pPr>
            <a:r>
              <a:t>✅ Step 2: Apply Hugging Face Sentiment Analysis</a:t>
            </a:r>
          </a:p>
          <a:p>
            <a:pPr marL="859070" indent="-719368">
              <a:spcBef>
                <a:spcPts val="1000"/>
              </a:spcBef>
              <a:buSzPct val="100000"/>
              <a:buFont typeface="Times Roman"/>
              <a:buChar char="•"/>
              <a:defRPr sz="1200">
                <a:solidFill>
                  <a:srgbClr val="404040"/>
                </a:solidFill>
                <a:latin typeface="Century Gothic"/>
                <a:ea typeface="Century Gothic"/>
                <a:cs typeface="Century Gothic"/>
                <a:sym typeface="Century Gothic"/>
              </a:defRPr>
            </a:pPr>
            <a:r>
              <a:t>Use Hugging Face’s financial sentiment model to classify news headlines as Positive, Neutral, or Negative.</a:t>
            </a:r>
          </a:p>
          <a:p>
            <a:pPr>
              <a:spcBef>
                <a:spcPts val="1000"/>
              </a:spcBef>
              <a:defRPr sz="1200">
                <a:solidFill>
                  <a:srgbClr val="404040"/>
                </a:solidFill>
                <a:latin typeface="Century Gothic"/>
                <a:ea typeface="Century Gothic"/>
                <a:cs typeface="Century Gothic"/>
                <a:sym typeface="Century Gothic"/>
              </a:defRPr>
            </a:pPr>
            <a:r>
              <a:t>✅ Step 3: Tokenization &amp; Sequence Processing</a:t>
            </a:r>
          </a:p>
          <a:p>
            <a:pPr marL="859070" indent="-719368">
              <a:spcBef>
                <a:spcPts val="1000"/>
              </a:spcBef>
              <a:buSzPct val="100000"/>
              <a:buFont typeface="Times Roman"/>
              <a:buChar char="•"/>
              <a:defRPr sz="1200">
                <a:solidFill>
                  <a:srgbClr val="404040"/>
                </a:solidFill>
                <a:latin typeface="Century Gothic"/>
                <a:ea typeface="Century Gothic"/>
                <a:cs typeface="Century Gothic"/>
                <a:sym typeface="Century Gothic"/>
              </a:defRPr>
            </a:pPr>
            <a:r>
              <a:t>Convert headlines into numerical sequences using </a:t>
            </a:r>
            <a:r>
              <a:rPr b="1"/>
              <a:t>Tokenizer</a:t>
            </a:r>
            <a:r>
              <a:t>.</a:t>
            </a:r>
          </a:p>
          <a:p>
            <a:pPr marL="859070" indent="-719368">
              <a:spcBef>
                <a:spcPts val="1000"/>
              </a:spcBef>
              <a:buSzPct val="100000"/>
              <a:buFont typeface="Times Roman"/>
              <a:buChar char="•"/>
              <a:defRPr b="1" sz="1200">
                <a:solidFill>
                  <a:srgbClr val="404040"/>
                </a:solidFill>
                <a:latin typeface="Century Gothic"/>
                <a:ea typeface="Century Gothic"/>
                <a:cs typeface="Century Gothic"/>
                <a:sym typeface="Century Gothic"/>
              </a:defRPr>
            </a:pPr>
            <a:r>
              <a:t>Pad sequences</a:t>
            </a:r>
            <a:r>
              <a:rPr b="0"/>
              <a:t> to ensure uniform input size for LSTM.</a:t>
            </a:r>
          </a:p>
          <a:p>
            <a:pPr>
              <a:spcBef>
                <a:spcPts val="1000"/>
              </a:spcBef>
              <a:defRPr sz="1200">
                <a:solidFill>
                  <a:srgbClr val="404040"/>
                </a:solidFill>
                <a:latin typeface="Century Gothic"/>
                <a:ea typeface="Century Gothic"/>
                <a:cs typeface="Century Gothic"/>
                <a:sym typeface="Century Gothic"/>
              </a:defRPr>
            </a:pPr>
            <a:r>
              <a:t>✅ Step 4: Prepare Features for Stock Prediction</a:t>
            </a:r>
          </a:p>
          <a:p>
            <a:pPr marL="859070" indent="-719368">
              <a:spcBef>
                <a:spcPts val="1000"/>
              </a:spcBef>
              <a:buSzPct val="100000"/>
              <a:buFont typeface="Times Roman"/>
              <a:buChar char="•"/>
              <a:defRPr sz="1200">
                <a:solidFill>
                  <a:srgbClr val="404040"/>
                </a:solidFill>
                <a:latin typeface="Century Gothic"/>
                <a:ea typeface="Century Gothic"/>
                <a:cs typeface="Century Gothic"/>
                <a:sym typeface="Century Gothic"/>
              </a:defRPr>
            </a:pPr>
            <a:r>
              <a:t>Combine sentiment scores with stock price movements and Google Analytics engagement metrics as input features.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Title 1"/>
          <p:cNvSpPr txBox="1"/>
          <p:nvPr>
            <p:ph type="title"/>
          </p:nvPr>
        </p:nvSpPr>
        <p:spPr>
          <a:xfrm>
            <a:off x="1154954" y="973667"/>
            <a:ext cx="8761415" cy="706970"/>
          </a:xfrm>
          <a:prstGeom prst="rect">
            <a:avLst/>
          </a:prstGeom>
        </p:spPr>
        <p:txBody>
          <a:bodyPr/>
          <a:lstStyle>
            <a:lvl1pPr algn="ctr">
              <a:defRPr b="1"/>
            </a:lvl1pPr>
          </a:lstStyle>
          <a:p>
            <a:pPr/>
            <a:r>
              <a:t>Implementation Output</a:t>
            </a:r>
          </a:p>
        </p:txBody>
      </p:sp>
      <p:pic>
        <p:nvPicPr>
          <p:cNvPr id="299" name="Image" descr="Image"/>
          <p:cNvPicPr>
            <a:picLocks noChangeAspect="1"/>
          </p:cNvPicPr>
          <p:nvPr/>
        </p:nvPicPr>
        <p:blipFill>
          <a:blip r:embed="rId2">
            <a:extLst/>
          </a:blip>
          <a:stretch>
            <a:fillRect/>
          </a:stretch>
        </p:blipFill>
        <p:spPr>
          <a:xfrm>
            <a:off x="4208893" y="2747185"/>
            <a:ext cx="3774214" cy="3751885"/>
          </a:xfrm>
          <a:prstGeom prst="rect">
            <a:avLst/>
          </a:prstGeom>
          <a:ln w="12700">
            <a:miter lim="400000"/>
          </a:ln>
        </p:spPr>
      </p:pic>
      <p:sp>
        <p:nvSpPr>
          <p:cNvPr id="300" name="Fig:- Sentiment Analysis"/>
          <p:cNvSpPr txBox="1"/>
          <p:nvPr/>
        </p:nvSpPr>
        <p:spPr>
          <a:xfrm>
            <a:off x="8962283" y="6110894"/>
            <a:ext cx="2556340"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Fig:- Sentiment Analysis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Title 1"/>
          <p:cNvSpPr txBox="1"/>
          <p:nvPr>
            <p:ph type="title"/>
          </p:nvPr>
        </p:nvSpPr>
        <p:spPr>
          <a:xfrm>
            <a:off x="1154954" y="973667"/>
            <a:ext cx="8761415" cy="706970"/>
          </a:xfrm>
          <a:prstGeom prst="rect">
            <a:avLst/>
          </a:prstGeom>
        </p:spPr>
        <p:txBody>
          <a:bodyPr/>
          <a:lstStyle>
            <a:lvl1pPr algn="ctr">
              <a:defRPr b="1"/>
            </a:lvl1pPr>
          </a:lstStyle>
          <a:p>
            <a:pPr/>
            <a:r>
              <a:t>Explanation of Module</a:t>
            </a:r>
          </a:p>
        </p:txBody>
      </p:sp>
      <p:sp>
        <p:nvSpPr>
          <p:cNvPr id="303" name="2) Risk-to-Expected Return Ratio Analysis with Advanced Risk Metrics…"/>
          <p:cNvSpPr txBox="1"/>
          <p:nvPr/>
        </p:nvSpPr>
        <p:spPr>
          <a:xfrm>
            <a:off x="716430" y="2612431"/>
            <a:ext cx="11649327" cy="3228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spcBef>
                <a:spcPts val="1000"/>
              </a:spcBef>
              <a:defRPr b="1">
                <a:solidFill>
                  <a:srgbClr val="404040"/>
                </a:solidFill>
                <a:latin typeface="Century Gothic"/>
                <a:ea typeface="Century Gothic"/>
                <a:cs typeface="Century Gothic"/>
                <a:sym typeface="Century Gothic"/>
              </a:defRPr>
            </a:pPr>
            <a:r>
              <a:t>2) Risk-to-Expected Return Ratio Analysis with Advanced Risk Metrics</a:t>
            </a:r>
          </a:p>
          <a:p>
            <a:pPr>
              <a:spcBef>
                <a:spcPts val="1000"/>
              </a:spcBef>
              <a:defRPr>
                <a:solidFill>
                  <a:srgbClr val="404040"/>
                </a:solidFill>
                <a:latin typeface="Century Gothic"/>
                <a:ea typeface="Century Gothic"/>
                <a:cs typeface="Century Gothic"/>
                <a:sym typeface="Century Gothic"/>
              </a:defRPr>
            </a:pPr>
            <a:r>
              <a:t>✅</a:t>
            </a:r>
            <a:r>
              <a:rPr b="1" sz="1300"/>
              <a:t>1. Risk &amp; Expected Return Calculation:</a:t>
            </a:r>
            <a:endParaRPr b="1" sz="1300"/>
          </a:p>
          <a:p>
            <a:pPr marL="854075" indent="-714375">
              <a:spcBef>
                <a:spcPts val="1000"/>
              </a:spcBef>
              <a:buSzPct val="100000"/>
              <a:buFont typeface="Times Roman"/>
              <a:buChar char="•"/>
              <a:defRPr b="1" sz="1300">
                <a:solidFill>
                  <a:srgbClr val="404040"/>
                </a:solidFill>
                <a:latin typeface="Century Gothic"/>
                <a:ea typeface="Century Gothic"/>
                <a:cs typeface="Century Gothic"/>
                <a:sym typeface="Century Gothic"/>
              </a:defRPr>
            </a:pPr>
            <a:r>
              <a:t>Expected Return:</a:t>
            </a:r>
            <a:r>
              <a:rPr b="0"/>
              <a:t> Mean return of each company's stock.</a:t>
            </a:r>
          </a:p>
          <a:p>
            <a:pPr marL="854075" indent="-714375">
              <a:spcBef>
                <a:spcPts val="1000"/>
              </a:spcBef>
              <a:buSzPct val="100000"/>
              <a:buFont typeface="Times Roman"/>
              <a:buChar char="•"/>
              <a:defRPr b="1" sz="1300">
                <a:solidFill>
                  <a:srgbClr val="404040"/>
                </a:solidFill>
                <a:latin typeface="Century Gothic"/>
                <a:ea typeface="Century Gothic"/>
                <a:cs typeface="Century Gothic"/>
                <a:sym typeface="Century Gothic"/>
              </a:defRPr>
            </a:pPr>
            <a:r>
              <a:t>Risk (Volatility):</a:t>
            </a:r>
            <a:r>
              <a:rPr b="0"/>
              <a:t> Standard deviation of stock returns.</a:t>
            </a:r>
          </a:p>
          <a:p>
            <a:pPr>
              <a:spcBef>
                <a:spcPts val="1000"/>
              </a:spcBef>
              <a:defRPr sz="1300">
                <a:solidFill>
                  <a:srgbClr val="404040"/>
                </a:solidFill>
                <a:latin typeface="Century Gothic"/>
                <a:ea typeface="Century Gothic"/>
                <a:cs typeface="Century Gothic"/>
                <a:sym typeface="Century Gothic"/>
              </a:defRPr>
            </a:pPr>
            <a:r>
              <a:t>✅ </a:t>
            </a:r>
            <a:r>
              <a:rPr b="1"/>
              <a:t>2. Advanced Risk Metrics Used:</a:t>
            </a:r>
            <a:endParaRPr b="1"/>
          </a:p>
          <a:p>
            <a:pPr marL="854075" indent="-714375">
              <a:spcBef>
                <a:spcPts val="1000"/>
              </a:spcBef>
              <a:buSzPct val="100000"/>
              <a:buAutoNum type="arabicPeriod" startAt="1"/>
              <a:defRPr sz="1300">
                <a:solidFill>
                  <a:srgbClr val="404040"/>
                </a:solidFill>
                <a:latin typeface="Century Gothic"/>
                <a:ea typeface="Century Gothic"/>
                <a:cs typeface="Century Gothic"/>
                <a:sym typeface="Century Gothic"/>
              </a:defRPr>
            </a:pPr>
            <a:r>
              <a:t>Moving Averages</a:t>
            </a:r>
          </a:p>
          <a:p>
            <a:pPr marL="854075" indent="-714375">
              <a:spcBef>
                <a:spcPts val="1000"/>
              </a:spcBef>
              <a:buSzPct val="100000"/>
              <a:buAutoNum type="arabicPeriod" startAt="2"/>
              <a:defRPr sz="1300">
                <a:solidFill>
                  <a:srgbClr val="404040"/>
                </a:solidFill>
                <a:latin typeface="Century Gothic"/>
                <a:ea typeface="Century Gothic"/>
                <a:cs typeface="Century Gothic"/>
                <a:sym typeface="Century Gothic"/>
              </a:defRPr>
            </a:pPr>
            <a:r>
              <a:t>Closing Price Comparison</a:t>
            </a:r>
          </a:p>
          <a:p>
            <a:pPr marL="854075" indent="-714375">
              <a:spcBef>
                <a:spcPts val="1000"/>
              </a:spcBef>
              <a:buSzPct val="100000"/>
              <a:buAutoNum type="arabicPeriod" startAt="2"/>
              <a:defRPr sz="1300">
                <a:solidFill>
                  <a:srgbClr val="404040"/>
                </a:solidFill>
                <a:latin typeface="Century Gothic"/>
                <a:ea typeface="Century Gothic"/>
                <a:cs typeface="Century Gothic"/>
                <a:sym typeface="Century Gothic"/>
              </a:defRPr>
            </a:pPr>
            <a:r>
              <a:t>Volume Movement Analysis</a:t>
            </a:r>
          </a:p>
          <a:p>
            <a:pPr marL="854075" indent="-714375">
              <a:spcBef>
                <a:spcPts val="1000"/>
              </a:spcBef>
              <a:buSzPct val="100000"/>
              <a:buAutoNum type="arabicPeriod" startAt="2"/>
              <a:defRPr sz="1300">
                <a:solidFill>
                  <a:srgbClr val="404040"/>
                </a:solidFill>
                <a:latin typeface="Century Gothic"/>
                <a:ea typeface="Century Gothic"/>
                <a:cs typeface="Century Gothic"/>
                <a:sym typeface="Century Gothic"/>
              </a:defRPr>
            </a:pPr>
            <a:r>
              <a:t>Daily Return Analysis</a:t>
            </a:r>
          </a:p>
        </p:txBody>
      </p:sp>
      <p:pic>
        <p:nvPicPr>
          <p:cNvPr id="304" name="Image" descr="Image"/>
          <p:cNvPicPr>
            <a:picLocks noChangeAspect="1"/>
          </p:cNvPicPr>
          <p:nvPr/>
        </p:nvPicPr>
        <p:blipFill>
          <a:blip r:embed="rId2">
            <a:extLst/>
          </a:blip>
          <a:stretch>
            <a:fillRect/>
          </a:stretch>
        </p:blipFill>
        <p:spPr>
          <a:xfrm>
            <a:off x="5605355" y="4877913"/>
            <a:ext cx="5696954" cy="6330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Area of Project"/>
          <p:cNvSpPr txBox="1"/>
          <p:nvPr>
            <p:ph type="title"/>
          </p:nvPr>
        </p:nvSpPr>
        <p:spPr>
          <a:xfrm>
            <a:off x="1154954" y="973667"/>
            <a:ext cx="8761415" cy="706970"/>
          </a:xfrm>
          <a:prstGeom prst="rect">
            <a:avLst/>
          </a:prstGeom>
        </p:spPr>
        <p:txBody>
          <a:bodyPr/>
          <a:lstStyle>
            <a:lvl1pPr algn="ctr">
              <a:defRPr b="1"/>
            </a:lvl1pPr>
          </a:lstStyle>
          <a:p>
            <a:pPr/>
            <a:r>
              <a:t>Introduction</a:t>
            </a:r>
          </a:p>
        </p:txBody>
      </p:sp>
      <p:sp>
        <p:nvSpPr>
          <p:cNvPr id="244" name="The area of the projects listed primarily revolves around Financial Technology (FinTech), specifically focusing on Stock Market Prediction and Analysis. The key themes are:…"/>
          <p:cNvSpPr txBox="1"/>
          <p:nvPr>
            <p:ph type="body" idx="1"/>
          </p:nvPr>
        </p:nvSpPr>
        <p:spPr>
          <a:xfrm>
            <a:off x="565150" y="2333137"/>
            <a:ext cx="11112500" cy="4349242"/>
          </a:xfrm>
          <a:prstGeom prst="rect">
            <a:avLst/>
          </a:prstGeom>
        </p:spPr>
        <p:txBody>
          <a:bodyPr/>
          <a:lstStyle/>
          <a:p>
            <a:pPr marL="0" indent="0">
              <a:buSzTx/>
              <a:buNone/>
              <a:defRPr b="1"/>
            </a:pPr>
            <a:r>
              <a:t>Project Overview</a:t>
            </a:r>
          </a:p>
          <a:p>
            <a:pPr>
              <a:buFont typeface="Arial"/>
              <a:buChar char="•"/>
              <a:defRPr b="1"/>
            </a:pPr>
            <a:r>
              <a:t>Title:</a:t>
            </a:r>
            <a:r>
              <a:rPr b="0"/>
              <a:t> StockVision: Leveraging Stock Market Prediction and Optimal Portfolio Management</a:t>
            </a:r>
          </a:p>
          <a:p>
            <a:pPr>
              <a:buFont typeface="Arial"/>
              <a:buChar char="•"/>
              <a:defRPr b="1"/>
            </a:pPr>
            <a:r>
              <a:t>Objective: Improve investment decision-making through machine learning and big data analytics.</a:t>
            </a:r>
          </a:p>
          <a:p>
            <a:pPr marL="0" indent="0">
              <a:buSzTx/>
              <a:buNone/>
              <a:defRPr b="1"/>
            </a:pPr>
            <a:r>
              <a:t>Challenges: </a:t>
            </a:r>
          </a:p>
          <a:p>
            <a:pPr>
              <a:buFont typeface="Arial"/>
              <a:buChar char="•"/>
            </a:pPr>
            <a:r>
              <a:t>Inefficient portfolio rebalancing automation and risk factor identification.</a:t>
            </a:r>
          </a:p>
          <a:p>
            <a:pPr>
              <a:buFont typeface="Arial"/>
              <a:buChar char="•"/>
            </a:pPr>
            <a:r>
              <a:t>Absence of sentiment analysis integration in current tools.</a:t>
            </a:r>
          </a:p>
          <a:p>
            <a:pPr>
              <a:buFont typeface="Arial"/>
              <a:buChar char="•"/>
            </a:pPr>
            <a:r>
              <a:t>Lack of accuracy in existing prediction tools.</a:t>
            </a:r>
          </a:p>
          <a:p>
            <a:pPr>
              <a:buFont typeface="Arial"/>
              <a:buChar char="•"/>
            </a:pPr>
            <a:r>
              <a:t>Lack of IPO pricing prediction models.</a:t>
            </a:r>
          </a:p>
        </p:txBody>
      </p:sp>
      <p:sp>
        <p:nvSpPr>
          <p:cNvPr id="245" name="Slide Number"/>
          <p:cNvSpPr txBox="1"/>
          <p:nvPr>
            <p:ph type="sldNum" sz="quarter" idx="4294967295"/>
          </p:nvPr>
        </p:nvSpPr>
        <p:spPr>
          <a:xfrm>
            <a:off x="10621032" y="540175"/>
            <a:ext cx="301210" cy="52323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Title 1"/>
          <p:cNvSpPr txBox="1"/>
          <p:nvPr>
            <p:ph type="title"/>
          </p:nvPr>
        </p:nvSpPr>
        <p:spPr>
          <a:xfrm>
            <a:off x="1154954" y="973667"/>
            <a:ext cx="8761415" cy="706970"/>
          </a:xfrm>
          <a:prstGeom prst="rect">
            <a:avLst/>
          </a:prstGeom>
        </p:spPr>
        <p:txBody>
          <a:bodyPr/>
          <a:lstStyle>
            <a:lvl1pPr algn="ctr">
              <a:defRPr b="1"/>
            </a:lvl1pPr>
          </a:lstStyle>
          <a:p>
            <a:pPr/>
            <a:r>
              <a:t>Implementation Output</a:t>
            </a:r>
          </a:p>
        </p:txBody>
      </p:sp>
      <p:pic>
        <p:nvPicPr>
          <p:cNvPr id="307" name="Image" descr="Image"/>
          <p:cNvPicPr>
            <a:picLocks noChangeAspect="1"/>
          </p:cNvPicPr>
          <p:nvPr/>
        </p:nvPicPr>
        <p:blipFill>
          <a:blip r:embed="rId2">
            <a:extLst/>
          </a:blip>
          <a:stretch>
            <a:fillRect/>
          </a:stretch>
        </p:blipFill>
        <p:spPr>
          <a:xfrm>
            <a:off x="458611" y="2716533"/>
            <a:ext cx="4024099" cy="3406870"/>
          </a:xfrm>
          <a:prstGeom prst="rect">
            <a:avLst/>
          </a:prstGeom>
          <a:ln w="12700">
            <a:miter lim="400000"/>
          </a:ln>
        </p:spPr>
      </p:pic>
      <p:pic>
        <p:nvPicPr>
          <p:cNvPr id="308" name="Image" descr="Image"/>
          <p:cNvPicPr>
            <a:picLocks noChangeAspect="1"/>
          </p:cNvPicPr>
          <p:nvPr/>
        </p:nvPicPr>
        <p:blipFill>
          <a:blip r:embed="rId3">
            <a:extLst/>
          </a:blip>
          <a:stretch>
            <a:fillRect/>
          </a:stretch>
        </p:blipFill>
        <p:spPr>
          <a:xfrm>
            <a:off x="4867702" y="2436595"/>
            <a:ext cx="6942088" cy="3219247"/>
          </a:xfrm>
          <a:prstGeom prst="rect">
            <a:avLst/>
          </a:prstGeom>
          <a:ln w="12700">
            <a:miter lim="400000"/>
          </a:ln>
        </p:spPr>
      </p:pic>
      <p:sp>
        <p:nvSpPr>
          <p:cNvPr id="309" name="Fig:- Risk to Return Analysis"/>
          <p:cNvSpPr txBox="1"/>
          <p:nvPr/>
        </p:nvSpPr>
        <p:spPr>
          <a:xfrm>
            <a:off x="8843798" y="6253074"/>
            <a:ext cx="2975366"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Fig:- Risk to Return Analysis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Title 1"/>
          <p:cNvSpPr txBox="1"/>
          <p:nvPr>
            <p:ph type="title"/>
          </p:nvPr>
        </p:nvSpPr>
        <p:spPr>
          <a:xfrm>
            <a:off x="1154954" y="973667"/>
            <a:ext cx="8761415" cy="706970"/>
          </a:xfrm>
          <a:prstGeom prst="rect">
            <a:avLst/>
          </a:prstGeom>
        </p:spPr>
        <p:txBody>
          <a:bodyPr/>
          <a:lstStyle>
            <a:lvl1pPr algn="ctr">
              <a:defRPr b="1"/>
            </a:lvl1pPr>
          </a:lstStyle>
          <a:p>
            <a:pPr/>
            <a:r>
              <a:t>Explanation of Module</a:t>
            </a:r>
          </a:p>
        </p:txBody>
      </p:sp>
      <p:sp>
        <p:nvSpPr>
          <p:cNvPr id="312" name="Risk Analysis…"/>
          <p:cNvSpPr txBox="1"/>
          <p:nvPr/>
        </p:nvSpPr>
        <p:spPr>
          <a:xfrm>
            <a:off x="152852" y="2659825"/>
            <a:ext cx="11649327" cy="4053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919015" indent="-779317">
              <a:spcBef>
                <a:spcPts val="1000"/>
              </a:spcBef>
              <a:buSzPct val="100000"/>
              <a:buAutoNum type="arabicPeriod" startAt="1"/>
              <a:defRPr b="1" sz="1100">
                <a:solidFill>
                  <a:srgbClr val="404040"/>
                </a:solidFill>
                <a:latin typeface="Century Gothic"/>
                <a:ea typeface="Century Gothic"/>
                <a:cs typeface="Century Gothic"/>
                <a:sym typeface="Century Gothic"/>
              </a:defRPr>
            </a:pPr>
            <a:r>
              <a:t>Risk Analysis</a:t>
            </a:r>
          </a:p>
          <a:p>
            <a:pPr lvl="1" indent="596900">
              <a:spcBef>
                <a:spcPts val="1000"/>
              </a:spcBef>
              <a:defRPr sz="1100">
                <a:solidFill>
                  <a:srgbClr val="404040"/>
                </a:solidFill>
                <a:latin typeface="Century Gothic"/>
                <a:ea typeface="Century Gothic"/>
                <a:cs typeface="Century Gothic"/>
                <a:sym typeface="Century Gothic"/>
              </a:defRPr>
            </a:pPr>
            <a:r>
              <a:t>Risk-to-Expected Return Ratio: Evaluates each stock's risk (volatility) relative to its expected return.</a:t>
            </a:r>
          </a:p>
          <a:p>
            <a:pPr lvl="1" indent="596900">
              <a:spcBef>
                <a:spcPts val="1000"/>
              </a:spcBef>
              <a:defRPr sz="1100">
                <a:solidFill>
                  <a:srgbClr val="404040"/>
                </a:solidFill>
                <a:latin typeface="Century Gothic"/>
                <a:ea typeface="Century Gothic"/>
                <a:cs typeface="Century Gothic"/>
                <a:sym typeface="Century Gothic"/>
              </a:defRPr>
            </a:pPr>
            <a:r>
              <a:t>Users are categorized into:</a:t>
            </a:r>
          </a:p>
          <a:p>
            <a:pPr lvl="2" marL="1833415" indent="-779315">
              <a:spcBef>
                <a:spcPts val="1000"/>
              </a:spcBef>
              <a:buSzPct val="100000"/>
              <a:buFont typeface="Times Roman"/>
              <a:buChar char="▪"/>
              <a:defRPr b="1" sz="1100">
                <a:solidFill>
                  <a:srgbClr val="404040"/>
                </a:solidFill>
                <a:latin typeface="Century Gothic"/>
                <a:ea typeface="Century Gothic"/>
                <a:cs typeface="Century Gothic"/>
                <a:sym typeface="Century Gothic"/>
              </a:defRPr>
            </a:pPr>
            <a:r>
              <a:t>High Risk</a:t>
            </a:r>
            <a:r>
              <a:rPr b="0"/>
              <a:t>: Stocks with high volatility but higher expected returns.</a:t>
            </a:r>
          </a:p>
          <a:p>
            <a:pPr lvl="2" marL="1833415" indent="-779315">
              <a:spcBef>
                <a:spcPts val="1000"/>
              </a:spcBef>
              <a:buSzPct val="100000"/>
              <a:buFont typeface="Times Roman"/>
              <a:buChar char="▪"/>
              <a:defRPr b="1" sz="1100">
                <a:solidFill>
                  <a:srgbClr val="404040"/>
                </a:solidFill>
                <a:latin typeface="Century Gothic"/>
                <a:ea typeface="Century Gothic"/>
                <a:cs typeface="Century Gothic"/>
                <a:sym typeface="Century Gothic"/>
              </a:defRPr>
            </a:pPr>
            <a:r>
              <a:t>Neutral Risk</a:t>
            </a:r>
            <a:r>
              <a:rPr b="0"/>
              <a:t>: Stocks with moderate volatility and returns.</a:t>
            </a:r>
          </a:p>
          <a:p>
            <a:pPr lvl="2" marL="1833415" indent="-779315">
              <a:spcBef>
                <a:spcPts val="1000"/>
              </a:spcBef>
              <a:buSzPct val="100000"/>
              <a:buFont typeface="Times Roman"/>
              <a:buChar char="▪"/>
              <a:defRPr b="1" sz="1100">
                <a:solidFill>
                  <a:srgbClr val="404040"/>
                </a:solidFill>
                <a:latin typeface="Century Gothic"/>
                <a:ea typeface="Century Gothic"/>
                <a:cs typeface="Century Gothic"/>
                <a:sym typeface="Century Gothic"/>
              </a:defRPr>
            </a:pPr>
            <a:r>
              <a:t>Low Risk</a:t>
            </a:r>
            <a:r>
              <a:rPr b="0"/>
              <a:t>: Stocks with low volatility and stable returns.</a:t>
            </a:r>
          </a:p>
          <a:p>
            <a:pPr marL="919015" indent="-779317">
              <a:spcBef>
                <a:spcPts val="1000"/>
              </a:spcBef>
              <a:buSzPct val="100000"/>
              <a:buAutoNum type="arabicPeriod" startAt="2"/>
              <a:defRPr b="1" sz="1100">
                <a:solidFill>
                  <a:srgbClr val="404040"/>
                </a:solidFill>
                <a:latin typeface="Century Gothic"/>
                <a:ea typeface="Century Gothic"/>
                <a:cs typeface="Century Gothic"/>
                <a:sym typeface="Century Gothic"/>
              </a:defRPr>
            </a:pPr>
            <a:r>
              <a:t>Sentiment Analysis</a:t>
            </a:r>
          </a:p>
          <a:p>
            <a:pPr lvl="1" indent="596900">
              <a:spcBef>
                <a:spcPts val="1000"/>
              </a:spcBef>
              <a:defRPr sz="1100">
                <a:solidFill>
                  <a:srgbClr val="404040"/>
                </a:solidFill>
                <a:latin typeface="Century Gothic"/>
                <a:ea typeface="Century Gothic"/>
                <a:cs typeface="Century Gothic"/>
                <a:sym typeface="Century Gothic"/>
              </a:defRPr>
            </a:pPr>
            <a:r>
              <a:t>Sentiment scores from </a:t>
            </a:r>
            <a:r>
              <a:rPr b="1"/>
              <a:t>Hugging Face's sentiment model</a:t>
            </a:r>
            <a:r>
              <a:t> categorize financial news into </a:t>
            </a:r>
            <a:r>
              <a:rPr b="1"/>
              <a:t>Positive, Neutral, and Negative</a:t>
            </a:r>
            <a:r>
              <a:t>.</a:t>
            </a:r>
          </a:p>
          <a:p>
            <a:pPr lvl="1" indent="596900">
              <a:spcBef>
                <a:spcPts val="1000"/>
              </a:spcBef>
              <a:defRPr sz="1100">
                <a:solidFill>
                  <a:srgbClr val="404040"/>
                </a:solidFill>
                <a:latin typeface="Century Gothic"/>
                <a:ea typeface="Century Gothic"/>
                <a:cs typeface="Century Gothic"/>
                <a:sym typeface="Century Gothic"/>
              </a:defRPr>
            </a:pPr>
            <a:r>
              <a:t>Positive sentiment may indicate bullish trends while Negative sentiment may signal market downturns.</a:t>
            </a:r>
          </a:p>
          <a:p>
            <a:pPr marL="919015" indent="-779317">
              <a:spcBef>
                <a:spcPts val="1000"/>
              </a:spcBef>
              <a:buSzPct val="100000"/>
              <a:buAutoNum type="arabicPeriod" startAt="2"/>
              <a:defRPr b="1" sz="1100">
                <a:solidFill>
                  <a:srgbClr val="404040"/>
                </a:solidFill>
                <a:latin typeface="Century Gothic"/>
                <a:ea typeface="Century Gothic"/>
                <a:cs typeface="Century Gothic"/>
                <a:sym typeface="Century Gothic"/>
              </a:defRPr>
            </a:pPr>
            <a:r>
              <a:t>Portfolio Management Strategy</a:t>
            </a:r>
          </a:p>
          <a:p>
            <a:pPr lvl="1" indent="596900">
              <a:spcBef>
                <a:spcPts val="1000"/>
              </a:spcBef>
              <a:defRPr sz="1100">
                <a:solidFill>
                  <a:srgbClr val="404040"/>
                </a:solidFill>
                <a:latin typeface="Century Gothic"/>
                <a:ea typeface="Century Gothic"/>
                <a:cs typeface="Century Gothic"/>
                <a:sym typeface="Century Gothic"/>
              </a:defRPr>
            </a:pPr>
            <a:r>
              <a:t>Based on the combination of </a:t>
            </a:r>
            <a:r>
              <a:rPr b="1"/>
              <a:t>risk</a:t>
            </a:r>
            <a:r>
              <a:t> and </a:t>
            </a:r>
            <a:r>
              <a:rPr b="1"/>
              <a:t>sentiment</a:t>
            </a:r>
            <a:r>
              <a:t> analysis, users are advised to:</a:t>
            </a:r>
          </a:p>
          <a:p>
            <a:pPr lvl="2" marL="1833415" indent="-779315">
              <a:spcBef>
                <a:spcPts val="1000"/>
              </a:spcBef>
              <a:buSzPct val="100000"/>
              <a:buFont typeface="Times Roman"/>
              <a:buChar char="▪"/>
              <a:defRPr b="1" sz="1100">
                <a:solidFill>
                  <a:srgbClr val="404040"/>
                </a:solidFill>
                <a:latin typeface="Century Gothic"/>
                <a:ea typeface="Century Gothic"/>
                <a:cs typeface="Century Gothic"/>
                <a:sym typeface="Century Gothic"/>
              </a:defRPr>
            </a:pPr>
            <a:r>
              <a:t>High Risk</a:t>
            </a:r>
            <a:r>
              <a:rPr b="0"/>
              <a:t>: Target stocks with high return potential but increased volatility.</a:t>
            </a:r>
          </a:p>
          <a:p>
            <a:pPr lvl="2" marL="1833415" indent="-779315">
              <a:spcBef>
                <a:spcPts val="1000"/>
              </a:spcBef>
              <a:buSzPct val="100000"/>
              <a:buFont typeface="Times Roman"/>
              <a:buChar char="▪"/>
              <a:defRPr b="1" sz="1100">
                <a:solidFill>
                  <a:srgbClr val="404040"/>
                </a:solidFill>
                <a:latin typeface="Century Gothic"/>
                <a:ea typeface="Century Gothic"/>
                <a:cs typeface="Century Gothic"/>
                <a:sym typeface="Century Gothic"/>
              </a:defRPr>
            </a:pPr>
            <a:r>
              <a:t>Neutral Risk</a:t>
            </a:r>
            <a:r>
              <a:rPr b="0"/>
              <a:t>: Choose stocks with a balanced risk-return ratio and neutral sentiment.</a:t>
            </a:r>
          </a:p>
          <a:p>
            <a:pPr lvl="2" marL="1833415" indent="-779315">
              <a:spcBef>
                <a:spcPts val="1000"/>
              </a:spcBef>
              <a:buSzPct val="100000"/>
              <a:buFont typeface="Times Roman"/>
              <a:buChar char="▪"/>
              <a:defRPr b="1" sz="1100">
                <a:solidFill>
                  <a:srgbClr val="404040"/>
                </a:solidFill>
                <a:latin typeface="Century Gothic"/>
                <a:ea typeface="Century Gothic"/>
                <a:cs typeface="Century Gothic"/>
                <a:sym typeface="Century Gothic"/>
              </a:defRPr>
            </a:pPr>
            <a:r>
              <a:t>Low Risk</a:t>
            </a:r>
            <a:r>
              <a:rPr b="0"/>
              <a:t>: Favor stable stocks with consistent returns and positive sentiment.</a:t>
            </a:r>
          </a:p>
        </p:txBody>
      </p:sp>
      <p:sp>
        <p:nvSpPr>
          <p:cNvPr id="313" name="3. Portfolio Risk Management Using Risk and Sentiment Analysis"/>
          <p:cNvSpPr txBox="1"/>
          <p:nvPr/>
        </p:nvSpPr>
        <p:spPr>
          <a:xfrm>
            <a:off x="1935044" y="2260730"/>
            <a:ext cx="7516218" cy="383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spcBef>
                <a:spcPts val="1000"/>
              </a:spcBef>
              <a:defRPr b="1" sz="1900">
                <a:solidFill>
                  <a:srgbClr val="404040"/>
                </a:solidFill>
                <a:latin typeface="Century Gothic"/>
                <a:ea typeface="Century Gothic"/>
                <a:cs typeface="Century Gothic"/>
                <a:sym typeface="Century Gothic"/>
              </a:defRPr>
            </a:lvl1pPr>
          </a:lstStyle>
          <a:p>
            <a:pPr/>
            <a:r>
              <a:t> 3. Portfolio Risk Management Using Risk and Sentiment Analysis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Title 1"/>
          <p:cNvSpPr txBox="1"/>
          <p:nvPr>
            <p:ph type="title"/>
          </p:nvPr>
        </p:nvSpPr>
        <p:spPr>
          <a:xfrm>
            <a:off x="1154954" y="973667"/>
            <a:ext cx="8761415" cy="706970"/>
          </a:xfrm>
          <a:prstGeom prst="rect">
            <a:avLst/>
          </a:prstGeom>
        </p:spPr>
        <p:txBody>
          <a:bodyPr/>
          <a:lstStyle>
            <a:lvl1pPr algn="ctr">
              <a:defRPr b="1"/>
            </a:lvl1pPr>
          </a:lstStyle>
          <a:p>
            <a:pPr/>
            <a:r>
              <a:t>Implementation Output</a:t>
            </a:r>
          </a:p>
        </p:txBody>
      </p:sp>
      <p:pic>
        <p:nvPicPr>
          <p:cNvPr id="316" name="Image" descr="Image"/>
          <p:cNvPicPr>
            <a:picLocks noChangeAspect="1"/>
          </p:cNvPicPr>
          <p:nvPr/>
        </p:nvPicPr>
        <p:blipFill>
          <a:blip r:embed="rId2">
            <a:extLst/>
          </a:blip>
          <a:stretch>
            <a:fillRect/>
          </a:stretch>
        </p:blipFill>
        <p:spPr>
          <a:xfrm>
            <a:off x="1677335" y="2157931"/>
            <a:ext cx="8144988" cy="4063594"/>
          </a:xfrm>
          <a:prstGeom prst="rect">
            <a:avLst/>
          </a:prstGeom>
          <a:ln w="12700">
            <a:miter lim="400000"/>
          </a:ln>
        </p:spPr>
      </p:pic>
      <p:sp>
        <p:nvSpPr>
          <p:cNvPr id="317" name="Fig:-Risk to weightage analysis"/>
          <p:cNvSpPr txBox="1"/>
          <p:nvPr/>
        </p:nvSpPr>
        <p:spPr>
          <a:xfrm>
            <a:off x="8144743" y="6336012"/>
            <a:ext cx="3255089"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Fig:-Risk to weightage analysis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Title 1"/>
          <p:cNvSpPr txBox="1"/>
          <p:nvPr>
            <p:ph type="title"/>
          </p:nvPr>
        </p:nvSpPr>
        <p:spPr>
          <a:xfrm>
            <a:off x="1154954" y="973667"/>
            <a:ext cx="8761415" cy="706970"/>
          </a:xfrm>
          <a:prstGeom prst="rect">
            <a:avLst/>
          </a:prstGeom>
        </p:spPr>
        <p:txBody>
          <a:bodyPr/>
          <a:lstStyle>
            <a:lvl1pPr algn="ctr">
              <a:defRPr b="1"/>
            </a:lvl1pPr>
          </a:lstStyle>
          <a:p>
            <a:pPr/>
            <a:r>
              <a:t>Explanation of Module</a:t>
            </a:r>
          </a:p>
        </p:txBody>
      </p:sp>
      <p:sp>
        <p:nvSpPr>
          <p:cNvPr id="320" name="Data Preparation:…"/>
          <p:cNvSpPr txBox="1"/>
          <p:nvPr/>
        </p:nvSpPr>
        <p:spPr>
          <a:xfrm>
            <a:off x="58065" y="2790156"/>
            <a:ext cx="11649327" cy="3926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615950" indent="-476250">
              <a:spcBef>
                <a:spcPts val="1000"/>
              </a:spcBef>
              <a:buSzPct val="100000"/>
              <a:buAutoNum type="arabicPeriod" startAt="1"/>
              <a:defRPr sz="1100">
                <a:solidFill>
                  <a:srgbClr val="404040"/>
                </a:solidFill>
                <a:latin typeface="Century Gothic"/>
                <a:ea typeface="Century Gothic"/>
                <a:cs typeface="Century Gothic"/>
                <a:sym typeface="Century Gothic"/>
              </a:defRPr>
            </a:pPr>
            <a:r>
              <a:t>Data Preparation:</a:t>
            </a:r>
          </a:p>
          <a:p>
            <a:pPr lvl="1" marL="1073150" indent="-476250">
              <a:spcBef>
                <a:spcPts val="1000"/>
              </a:spcBef>
              <a:buSzPct val="100000"/>
              <a:buFont typeface="Times Roman"/>
              <a:buChar char="◦"/>
              <a:defRPr b="1" sz="1100">
                <a:solidFill>
                  <a:srgbClr val="404040"/>
                </a:solidFill>
                <a:latin typeface="Century Gothic"/>
                <a:ea typeface="Century Gothic"/>
                <a:cs typeface="Century Gothic"/>
                <a:sym typeface="Century Gothic"/>
              </a:defRPr>
            </a:pPr>
            <a:r>
              <a:t>Financial Data </a:t>
            </a:r>
            <a:r>
              <a:rPr b="0"/>
              <a:t>: Used </a:t>
            </a:r>
            <a:r>
              <a:t>Yahoo Finance API</a:t>
            </a:r>
            <a:r>
              <a:rPr b="0"/>
              <a:t> to fetch financial data.</a:t>
            </a:r>
          </a:p>
          <a:p>
            <a:pPr lvl="1" marL="1073150" indent="-476250">
              <a:spcBef>
                <a:spcPts val="1000"/>
              </a:spcBef>
              <a:buSzPct val="100000"/>
              <a:buFont typeface="Times Roman"/>
              <a:buChar char="◦"/>
              <a:defRPr b="1" sz="1100">
                <a:solidFill>
                  <a:srgbClr val="404040"/>
                </a:solidFill>
                <a:latin typeface="Century Gothic"/>
                <a:ea typeface="Century Gothic"/>
                <a:cs typeface="Century Gothic"/>
                <a:sym typeface="Century Gothic"/>
              </a:defRPr>
            </a:pPr>
            <a:r>
              <a:t>Risk Metrics:</a:t>
            </a:r>
            <a:r>
              <a:rPr b="0"/>
              <a:t> Calculated risk-to-expected return ratios, using metrics like moving averages, closing price comparison, volume movement, and daily returns.</a:t>
            </a:r>
          </a:p>
          <a:p>
            <a:pPr lvl="1" marL="1073150" indent="-476250">
              <a:spcBef>
                <a:spcPts val="1000"/>
              </a:spcBef>
              <a:buSzPct val="100000"/>
              <a:buFont typeface="Times Roman"/>
              <a:buChar char="◦"/>
              <a:defRPr b="1" sz="1100">
                <a:solidFill>
                  <a:srgbClr val="404040"/>
                </a:solidFill>
                <a:latin typeface="Century Gothic"/>
                <a:ea typeface="Century Gothic"/>
                <a:cs typeface="Century Gothic"/>
                <a:sym typeface="Century Gothic"/>
              </a:defRPr>
            </a:pPr>
            <a:r>
              <a:t>Stock Data</a:t>
            </a:r>
            <a:r>
              <a:rPr b="0"/>
              <a:t>: Prepared </a:t>
            </a:r>
            <a:r>
              <a:t>historical stock prices</a:t>
            </a:r>
            <a:r>
              <a:rPr b="0"/>
              <a:t> and related metrics for input into the LSTM model.</a:t>
            </a:r>
          </a:p>
          <a:p>
            <a:pPr marL="615950" indent="-476250">
              <a:spcBef>
                <a:spcPts val="1000"/>
              </a:spcBef>
              <a:buSzPct val="100000"/>
              <a:buAutoNum type="arabicPeriod" startAt="2"/>
              <a:defRPr sz="1100">
                <a:solidFill>
                  <a:srgbClr val="404040"/>
                </a:solidFill>
                <a:latin typeface="Century Gothic"/>
                <a:ea typeface="Century Gothic"/>
                <a:cs typeface="Century Gothic"/>
                <a:sym typeface="Century Gothic"/>
              </a:defRPr>
            </a:pPr>
            <a:r>
              <a:t>LSTM Model Architecture:</a:t>
            </a:r>
          </a:p>
          <a:p>
            <a:pPr lvl="1" marL="1073150" indent="-476250">
              <a:spcBef>
                <a:spcPts val="1000"/>
              </a:spcBef>
              <a:buSzPct val="100000"/>
              <a:buFont typeface="Times Roman"/>
              <a:buChar char="◦"/>
              <a:defRPr b="1" sz="1100">
                <a:solidFill>
                  <a:srgbClr val="404040"/>
                </a:solidFill>
                <a:latin typeface="Century Gothic"/>
                <a:ea typeface="Century Gothic"/>
                <a:cs typeface="Century Gothic"/>
                <a:sym typeface="Century Gothic"/>
              </a:defRPr>
            </a:pPr>
            <a:r>
              <a:t>Input Features</a:t>
            </a:r>
            <a:r>
              <a:rPr b="0"/>
              <a:t>: historical stock data risk metrics ,moving averages, Volumes, Close Price history.</a:t>
            </a:r>
          </a:p>
          <a:p>
            <a:pPr lvl="1" marL="1073150" indent="-476250">
              <a:spcBef>
                <a:spcPts val="1000"/>
              </a:spcBef>
              <a:buSzPct val="100000"/>
              <a:buFont typeface="Times Roman"/>
              <a:buChar char="◦"/>
              <a:defRPr b="1" sz="1100">
                <a:solidFill>
                  <a:srgbClr val="404040"/>
                </a:solidFill>
                <a:latin typeface="Century Gothic"/>
                <a:ea typeface="Century Gothic"/>
                <a:cs typeface="Century Gothic"/>
                <a:sym typeface="Century Gothic"/>
              </a:defRPr>
            </a:pPr>
            <a:r>
              <a:t>LSTM Layers</a:t>
            </a:r>
            <a:r>
              <a:rPr b="0"/>
              <a:t>: Used </a:t>
            </a:r>
            <a:r>
              <a:t>bi-directional LSTM layers</a:t>
            </a:r>
            <a:r>
              <a:rPr b="0"/>
              <a:t> to capture temporal dependencies in stock price movements.</a:t>
            </a:r>
          </a:p>
          <a:p>
            <a:pPr lvl="1" marL="1073150" indent="-476250">
              <a:spcBef>
                <a:spcPts val="1000"/>
              </a:spcBef>
              <a:buSzPct val="100000"/>
              <a:buFont typeface="Times Roman"/>
              <a:buChar char="◦"/>
              <a:defRPr b="1" sz="1100">
                <a:solidFill>
                  <a:srgbClr val="404040"/>
                </a:solidFill>
                <a:latin typeface="Century Gothic"/>
                <a:ea typeface="Century Gothic"/>
                <a:cs typeface="Century Gothic"/>
                <a:sym typeface="Century Gothic"/>
              </a:defRPr>
            </a:pPr>
            <a:r>
              <a:t>Output Layer</a:t>
            </a:r>
            <a:r>
              <a:rPr b="0"/>
              <a:t>: The model predicts stock price movements (e.g., </a:t>
            </a:r>
            <a:r>
              <a:t>Up</a:t>
            </a:r>
            <a:r>
              <a:rPr b="0"/>
              <a:t> or </a:t>
            </a:r>
            <a:r>
              <a:t>Down</a:t>
            </a:r>
            <a:r>
              <a:rPr b="0"/>
              <a:t>) based on the integrated features.</a:t>
            </a:r>
          </a:p>
          <a:p>
            <a:pPr marL="615950" indent="-476250">
              <a:spcBef>
                <a:spcPts val="1000"/>
              </a:spcBef>
              <a:buSzPct val="100000"/>
              <a:buAutoNum type="arabicPeriod" startAt="3"/>
              <a:defRPr sz="1100">
                <a:solidFill>
                  <a:srgbClr val="404040"/>
                </a:solidFill>
                <a:latin typeface="Century Gothic"/>
                <a:ea typeface="Century Gothic"/>
                <a:cs typeface="Century Gothic"/>
                <a:sym typeface="Century Gothic"/>
              </a:defRPr>
            </a:pPr>
            <a:r>
              <a:t>Model Training:</a:t>
            </a:r>
          </a:p>
          <a:p>
            <a:pPr lvl="1" marL="1073150" indent="-476250">
              <a:spcBef>
                <a:spcPts val="1000"/>
              </a:spcBef>
              <a:buSzPct val="100000"/>
              <a:buFont typeface="Times Roman"/>
              <a:buChar char="◦"/>
              <a:defRPr b="1" sz="1100">
                <a:solidFill>
                  <a:srgbClr val="404040"/>
                </a:solidFill>
                <a:latin typeface="Century Gothic"/>
                <a:ea typeface="Century Gothic"/>
                <a:cs typeface="Century Gothic"/>
                <a:sym typeface="Century Gothic"/>
              </a:defRPr>
            </a:pPr>
            <a:r>
              <a:t>Training Data</a:t>
            </a:r>
            <a:r>
              <a:rPr b="0"/>
              <a:t>: The LSTM model was trained using </a:t>
            </a:r>
            <a:r>
              <a:t>historical stock data</a:t>
            </a:r>
            <a:r>
              <a:rPr b="0"/>
              <a:t> with sentiment features and risk metrics as input.</a:t>
            </a:r>
          </a:p>
          <a:p>
            <a:pPr lvl="1" marL="1073150" indent="-476250">
              <a:spcBef>
                <a:spcPts val="1000"/>
              </a:spcBef>
              <a:buSzPct val="100000"/>
              <a:buFont typeface="Times Roman"/>
              <a:buChar char="◦"/>
              <a:defRPr sz="1100">
                <a:solidFill>
                  <a:srgbClr val="404040"/>
                </a:solidFill>
                <a:latin typeface="Century Gothic"/>
                <a:ea typeface="Century Gothic"/>
                <a:cs typeface="Century Gothic"/>
                <a:sym typeface="Century Gothic"/>
              </a:defRPr>
            </a:pPr>
            <a:r>
              <a:t>Loss Function: Sparse categorical cross-entropy was used, with accuracy as a metric.</a:t>
            </a:r>
          </a:p>
          <a:p>
            <a:pPr marL="615950" indent="-476250">
              <a:spcBef>
                <a:spcPts val="1000"/>
              </a:spcBef>
              <a:buSzPct val="100000"/>
              <a:buAutoNum type="arabicPeriod" startAt="4"/>
              <a:defRPr sz="1100">
                <a:solidFill>
                  <a:srgbClr val="404040"/>
                </a:solidFill>
                <a:latin typeface="Century Gothic"/>
                <a:ea typeface="Century Gothic"/>
                <a:cs typeface="Century Gothic"/>
                <a:sym typeface="Century Gothic"/>
              </a:defRPr>
            </a:pPr>
            <a:r>
              <a:t>Prediction:</a:t>
            </a:r>
          </a:p>
          <a:p>
            <a:pPr lvl="1" marL="1073150" indent="-476250">
              <a:spcBef>
                <a:spcPts val="1000"/>
              </a:spcBef>
              <a:buSzPct val="100000"/>
              <a:buFont typeface="Times Roman"/>
              <a:buChar char="◦"/>
              <a:defRPr sz="1100">
                <a:solidFill>
                  <a:srgbClr val="404040"/>
                </a:solidFill>
                <a:latin typeface="Century Gothic"/>
                <a:ea typeface="Century Gothic"/>
                <a:cs typeface="Century Gothic"/>
                <a:sym typeface="Century Gothic"/>
              </a:defRPr>
            </a:pPr>
            <a:r>
              <a:t>The trained model predicts whether the stock price will go </a:t>
            </a:r>
            <a:r>
              <a:rPr b="1"/>
              <a:t>up</a:t>
            </a:r>
            <a:r>
              <a:t> or </a:t>
            </a:r>
            <a:r>
              <a:rPr b="1"/>
              <a:t>down</a:t>
            </a:r>
            <a:r>
              <a:t> based on the combination of </a:t>
            </a:r>
            <a:r>
              <a:rPr b="1"/>
              <a:t>historical price patterns</a:t>
            </a:r>
            <a:r>
              <a:t>, </a:t>
            </a:r>
            <a:r>
              <a:rPr b="1"/>
              <a:t>sentiment analysis</a:t>
            </a:r>
            <a:r>
              <a:t>, and </a:t>
            </a:r>
            <a:r>
              <a:rPr b="1"/>
              <a:t>risk-adjusted return metrics</a:t>
            </a:r>
            <a:r>
              <a:t>.</a:t>
            </a:r>
          </a:p>
        </p:txBody>
      </p:sp>
      <p:sp>
        <p:nvSpPr>
          <p:cNvPr id="321" name="4) Stock Price Prediction Model Using LSTM and Multiple Factors"/>
          <p:cNvSpPr txBox="1"/>
          <p:nvPr/>
        </p:nvSpPr>
        <p:spPr>
          <a:xfrm>
            <a:off x="1935046" y="2260730"/>
            <a:ext cx="7540371" cy="3835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spcBef>
                <a:spcPts val="1000"/>
              </a:spcBef>
              <a:defRPr b="1" sz="1900">
                <a:solidFill>
                  <a:srgbClr val="404040"/>
                </a:solidFill>
                <a:latin typeface="Century Gothic"/>
                <a:ea typeface="Century Gothic"/>
                <a:cs typeface="Century Gothic"/>
                <a:sym typeface="Century Gothic"/>
              </a:defRPr>
            </a:lvl1pPr>
          </a:lstStyle>
          <a:p>
            <a:pPr/>
            <a:r>
              <a:t> 4) Stock Price Prediction Model Using LSTM and Multiple Factors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Title 1"/>
          <p:cNvSpPr txBox="1"/>
          <p:nvPr>
            <p:ph type="title"/>
          </p:nvPr>
        </p:nvSpPr>
        <p:spPr>
          <a:xfrm>
            <a:off x="1154954" y="973667"/>
            <a:ext cx="8761415" cy="706970"/>
          </a:xfrm>
          <a:prstGeom prst="rect">
            <a:avLst/>
          </a:prstGeom>
        </p:spPr>
        <p:txBody>
          <a:bodyPr/>
          <a:lstStyle>
            <a:lvl1pPr algn="ctr">
              <a:defRPr b="1"/>
            </a:lvl1pPr>
          </a:lstStyle>
          <a:p>
            <a:pPr/>
            <a:r>
              <a:t>Implementation Output</a:t>
            </a:r>
          </a:p>
        </p:txBody>
      </p:sp>
      <p:pic>
        <p:nvPicPr>
          <p:cNvPr id="324" name="Image" descr="Image"/>
          <p:cNvPicPr>
            <a:picLocks noChangeAspect="1"/>
          </p:cNvPicPr>
          <p:nvPr/>
        </p:nvPicPr>
        <p:blipFill>
          <a:blip r:embed="rId2">
            <a:extLst/>
          </a:blip>
          <a:stretch>
            <a:fillRect/>
          </a:stretch>
        </p:blipFill>
        <p:spPr>
          <a:xfrm>
            <a:off x="2813305" y="2467559"/>
            <a:ext cx="6726981" cy="3577648"/>
          </a:xfrm>
          <a:prstGeom prst="rect">
            <a:avLst/>
          </a:prstGeom>
          <a:ln w="12700">
            <a:miter lim="400000"/>
          </a:ln>
        </p:spPr>
      </p:pic>
      <p:sp>
        <p:nvSpPr>
          <p:cNvPr id="325" name="Fig:- Future Price Prediction"/>
          <p:cNvSpPr txBox="1"/>
          <p:nvPr/>
        </p:nvSpPr>
        <p:spPr>
          <a:xfrm>
            <a:off x="8559437" y="6205680"/>
            <a:ext cx="2949917"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Fig:- Future Price Prediction</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Title 1"/>
          <p:cNvSpPr txBox="1"/>
          <p:nvPr>
            <p:ph type="title"/>
          </p:nvPr>
        </p:nvSpPr>
        <p:spPr>
          <a:xfrm>
            <a:off x="1187075" y="938121"/>
            <a:ext cx="8761418" cy="706970"/>
          </a:xfrm>
          <a:prstGeom prst="rect">
            <a:avLst/>
          </a:prstGeom>
        </p:spPr>
        <p:txBody>
          <a:bodyPr/>
          <a:lstStyle>
            <a:lvl1pPr algn="ctr">
              <a:defRPr b="1"/>
            </a:lvl1pPr>
          </a:lstStyle>
          <a:p>
            <a:pPr/>
            <a:r>
              <a:t>Expected Outcome</a:t>
            </a:r>
          </a:p>
        </p:txBody>
      </p:sp>
      <p:sp>
        <p:nvSpPr>
          <p:cNvPr id="328" name="Content Placeholder 2"/>
          <p:cNvSpPr txBox="1"/>
          <p:nvPr>
            <p:ph type="body" idx="1"/>
          </p:nvPr>
        </p:nvSpPr>
        <p:spPr>
          <a:xfrm>
            <a:off x="1154951" y="2603499"/>
            <a:ext cx="10031981" cy="3961468"/>
          </a:xfrm>
          <a:prstGeom prst="rect">
            <a:avLst/>
          </a:prstGeom>
        </p:spPr>
        <p:txBody>
          <a:bodyPr/>
          <a:lstStyle/>
          <a:p>
            <a:pPr marL="0" indent="0">
              <a:lnSpc>
                <a:spcPct val="80000"/>
              </a:lnSpc>
              <a:buSzTx/>
              <a:buNone/>
              <a:defRPr b="1" sz="1200"/>
            </a:pPr>
            <a:r>
              <a:t>Risk Factor Identification for Smarter Investment Decisions</a:t>
            </a:r>
          </a:p>
          <a:p>
            <a:pPr>
              <a:lnSpc>
                <a:spcPct val="80000"/>
              </a:lnSpc>
              <a:buFontTx/>
              <a:buAutoNum type="arabicPeriod" startAt="1"/>
              <a:defRPr sz="1200"/>
            </a:pPr>
            <a:r>
              <a:t>The system will analyze market risks using AI-based volatility assessment to provide real-time alerts on high-risk stocks.</a:t>
            </a:r>
          </a:p>
          <a:p>
            <a:pPr>
              <a:lnSpc>
                <a:spcPct val="80000"/>
              </a:lnSpc>
              <a:buFontTx/>
              <a:buAutoNum type="arabicPeriod" startAt="1"/>
              <a:defRPr sz="1200"/>
            </a:pPr>
            <a:r>
              <a:t>Investors can adjust their investment strategies based on dynamic AI-driven insights.</a:t>
            </a:r>
          </a:p>
          <a:p>
            <a:pPr marL="0" indent="0">
              <a:lnSpc>
                <a:spcPct val="80000"/>
              </a:lnSpc>
              <a:buSzTx/>
              <a:buNone/>
              <a:defRPr b="1" sz="1200"/>
            </a:pPr>
            <a:r>
              <a:t>Automated Portfolio Rebalancing for Investors</a:t>
            </a:r>
          </a:p>
          <a:p>
            <a:pPr>
              <a:lnSpc>
                <a:spcPct val="80000"/>
              </a:lnSpc>
              <a:buFontTx/>
              <a:buAutoNum type="arabicPeriod" startAt="1"/>
              <a:defRPr sz="1200"/>
            </a:pPr>
            <a:r>
              <a:t>AI-powered portfolio balancing will dynamically optimize asset allocation based on risk-adjusted return analysis.</a:t>
            </a:r>
          </a:p>
          <a:p>
            <a:pPr>
              <a:lnSpc>
                <a:spcPct val="80000"/>
              </a:lnSpc>
              <a:buFontTx/>
              <a:buAutoNum type="arabicPeriod" startAt="1"/>
              <a:defRPr sz="1200"/>
            </a:pPr>
            <a:r>
              <a:t>The model will automatically adjust investments based on changing market conditions, reducing human error.</a:t>
            </a:r>
          </a:p>
          <a:p>
            <a:pPr marL="0" indent="0">
              <a:lnSpc>
                <a:spcPct val="80000"/>
              </a:lnSpc>
              <a:buSzTx/>
              <a:buNone/>
              <a:defRPr b="1" sz="1200"/>
            </a:pPr>
            <a:r>
              <a:t>Improved Sentiment-Driven Market Analysis</a:t>
            </a:r>
          </a:p>
          <a:p>
            <a:pPr>
              <a:lnSpc>
                <a:spcPct val="80000"/>
              </a:lnSpc>
              <a:buFontTx/>
              <a:buAutoNum type="arabicPeriod" startAt="1"/>
              <a:defRPr sz="1200"/>
            </a:pPr>
            <a:r>
              <a:t>The sentiment analysis module will identify bullish and bearish trends by processing financial news and social media in real-time.</a:t>
            </a:r>
          </a:p>
          <a:p>
            <a:pPr>
              <a:lnSpc>
                <a:spcPct val="80000"/>
              </a:lnSpc>
              <a:buFontTx/>
              <a:buAutoNum type="arabicPeriod" startAt="1"/>
              <a:defRPr sz="1200"/>
            </a:pPr>
            <a:r>
              <a:t>Market sentiment scores will be integrated into stock prediction models to enhance decision-making accuracy.</a:t>
            </a:r>
          </a:p>
        </p:txBody>
      </p:sp>
      <p:sp>
        <p:nvSpPr>
          <p:cNvPr id="329" name="Slide Number Placeholder 3"/>
          <p:cNvSpPr txBox="1"/>
          <p:nvPr>
            <p:ph type="sldNum" sz="quarter" idx="4294967295"/>
          </p:nvPr>
        </p:nvSpPr>
        <p:spPr>
          <a:xfrm>
            <a:off x="10522497" y="540175"/>
            <a:ext cx="498283" cy="52323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References:-"/>
          <p:cNvSpPr txBox="1"/>
          <p:nvPr>
            <p:ph type="title"/>
          </p:nvPr>
        </p:nvSpPr>
        <p:spPr>
          <a:xfrm>
            <a:off x="1154954" y="973667"/>
            <a:ext cx="8761415" cy="706970"/>
          </a:xfrm>
          <a:prstGeom prst="rect">
            <a:avLst/>
          </a:prstGeom>
        </p:spPr>
        <p:txBody>
          <a:bodyPr/>
          <a:lstStyle>
            <a:lvl1pPr algn="ctr">
              <a:defRPr b="1"/>
            </a:lvl1pPr>
          </a:lstStyle>
          <a:p>
            <a:pPr/>
            <a:r>
              <a:t>References:-</a:t>
            </a:r>
          </a:p>
        </p:txBody>
      </p:sp>
      <p:sp>
        <p:nvSpPr>
          <p:cNvPr id="332" name="1. Gu, Y., Shibukawa, T., Kondo, Y., Nagao, S., &amp; Kamijo, S. (2020). Prediction of Stock Performance Using Deep Neural Networks. *Applied Sciences*, *10*(22), 8142.…"/>
          <p:cNvSpPr txBox="1"/>
          <p:nvPr/>
        </p:nvSpPr>
        <p:spPr>
          <a:xfrm>
            <a:off x="301105" y="1833618"/>
            <a:ext cx="11246802" cy="488634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57200" indent="-317500">
              <a:buClr>
                <a:srgbClr val="F8FAFF"/>
              </a:buClr>
              <a:buSzPct val="100000"/>
              <a:buAutoNum type="arabicPeriod" startAt="1"/>
              <a:defRPr sz="1600">
                <a:latin typeface="Helvetica Neue"/>
                <a:ea typeface="Helvetica Neue"/>
                <a:cs typeface="Helvetica Neue"/>
                <a:sym typeface="Helvetica Neue"/>
              </a:defRPr>
            </a:pPr>
          </a:p>
          <a:p>
            <a:pPr marL="457200" indent="-317500">
              <a:buClr>
                <a:srgbClr val="F8FAFF"/>
              </a:buClr>
              <a:buSzPct val="100000"/>
              <a:buAutoNum type="arabicPeriod" startAt="2"/>
              <a:defRPr sz="1600">
                <a:latin typeface="Helvetica Neue"/>
                <a:ea typeface="Helvetica Neue"/>
                <a:cs typeface="Helvetica Neue"/>
                <a:sym typeface="Helvetica Neue"/>
              </a:defRPr>
            </a:pPr>
          </a:p>
          <a:p>
            <a:pPr marL="457200" indent="-317500">
              <a:buClr>
                <a:srgbClr val="F8FAFF"/>
              </a:buClr>
              <a:buSzPct val="100000"/>
              <a:buAutoNum type="arabicPeriod" startAt="3"/>
              <a:defRPr sz="1600">
                <a:latin typeface="Helvetica Neue"/>
                <a:ea typeface="Helvetica Neue"/>
                <a:cs typeface="Helvetica Neue"/>
                <a:sym typeface="Helvetica Neue"/>
              </a:defRPr>
            </a:pPr>
            <a:r>
              <a:t>1. Gu, Y., Shibukawa, T., Kondo, Y., Nagao, S., &amp; Kamijo, S. (2020). Prediction of Stock Performance Using Deep Neural Networks. *Applied Sciences*, *10*(22), 8142.</a:t>
            </a:r>
          </a:p>
          <a:p>
            <a:pPr marL="457200" indent="-317500">
              <a:buClr>
                <a:srgbClr val="F8FAFF"/>
              </a:buClr>
              <a:buSzPct val="100000"/>
              <a:buAutoNum type="arabicPeriod" startAt="3"/>
              <a:defRPr sz="1600">
                <a:latin typeface="Helvetica Neue"/>
                <a:ea typeface="Helvetica Neue"/>
                <a:cs typeface="Helvetica Neue"/>
                <a:sym typeface="Helvetica Neue"/>
              </a:defRPr>
            </a:pPr>
          </a:p>
          <a:p>
            <a:pPr marL="457200" indent="-317500">
              <a:buClr>
                <a:srgbClr val="F8FAFF"/>
              </a:buClr>
              <a:buSzPct val="100000"/>
              <a:buAutoNum type="arabicPeriod" startAt="5"/>
              <a:defRPr sz="1600">
                <a:latin typeface="Helvetica Neue"/>
                <a:ea typeface="Helvetica Neue"/>
                <a:cs typeface="Helvetica Neue"/>
                <a:sym typeface="Helvetica Neue"/>
              </a:defRPr>
            </a:pPr>
            <a:r>
              <a:t>2. Song, H., &amp; Choi, H. (2023). Forecasting Stock Market Indices Using the Recurrent Neural Network Based Hybrid Models: CNN-LSTM, GRU-CNN, and Ensemble Models. *Applied Sciences*, *13*(7), 4644.</a:t>
            </a:r>
          </a:p>
          <a:p>
            <a:pPr marL="457200" indent="-317500">
              <a:buClr>
                <a:srgbClr val="F8FAFF"/>
              </a:buClr>
              <a:buSzPct val="100000"/>
              <a:buAutoNum type="arabicPeriod" startAt="5"/>
              <a:defRPr sz="1600">
                <a:latin typeface="Helvetica Neue"/>
                <a:ea typeface="Helvetica Neue"/>
                <a:cs typeface="Helvetica Neue"/>
                <a:sym typeface="Helvetica Neue"/>
              </a:defRPr>
            </a:pPr>
          </a:p>
          <a:p>
            <a:pPr marL="457200" indent="-317500">
              <a:buClr>
                <a:srgbClr val="F8FAFF"/>
              </a:buClr>
              <a:buSzPct val="100000"/>
              <a:buAutoNum type="arabicPeriod" startAt="7"/>
              <a:defRPr sz="1600">
                <a:latin typeface="Helvetica Neue"/>
                <a:ea typeface="Helvetica Neue"/>
                <a:cs typeface="Helvetica Neue"/>
                <a:sym typeface="Helvetica Neue"/>
              </a:defRPr>
            </a:pPr>
            <a:r>
              <a:t>3. Nafia, A., Yousfi, A., &amp; Echaoui, A. (n.d.). Equity-Market-Neutral Strategy Portfolio Construction Using LSTM-Based Stock Prediction and Selection: An Application to S&amp;P500 Consumer Staples Stocks.</a:t>
            </a:r>
          </a:p>
          <a:p>
            <a:pPr marL="457200" indent="-317500">
              <a:buClr>
                <a:srgbClr val="F8FAFF"/>
              </a:buClr>
              <a:buSzPct val="100000"/>
              <a:buAutoNum type="arabicPeriod" startAt="7"/>
              <a:defRPr sz="1600">
                <a:latin typeface="Helvetica Neue"/>
                <a:ea typeface="Helvetica Neue"/>
                <a:cs typeface="Helvetica Neue"/>
                <a:sym typeface="Helvetica Neue"/>
              </a:defRPr>
            </a:pPr>
          </a:p>
          <a:p>
            <a:pPr marL="457200" indent="-317500">
              <a:buClr>
                <a:srgbClr val="F8FAFF"/>
              </a:buClr>
              <a:buSzPct val="100000"/>
              <a:buAutoNum type="arabicPeriod" startAt="9"/>
              <a:defRPr sz="1600">
                <a:latin typeface="Helvetica Neue"/>
                <a:ea typeface="Helvetica Neue"/>
                <a:cs typeface="Helvetica Neue"/>
                <a:sym typeface="Helvetica Neue"/>
              </a:defRPr>
            </a:pPr>
            <a:r>
              <a:t>4. Gadde, N., Mohapatra, A., Dey, S., Manukonda, S., Uppaladinni, S., &amp; Suresh, V. (n.d.). Machine Learning for Real-Time Portfolio Rebalancing: A Novel Approach to Financial Optimization.</a:t>
            </a:r>
          </a:p>
          <a:p>
            <a:pPr marL="457200" indent="-317500">
              <a:buClr>
                <a:srgbClr val="F8FAFF"/>
              </a:buClr>
              <a:buSzPct val="100000"/>
              <a:buAutoNum type="arabicPeriod" startAt="9"/>
              <a:defRPr sz="1600">
                <a:latin typeface="Helvetica Neue"/>
                <a:ea typeface="Helvetica Neue"/>
                <a:cs typeface="Helvetica Neue"/>
                <a:sym typeface="Helvetica Neue"/>
              </a:defRPr>
            </a:pPr>
          </a:p>
          <a:p>
            <a:pPr marL="457200" indent="-317500">
              <a:buClr>
                <a:srgbClr val="F8FAFF"/>
              </a:buClr>
              <a:buSzPct val="100000"/>
              <a:buAutoNum type="arabicPeriod" startAt="11"/>
              <a:defRPr sz="1600">
                <a:latin typeface="Helvetica Neue"/>
                <a:ea typeface="Helvetica Neue"/>
                <a:cs typeface="Helvetica Neue"/>
                <a:sym typeface="Helvetica Neue"/>
              </a:defRPr>
            </a:pPr>
            <a:r>
              <a:t>5. Obeidat, S., &amp; Shapiro, D. (n.d.). Adaptive Portfolio Asset Allocation Optimization with Deep Learning.</a:t>
            </a:r>
          </a:p>
          <a:p>
            <a:pPr marL="457200" indent="-317500">
              <a:buClr>
                <a:srgbClr val="F8FAFF"/>
              </a:buClr>
              <a:buSzPct val="100000"/>
              <a:buAutoNum type="arabicPeriod" startAt="11"/>
              <a:defRPr sz="1600">
                <a:latin typeface="Helvetica Neue"/>
                <a:ea typeface="Helvetica Neue"/>
                <a:cs typeface="Helvetica Neue"/>
                <a:sym typeface="Helvetica Neue"/>
              </a:defRPr>
            </a:pPr>
          </a:p>
          <a:p>
            <a:pPr marL="457200" indent="-317500">
              <a:buClr>
                <a:srgbClr val="F8FAFF"/>
              </a:buClr>
              <a:buSzPct val="100000"/>
              <a:buAutoNum type="arabicPeriod" startAt="13"/>
              <a:defRPr sz="1600">
                <a:latin typeface="Helvetica Neue"/>
                <a:ea typeface="Helvetica Neue"/>
                <a:cs typeface="Helvetica Neue"/>
                <a:sym typeface="Helvetica Neue"/>
              </a:defRPr>
            </a:pPr>
            <a:r>
              <a:t>6. Martínez-Barbero, X., Cervelló-Royo, R., &amp; Ribal, J. (n.d.). Portfolio Optimization with Prediction-Based Return Using Long Short-Term Memory Neural Networks: Testing on Upward and Downward European Markets.</a:t>
            </a:r>
          </a:p>
          <a:p>
            <a:pPr marL="457200" indent="-317500">
              <a:buClr>
                <a:srgbClr val="F8FAFF"/>
              </a:buClr>
              <a:buSzPct val="100000"/>
              <a:buAutoNum type="arabicPeriod" startAt="13"/>
              <a:defRPr sz="1600">
                <a:latin typeface="Helvetica Neue"/>
                <a:ea typeface="Helvetica Neue"/>
                <a:cs typeface="Helvetica Neue"/>
                <a:sym typeface="Helvetica Neue"/>
              </a:defRPr>
            </a:pPr>
          </a:p>
          <a:p>
            <a:pPr marL="457200" indent="-317500">
              <a:buClr>
                <a:srgbClr val="F8FAFF"/>
              </a:buClr>
              <a:buSzPct val="100000"/>
              <a:buAutoNum type="arabicPeriod" startAt="15"/>
              <a:defRPr sz="1600">
                <a:latin typeface="Helvetica Neue"/>
                <a:ea typeface="Helvetica Neue"/>
                <a:cs typeface="Helvetica Neue"/>
                <a:sym typeface="Helvetica Neue"/>
              </a:defRPr>
            </a:pPr>
            <a:r>
              <a:t>7. Inani, S. K., Pagaria, V., Pradhan, H., Nghiem, X.-H., &amp; Nagpal, G. (n.d.). Applications of Deep Learning Techniques in Stock Market Forecasting: A Bibliometric Analysis.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References:-"/>
          <p:cNvSpPr txBox="1"/>
          <p:nvPr>
            <p:ph type="title"/>
          </p:nvPr>
        </p:nvSpPr>
        <p:spPr>
          <a:xfrm>
            <a:off x="1154954" y="973667"/>
            <a:ext cx="8761415" cy="706970"/>
          </a:xfrm>
          <a:prstGeom prst="rect">
            <a:avLst/>
          </a:prstGeom>
        </p:spPr>
        <p:txBody>
          <a:bodyPr/>
          <a:lstStyle>
            <a:lvl1pPr algn="ctr">
              <a:defRPr b="1"/>
            </a:lvl1pPr>
          </a:lstStyle>
          <a:p>
            <a:pPr/>
            <a:r>
              <a:t>References:-</a:t>
            </a:r>
          </a:p>
        </p:txBody>
      </p:sp>
      <p:sp>
        <p:nvSpPr>
          <p:cNvPr id="335" name="8. Quintana, D., Sáez, Y., &amp; Isasi, P. (n.d.). Random Forest Prediction of IPO Underpricing.…"/>
          <p:cNvSpPr txBox="1"/>
          <p:nvPr/>
        </p:nvSpPr>
        <p:spPr>
          <a:xfrm>
            <a:off x="145558" y="2712914"/>
            <a:ext cx="11273705" cy="305754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57200" indent="-317500">
              <a:buClr>
                <a:srgbClr val="F8FAFF"/>
              </a:buClr>
              <a:buSzPct val="100000"/>
              <a:buAutoNum type="arabicPeriod" startAt="1"/>
              <a:defRPr sz="1600">
                <a:latin typeface="Helvetica Neue"/>
                <a:ea typeface="Helvetica Neue"/>
                <a:cs typeface="Helvetica Neue"/>
                <a:sym typeface="Helvetica Neue"/>
              </a:defRPr>
            </a:pPr>
            <a:r>
              <a:t>8. Quintana, D., Sáez, Y., &amp; Isasi, P. (n.d.). Random Forest Prediction of IPO Underpricing.</a:t>
            </a:r>
          </a:p>
          <a:p>
            <a:pPr marL="457200" indent="-317500">
              <a:buClr>
                <a:srgbClr val="F8FAFF"/>
              </a:buClr>
              <a:buSzPct val="100000"/>
              <a:buAutoNum type="arabicPeriod" startAt="1"/>
              <a:defRPr sz="1600">
                <a:latin typeface="Helvetica Neue"/>
                <a:ea typeface="Helvetica Neue"/>
                <a:cs typeface="Helvetica Neue"/>
                <a:sym typeface="Helvetica Neue"/>
              </a:defRPr>
            </a:pPr>
          </a:p>
          <a:p>
            <a:pPr marL="457200" indent="-317500">
              <a:buClr>
                <a:srgbClr val="F8FAFF"/>
              </a:buClr>
              <a:buSzPct val="100000"/>
              <a:buAutoNum type="arabicPeriod" startAt="3"/>
              <a:defRPr sz="1600">
                <a:latin typeface="Helvetica Neue"/>
                <a:ea typeface="Helvetica Neue"/>
                <a:cs typeface="Helvetica Neue"/>
                <a:sym typeface="Helvetica Neue"/>
              </a:defRPr>
            </a:pPr>
            <a:r>
              <a:t>9. Munshi, M., Patel, M., Alqahtani, F., Tanwar, S., Neagu, B.-C., Tolba, A., &amp; Dragomir, A. (n.d.). Artificial Intelligence and Exploratory-Data-Analysis-Based Initial Public Offering Gain Prediction for Public Investors.</a:t>
            </a:r>
          </a:p>
          <a:p>
            <a:pPr marL="457200" indent="-317500">
              <a:buClr>
                <a:srgbClr val="F8FAFF"/>
              </a:buClr>
              <a:buSzPct val="100000"/>
              <a:buAutoNum type="arabicPeriod" startAt="3"/>
              <a:defRPr sz="1600">
                <a:latin typeface="Helvetica Neue"/>
                <a:ea typeface="Helvetica Neue"/>
                <a:cs typeface="Helvetica Neue"/>
                <a:sym typeface="Helvetica Neue"/>
              </a:defRPr>
            </a:pPr>
            <a:r>
              <a:t> </a:t>
            </a:r>
          </a:p>
          <a:p>
            <a:pPr marL="457200" indent="-317500">
              <a:buClr>
                <a:srgbClr val="F8FAFF"/>
              </a:buClr>
              <a:buSzPct val="100000"/>
              <a:buAutoNum type="arabicPeriod" startAt="3"/>
              <a:defRPr sz="1600">
                <a:latin typeface="Helvetica Neue"/>
                <a:ea typeface="Helvetica Neue"/>
                <a:cs typeface="Helvetica Neue"/>
                <a:sym typeface="Helvetica Neue"/>
              </a:defRPr>
            </a:pPr>
            <a:r>
              <a:t>10. Haritha, P. H., &amp; Rishad, A. (n.d.). An Empirical Examination of Investor Sentiment and Stock Market Volatility: Evidence from India.</a:t>
            </a:r>
          </a:p>
          <a:p>
            <a:pPr>
              <a:defRPr sz="1600">
                <a:latin typeface="Helvetica Neue"/>
                <a:ea typeface="Helvetica Neue"/>
                <a:cs typeface="Helvetica Neue"/>
                <a:sym typeface="Helvetica Neue"/>
              </a:defRPr>
            </a:pPr>
          </a:p>
          <a:p>
            <a:pPr marL="457200" indent="-317500">
              <a:buClr>
                <a:srgbClr val="F8FAFF"/>
              </a:buClr>
              <a:buSzPct val="100000"/>
              <a:buAutoNum type="arabicPeriod" startAt="6"/>
              <a:defRPr sz="1600">
                <a:latin typeface="Helvetica Neue"/>
                <a:ea typeface="Helvetica Neue"/>
                <a:cs typeface="Helvetica Neue"/>
                <a:sym typeface="Helvetica Neue"/>
              </a:defRPr>
            </a:pPr>
            <a:r>
              <a:t>11. Peivandizadeh, A., Hatami, S., Nakhjavani, A., Khoshsima, L., Chalak Qazani, M. R., &amp; Muhammad, H. (n.d.). Stock Market Prediction With Transductive Long Short-Term Memory and Social Media Sentiment Analysis.</a:t>
            </a:r>
          </a:p>
          <a:p>
            <a:pPr marL="457200" indent="-317500">
              <a:buClr>
                <a:srgbClr val="F8FAFF"/>
              </a:buClr>
              <a:buSzPct val="100000"/>
              <a:buAutoNum type="arabicPeriod" startAt="6"/>
              <a:defRPr sz="1600">
                <a:latin typeface="Helvetica Neue"/>
                <a:ea typeface="Helvetica Neue"/>
                <a:cs typeface="Helvetica Neue"/>
                <a:sym typeface="Helvetica Neue"/>
              </a:defRPr>
            </a:pPr>
            <a:r>
              <a:t> </a:t>
            </a:r>
          </a:p>
          <a:p>
            <a:pPr marL="457200" indent="-317500">
              <a:buClr>
                <a:srgbClr val="F8FAFF"/>
              </a:buClr>
              <a:buSzPct val="100000"/>
              <a:buAutoNum type="arabicPeriod" startAt="6"/>
              <a:defRPr sz="1600">
                <a:latin typeface="Helvetica Neue"/>
                <a:ea typeface="Helvetica Neue"/>
                <a:cs typeface="Helvetica Neue"/>
                <a:sym typeface="Helvetica Neue"/>
              </a:defRPr>
            </a:pPr>
            <a:r>
              <a:t>12. Nabipour, M., Nayyeri, P., Jabani, H., Shahab, S., &amp; Mosavi, A. (n.d.). Predicting Stock Market Trends Using Machine Learning and Deep Learning Algorithms Via Continuous and Binary Data: A Comparative Analysis.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References:-"/>
          <p:cNvSpPr txBox="1"/>
          <p:nvPr>
            <p:ph type="title"/>
          </p:nvPr>
        </p:nvSpPr>
        <p:spPr>
          <a:xfrm>
            <a:off x="1154954" y="973667"/>
            <a:ext cx="8761415" cy="706970"/>
          </a:xfrm>
          <a:prstGeom prst="rect">
            <a:avLst/>
          </a:prstGeom>
        </p:spPr>
        <p:txBody>
          <a:bodyPr/>
          <a:lstStyle>
            <a:lvl1pPr algn="ctr">
              <a:defRPr b="1"/>
            </a:lvl1pPr>
          </a:lstStyle>
          <a:p>
            <a:pPr/>
            <a:r>
              <a:t>References:-</a:t>
            </a:r>
          </a:p>
        </p:txBody>
      </p:sp>
      <p:sp>
        <p:nvSpPr>
          <p:cNvPr id="338" name="13. [Author(s)]. (n.d.). Analyzing Moroccan Stock Market Using Machine Learning and Sentiment Analysis.…"/>
          <p:cNvSpPr txBox="1"/>
          <p:nvPr/>
        </p:nvSpPr>
        <p:spPr>
          <a:xfrm>
            <a:off x="306289" y="2745949"/>
            <a:ext cx="11263432" cy="191454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57200" indent="-317500">
              <a:buClr>
                <a:srgbClr val="F8FAFF"/>
              </a:buClr>
              <a:buSzPct val="100000"/>
              <a:buAutoNum type="arabicPeriod" startAt="1"/>
              <a:defRPr sz="1600">
                <a:latin typeface="Helvetica Neue"/>
                <a:ea typeface="Helvetica Neue"/>
                <a:cs typeface="Helvetica Neue"/>
                <a:sym typeface="Helvetica Neue"/>
              </a:defRPr>
            </a:pPr>
            <a:r>
              <a:t>13. [Author(s)]. (n.d.). Analyzing Moroccan Stock Market Using Machine Learning and Sentiment Analysis.</a:t>
            </a:r>
          </a:p>
          <a:p>
            <a:pPr marL="457200" indent="-317500">
              <a:buClr>
                <a:srgbClr val="F8FAFF"/>
              </a:buClr>
              <a:buSzPct val="100000"/>
              <a:buAutoNum type="arabicPeriod" startAt="1"/>
              <a:defRPr sz="1600">
                <a:latin typeface="Helvetica Neue"/>
                <a:ea typeface="Helvetica Neue"/>
                <a:cs typeface="Helvetica Neue"/>
                <a:sym typeface="Helvetica Neue"/>
              </a:defRPr>
            </a:pPr>
          </a:p>
          <a:p>
            <a:pPr marL="457200" indent="-317500">
              <a:buClr>
                <a:srgbClr val="F8FAFF"/>
              </a:buClr>
              <a:buSzPct val="100000"/>
              <a:buAutoNum type="arabicPeriod" startAt="3"/>
              <a:defRPr sz="1600">
                <a:latin typeface="Helvetica Neue"/>
                <a:ea typeface="Helvetica Neue"/>
                <a:cs typeface="Helvetica Neue"/>
                <a:sym typeface="Helvetica Neue"/>
              </a:defRPr>
            </a:pPr>
            <a:r>
              <a:t>14. Peng, D. (n.d.). Analysis of Investor Sentiment and Stock Market Volatility Trend Based on Big Data Strategy. Dalian Ocean University, Liaoning Dalian, China.</a:t>
            </a:r>
          </a:p>
          <a:p>
            <a:pPr marL="457200" indent="-317500">
              <a:buClr>
                <a:srgbClr val="F8FAFF"/>
              </a:buClr>
              <a:buSzPct val="100000"/>
              <a:buAutoNum type="arabicPeriod" startAt="3"/>
              <a:defRPr sz="1600">
                <a:latin typeface="Helvetica Neue"/>
                <a:ea typeface="Helvetica Neue"/>
                <a:cs typeface="Helvetica Neue"/>
                <a:sym typeface="Helvetica Neue"/>
              </a:defRPr>
            </a:pPr>
          </a:p>
          <a:p>
            <a:pPr marL="457200" indent="-317500">
              <a:buClr>
                <a:srgbClr val="F8FAFF"/>
              </a:buClr>
              <a:buSzPct val="100000"/>
              <a:buAutoNum type="arabicPeriod" startAt="5"/>
              <a:defRPr sz="1600">
                <a:latin typeface="Helvetica Neue"/>
                <a:ea typeface="Helvetica Neue"/>
                <a:cs typeface="Helvetica Neue"/>
                <a:sym typeface="Helvetica Neue"/>
              </a:defRPr>
            </a:pPr>
            <a:r>
              <a:t>15. Inani, S. K., Pagaria, V., Pradhan, H., Nghiem, X.-H., &amp; Nagpal, G. (2023). Applications of Deep Learning Techniques in Stock Market Forecasting: A Bibliometric Analysis. *Conference Paper*. DOI: 10.1109/ICCAKM58659.2023.10449584</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Title 1"/>
          <p:cNvSpPr txBox="1"/>
          <p:nvPr>
            <p:ph type="title"/>
          </p:nvPr>
        </p:nvSpPr>
        <p:spPr>
          <a:xfrm>
            <a:off x="1154953" y="973667"/>
            <a:ext cx="8761415" cy="706970"/>
          </a:xfrm>
          <a:prstGeom prst="rect">
            <a:avLst/>
          </a:prstGeom>
        </p:spPr>
        <p:txBody>
          <a:bodyPr/>
          <a:lstStyle>
            <a:lvl1pPr algn="ctr">
              <a:defRPr b="1"/>
            </a:lvl1pPr>
          </a:lstStyle>
          <a:p>
            <a:pPr/>
            <a:r>
              <a:t>Problem Statement</a:t>
            </a:r>
          </a:p>
        </p:txBody>
      </p:sp>
      <p:sp>
        <p:nvSpPr>
          <p:cNvPr id="248" name="Content Placeholder 2"/>
          <p:cNvSpPr txBox="1"/>
          <p:nvPr>
            <p:ph type="body" idx="1"/>
          </p:nvPr>
        </p:nvSpPr>
        <p:spPr>
          <a:xfrm>
            <a:off x="621774" y="2603500"/>
            <a:ext cx="10413211" cy="3981645"/>
          </a:xfrm>
          <a:prstGeom prst="rect">
            <a:avLst/>
          </a:prstGeom>
        </p:spPr>
        <p:txBody>
          <a:bodyPr/>
          <a:lstStyle/>
          <a:p>
            <a:pPr marL="228600" indent="-228600">
              <a:buClr>
                <a:schemeClr val="accent1">
                  <a:lumOff val="-7686"/>
                </a:schemeClr>
              </a:buClr>
              <a:buSzPct val="100000"/>
              <a:buChar char="❖"/>
              <a:defRPr b="1"/>
            </a:pPr>
            <a:r>
              <a:t>Risk Factor Analysis for Stock Market Predictions</a:t>
            </a:r>
            <a:r>
              <a:rPr b="0"/>
              <a:t>: Develop a tool to analyze and predict stock market trends by identifying key risk factors from daily news and market data.</a:t>
            </a:r>
            <a:endParaRPr b="0"/>
          </a:p>
          <a:p>
            <a:pPr marL="228600" indent="-228600">
              <a:buClr>
                <a:schemeClr val="accent1">
                  <a:lumOff val="-7686"/>
                </a:schemeClr>
              </a:buClr>
              <a:buSzPct val="100000"/>
              <a:buChar char="❖"/>
              <a:defRPr b="1"/>
            </a:pPr>
            <a:r>
              <a:t>Automated Portfolio Management Using Risk Factors</a:t>
            </a:r>
            <a:r>
              <a:rPr b="0"/>
              <a:t>: Create a predictive portfolio rebalancing system that dynamically adjusts allocations based on identified risk factors for optimal performance.</a:t>
            </a:r>
            <a:endParaRPr b="0"/>
          </a:p>
          <a:p>
            <a:pPr marL="228600" indent="-228600">
              <a:buClr>
                <a:schemeClr val="accent1">
                  <a:lumOff val="-7686"/>
                </a:schemeClr>
              </a:buClr>
              <a:buSzPct val="100000"/>
              <a:buChar char="❖"/>
              <a:defRPr b="1"/>
            </a:pPr>
            <a:r>
              <a:t>Sentiment Integration for Market Mood Detection</a:t>
            </a:r>
            <a:r>
              <a:rPr b="0"/>
              <a:t>: Integrate sentiment analysis to interpret daily news and social media trends, enabling accurate detection of market mood and its impact on stock movements.</a:t>
            </a:r>
            <a:endParaRPr b="0"/>
          </a:p>
          <a:p>
            <a:pPr marL="228600" indent="-228600">
              <a:buClr>
                <a:schemeClr val="accent1">
                  <a:lumOff val="-7686"/>
                </a:schemeClr>
              </a:buClr>
              <a:buSzPct val="100000"/>
              <a:buChar char="❖"/>
              <a:defRPr b="1"/>
            </a:pPr>
            <a:r>
              <a:t>IPO Pricing Prediction and Suggestions</a:t>
            </a:r>
            <a:r>
              <a:rPr b="0"/>
              <a:t>: Design a model to predict IPO pricing and performance by incorporating sentiment analysis, market trends, and risk assessments, offering actionable insights.</a:t>
            </a:r>
          </a:p>
        </p:txBody>
      </p:sp>
      <p:sp>
        <p:nvSpPr>
          <p:cNvPr id="249" name="Slide Number Placeholder 3"/>
          <p:cNvSpPr txBox="1"/>
          <p:nvPr>
            <p:ph type="sldNum" sz="quarter" idx="4294967295"/>
          </p:nvPr>
        </p:nvSpPr>
        <p:spPr>
          <a:xfrm>
            <a:off x="10621027" y="540175"/>
            <a:ext cx="301210" cy="52323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Background Of The Problem"/>
          <p:cNvSpPr txBox="1"/>
          <p:nvPr>
            <p:ph type="title"/>
          </p:nvPr>
        </p:nvSpPr>
        <p:spPr>
          <a:xfrm>
            <a:off x="1154954" y="973667"/>
            <a:ext cx="8761415" cy="706970"/>
          </a:xfrm>
          <a:prstGeom prst="rect">
            <a:avLst/>
          </a:prstGeom>
        </p:spPr>
        <p:txBody>
          <a:bodyPr/>
          <a:lstStyle>
            <a:lvl1pPr algn="ctr">
              <a:defRPr b="1"/>
            </a:lvl1pPr>
          </a:lstStyle>
          <a:p>
            <a:pPr/>
            <a:r>
              <a:t>Background Of The Problem</a:t>
            </a:r>
          </a:p>
        </p:txBody>
      </p:sp>
      <p:sp>
        <p:nvSpPr>
          <p:cNvPr id="252" name="Lack of Accuracy and Reliability in Current Tools:…"/>
          <p:cNvSpPr txBox="1"/>
          <p:nvPr>
            <p:ph type="body" idx="1"/>
          </p:nvPr>
        </p:nvSpPr>
        <p:spPr>
          <a:xfrm>
            <a:off x="588483" y="2358887"/>
            <a:ext cx="10100069" cy="4459126"/>
          </a:xfrm>
          <a:prstGeom prst="rect">
            <a:avLst/>
          </a:prstGeom>
        </p:spPr>
        <p:txBody>
          <a:bodyPr/>
          <a:lstStyle/>
          <a:p>
            <a:pPr marL="250442" indent="-155447" defTabSz="310895">
              <a:spcBef>
                <a:spcPts val="600"/>
              </a:spcBef>
              <a:buClr>
                <a:schemeClr val="accent1">
                  <a:lumOff val="-7686"/>
                </a:schemeClr>
              </a:buClr>
              <a:buSzPct val="100000"/>
              <a:buFontTx/>
              <a:buAutoNum type="arabicPeriod" startAt="1"/>
              <a:defRPr sz="1300"/>
            </a:pPr>
            <a:r>
              <a:t>Lack of Accuracy and Reliability in Current Tools:</a:t>
            </a:r>
          </a:p>
          <a:p>
            <a:pPr lvl="1" marL="648779" indent="-242885" defTabSz="310895">
              <a:spcBef>
                <a:spcPts val="600"/>
              </a:spcBef>
              <a:buClr>
                <a:schemeClr val="accent1">
                  <a:lumOff val="-7686"/>
                </a:schemeClr>
              </a:buClr>
              <a:buSzPct val="100000"/>
              <a:buFont typeface="Times New Roman"/>
              <a:buChar char="★"/>
              <a:defRPr sz="1200"/>
            </a:pPr>
            <a:r>
              <a:t>The existing tools and solutions for portfolio management and asset allocation optimisation lack the necessary accuracy and reliability.</a:t>
            </a:r>
          </a:p>
          <a:p>
            <a:pPr marL="250442" indent="-155447" defTabSz="310895">
              <a:spcBef>
                <a:spcPts val="600"/>
              </a:spcBef>
              <a:buClr>
                <a:schemeClr val="accent1">
                  <a:lumOff val="-7686"/>
                </a:schemeClr>
              </a:buClr>
              <a:buSzPct val="100000"/>
              <a:buFontTx/>
              <a:buAutoNum type="arabicPeriod" startAt="1"/>
              <a:defRPr sz="1200"/>
            </a:pPr>
            <a:r>
              <a:t> </a:t>
            </a:r>
            <a:r>
              <a:rPr sz="1300"/>
              <a:t>Portfolio Rebalancing(Automation):</a:t>
            </a:r>
            <a:endParaRPr sz="1300"/>
          </a:p>
          <a:p>
            <a:pPr lvl="1" marL="648779" indent="-242885" defTabSz="310895">
              <a:spcBef>
                <a:spcPts val="600"/>
              </a:spcBef>
              <a:buClr>
                <a:schemeClr val="accent1">
                  <a:lumOff val="-7686"/>
                </a:schemeClr>
              </a:buClr>
              <a:buSzPct val="100000"/>
              <a:buFont typeface="Times New Roman"/>
              <a:buChar char="★"/>
              <a:defRPr sz="1200"/>
            </a:pPr>
            <a:r>
              <a:t>The key problem is to automate the process of restoring a portfolio's target asset allocation when market fluctuations cause deviations.</a:t>
            </a:r>
          </a:p>
          <a:p>
            <a:pPr lvl="1" marL="648779" indent="-242885" defTabSz="310895">
              <a:spcBef>
                <a:spcPts val="600"/>
              </a:spcBef>
              <a:buClr>
                <a:schemeClr val="accent1">
                  <a:lumOff val="-7686"/>
                </a:schemeClr>
              </a:buClr>
              <a:buSzPct val="100000"/>
              <a:buFont typeface="Times New Roman"/>
              <a:buChar char="★"/>
              <a:defRPr sz="1200"/>
            </a:pPr>
            <a:r>
              <a:t>The goal is to ensure an optimal balance between risk and return.</a:t>
            </a:r>
          </a:p>
          <a:p>
            <a:pPr marL="250442" indent="-155447" defTabSz="310895">
              <a:spcBef>
                <a:spcPts val="600"/>
              </a:spcBef>
              <a:buClr>
                <a:schemeClr val="accent1">
                  <a:lumOff val="-7686"/>
                </a:schemeClr>
              </a:buClr>
              <a:buSzPct val="100000"/>
              <a:buFontTx/>
              <a:buAutoNum type="arabicPeriod" startAt="1"/>
              <a:defRPr sz="1300"/>
            </a:pPr>
            <a:r>
              <a:t>Absence of Sentiment Analysis and News Integration(Sentiment Analysis):</a:t>
            </a:r>
          </a:p>
          <a:p>
            <a:pPr lvl="1" marL="648779" indent="-242885" defTabSz="310895">
              <a:spcBef>
                <a:spcPts val="600"/>
              </a:spcBef>
              <a:buClr>
                <a:schemeClr val="accent1">
                  <a:lumOff val="-7686"/>
                </a:schemeClr>
              </a:buClr>
              <a:buSzPct val="100000"/>
              <a:buFont typeface="Times New Roman"/>
              <a:buChar char="★"/>
              <a:defRPr sz="1200"/>
            </a:pPr>
            <a:r>
              <a:t>Current portfolio management tools do not incorporate sentiment analysis or daily stock market news to enhance their decision-making capabilities.</a:t>
            </a:r>
          </a:p>
          <a:p>
            <a:pPr marL="250442" indent="-155447" defTabSz="310895">
              <a:spcBef>
                <a:spcPts val="600"/>
              </a:spcBef>
              <a:buClr>
                <a:schemeClr val="accent1">
                  <a:lumOff val="-7686"/>
                </a:schemeClr>
              </a:buClr>
              <a:buSzPct val="100000"/>
              <a:buFontTx/>
              <a:buAutoNum type="arabicPeriod" startAt="4"/>
              <a:defRPr sz="1200"/>
            </a:pPr>
            <a:r>
              <a:t> A</a:t>
            </a:r>
            <a:r>
              <a:rPr sz="1300"/>
              <a:t>bsence of IPO Analysis:</a:t>
            </a:r>
          </a:p>
          <a:p>
            <a:pPr lvl="2" marL="800100" indent="-342900">
              <a:buClr>
                <a:schemeClr val="accent1">
                  <a:lumOff val="-7686"/>
                </a:schemeClr>
              </a:buClr>
              <a:buSzPct val="100000"/>
              <a:buFontTx/>
              <a:buChar char="★"/>
              <a:defRPr sz="1200"/>
            </a:pPr>
            <a:r>
              <a:t>Current tools lack accurate IPO pricing predictions and analysis, missing crucial market signals that can inform investment strategies for new public offerings, which can lead to missed opportunities or poor investment decisions in IPOs.</a:t>
            </a:r>
          </a:p>
          <a:p>
            <a:pPr marL="250442" indent="-155447" defTabSz="310895">
              <a:spcBef>
                <a:spcPts val="600"/>
              </a:spcBef>
              <a:buClr>
                <a:schemeClr val="accent1">
                  <a:lumOff val="-7686"/>
                </a:schemeClr>
              </a:buClr>
              <a:buSzPct val="100000"/>
              <a:buFontTx/>
              <a:buAutoNum type="arabicPeriod" startAt="4"/>
              <a:defRPr sz="1300"/>
            </a:pPr>
            <a:r>
              <a:t>Lack of Trend Duration Indicators:</a:t>
            </a:r>
          </a:p>
          <a:p>
            <a:pPr lvl="1" marL="648779" indent="-242885" defTabSz="310895">
              <a:spcBef>
                <a:spcPts val="600"/>
              </a:spcBef>
              <a:buClr>
                <a:schemeClr val="accent1">
                  <a:lumOff val="-7686"/>
                </a:schemeClr>
              </a:buClr>
              <a:buSzPct val="100000"/>
              <a:buFont typeface="Times New Roman"/>
              <a:buChar char="★"/>
              <a:defRPr sz="1200"/>
            </a:pPr>
            <a:r>
              <a:t>The current tools do not provide clear indications or target values on how long a particular market trend is likely to continue.</a:t>
            </a:r>
          </a:p>
          <a:p>
            <a:pPr marL="263396" indent="-168400" defTabSz="310895">
              <a:spcBef>
                <a:spcPts val="600"/>
              </a:spcBef>
              <a:buClr>
                <a:schemeClr val="accent1">
                  <a:lumOff val="-7686"/>
                </a:schemeClr>
              </a:buClr>
              <a:buSzPct val="100000"/>
              <a:buFontTx/>
              <a:buAutoNum type="arabicPeriod" startAt="4"/>
              <a:defRPr sz="1300"/>
            </a:pPr>
            <a:r>
              <a:t>Inadequate Risk Factor Identification</a:t>
            </a:r>
            <a:r>
              <a:rPr sz="1200"/>
              <a:t>:</a:t>
            </a:r>
            <a:endParaRPr sz="1200"/>
          </a:p>
          <a:p>
            <a:pPr lvl="1" marL="648779" indent="-242885" defTabSz="310895">
              <a:spcBef>
                <a:spcPts val="600"/>
              </a:spcBef>
              <a:buClr>
                <a:schemeClr val="accent1">
                  <a:lumOff val="-7686"/>
                </a:schemeClr>
              </a:buClr>
              <a:buSzPct val="100000"/>
              <a:buFont typeface="Times New Roman"/>
              <a:buChar char="★"/>
              <a:defRPr sz="1200"/>
            </a:pPr>
            <a:r>
              <a:t>The existing solutions do not effectively highlight the potential risk factors before making predictions or recommendations.</a:t>
            </a:r>
          </a:p>
        </p:txBody>
      </p:sp>
      <p:sp>
        <p:nvSpPr>
          <p:cNvPr id="253" name="Slide Number"/>
          <p:cNvSpPr txBox="1"/>
          <p:nvPr>
            <p:ph type="sldNum" sz="quarter" idx="4294967295"/>
          </p:nvPr>
        </p:nvSpPr>
        <p:spPr>
          <a:xfrm>
            <a:off x="10621032" y="540175"/>
            <a:ext cx="301210" cy="52323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Title 1"/>
          <p:cNvSpPr txBox="1"/>
          <p:nvPr>
            <p:ph type="title"/>
          </p:nvPr>
        </p:nvSpPr>
        <p:spPr>
          <a:xfrm>
            <a:off x="1154953" y="973667"/>
            <a:ext cx="8761415" cy="706970"/>
          </a:xfrm>
          <a:prstGeom prst="rect">
            <a:avLst/>
          </a:prstGeom>
        </p:spPr>
        <p:txBody>
          <a:bodyPr/>
          <a:lstStyle>
            <a:lvl1pPr algn="ctr">
              <a:defRPr b="1"/>
            </a:lvl1pPr>
          </a:lstStyle>
          <a:p>
            <a:pPr/>
            <a:r>
              <a:t>   Research Objectives</a:t>
            </a:r>
          </a:p>
        </p:txBody>
      </p:sp>
      <p:sp>
        <p:nvSpPr>
          <p:cNvPr id="256" name="Content Placeholder 2"/>
          <p:cNvSpPr txBox="1"/>
          <p:nvPr>
            <p:ph type="body" idx="1"/>
          </p:nvPr>
        </p:nvSpPr>
        <p:spPr>
          <a:xfrm>
            <a:off x="798733" y="2364376"/>
            <a:ext cx="10960690" cy="4088011"/>
          </a:xfrm>
          <a:prstGeom prst="rect">
            <a:avLst/>
          </a:prstGeom>
        </p:spPr>
        <p:txBody>
          <a:bodyPr/>
          <a:lstStyle/>
          <a:p>
            <a:pPr marL="0" indent="0" defTabSz="425194">
              <a:lnSpc>
                <a:spcPct val="90000"/>
              </a:lnSpc>
              <a:spcBef>
                <a:spcPts val="900"/>
              </a:spcBef>
              <a:buSzTx/>
              <a:buNone/>
              <a:defRPr b="1" sz="1600"/>
            </a:pPr>
            <a:r>
              <a:t>Improve Financial Decision-Making with Multi-Factor AI Analysis</a:t>
            </a:r>
            <a:br/>
            <a:r>
              <a:rPr b="0"/>
              <a:t>🔹 Design a hybrid AI model that combines technical indicators, sentiment scores, and risk analysis to provide data-driven investment recommendations.</a:t>
            </a:r>
            <a:br>
              <a:rPr b="0"/>
            </a:br>
            <a:r>
              <a:rPr b="0"/>
              <a:t>🔹 Implement a user-friendly dashboard that delivers real-time stock market insights, alerts, and risk assessments.</a:t>
            </a:r>
          </a:p>
          <a:p>
            <a:pPr marL="0" indent="0" defTabSz="425194">
              <a:lnSpc>
                <a:spcPct val="90000"/>
              </a:lnSpc>
              <a:spcBef>
                <a:spcPts val="900"/>
              </a:spcBef>
              <a:buSzTx/>
              <a:buNone/>
              <a:defRPr sz="1600"/>
            </a:pPr>
            <a:r>
              <a:t>Ensure Ethical AI Implementation in Financial Markets</a:t>
            </a:r>
            <a:br/>
            <a:r>
              <a:t>🔹 Address bias in AI trading models by integrating fairness constraints and ethical compliance measures.</a:t>
            </a:r>
            <a:br/>
            <a:r>
              <a:t>🔹 Ensure data privacy and regulatory adherence (GDPR, SEC guidelines) in stock prediction and portfolio management AI applications.</a:t>
            </a:r>
          </a:p>
          <a:p>
            <a:pPr marL="0" indent="0" defTabSz="425194">
              <a:lnSpc>
                <a:spcPct val="90000"/>
              </a:lnSpc>
              <a:spcBef>
                <a:spcPts val="900"/>
              </a:spcBef>
              <a:buSzTx/>
              <a:buNone/>
              <a:defRPr sz="1600"/>
            </a:pPr>
            <a:r>
              <a:t>Enhance Portfolio Management Through Automated Rebalancing</a:t>
            </a:r>
            <a:br/>
            <a:r>
              <a:t>🔹 Develop an adaptive portfolio management system that dynamically adjusts asset allocation based on risk factors, volatility, and sentiment trends.</a:t>
            </a:r>
            <a:br/>
            <a:r>
              <a:t>🔹 Utilize Markowitz Model &amp; Reinforcement Learning to optimize returns while minimizing risks in investment strategies.</a:t>
            </a:r>
          </a:p>
        </p:txBody>
      </p:sp>
      <p:sp>
        <p:nvSpPr>
          <p:cNvPr id="257" name="Slide Number Placeholder 3"/>
          <p:cNvSpPr txBox="1"/>
          <p:nvPr>
            <p:ph type="sldNum" sz="quarter" idx="4294967295"/>
          </p:nvPr>
        </p:nvSpPr>
        <p:spPr>
          <a:xfrm>
            <a:off x="10621027" y="540175"/>
            <a:ext cx="301210" cy="52323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Title 1"/>
          <p:cNvSpPr txBox="1"/>
          <p:nvPr>
            <p:ph type="title"/>
          </p:nvPr>
        </p:nvSpPr>
        <p:spPr>
          <a:xfrm>
            <a:off x="1154953" y="973667"/>
            <a:ext cx="8761415" cy="706970"/>
          </a:xfrm>
          <a:prstGeom prst="rect">
            <a:avLst/>
          </a:prstGeom>
        </p:spPr>
        <p:txBody>
          <a:bodyPr/>
          <a:lstStyle>
            <a:lvl1pPr algn="ctr">
              <a:defRPr b="1"/>
            </a:lvl1pPr>
          </a:lstStyle>
          <a:p>
            <a:pPr/>
            <a:r>
              <a:t>   Research Objectives</a:t>
            </a:r>
          </a:p>
        </p:txBody>
      </p:sp>
      <p:sp>
        <p:nvSpPr>
          <p:cNvPr id="260" name="Content Placeholder 2"/>
          <p:cNvSpPr txBox="1"/>
          <p:nvPr>
            <p:ph type="body" idx="1"/>
          </p:nvPr>
        </p:nvSpPr>
        <p:spPr>
          <a:xfrm>
            <a:off x="798733" y="2364376"/>
            <a:ext cx="10960690" cy="4088011"/>
          </a:xfrm>
          <a:prstGeom prst="rect">
            <a:avLst/>
          </a:prstGeom>
        </p:spPr>
        <p:txBody>
          <a:bodyPr/>
          <a:lstStyle/>
          <a:p>
            <a:pPr marL="615950" indent="-476250">
              <a:buClrTx/>
              <a:buSzPct val="100000"/>
              <a:buFontTx/>
              <a:buAutoNum type="arabicPeriod" startAt="1"/>
              <a:defRPr b="1"/>
            </a:pPr>
            <a:r>
              <a:t>Risk Factor Analysis for Market Predictions</a:t>
            </a:r>
            <a:r>
              <a:rPr b="0"/>
              <a:t>: Develop tools that analyze and highlight key risk factors using daily stock news and sentiment analysis, aiding in accurate market trend forecasting.</a:t>
            </a:r>
            <a:endParaRPr b="0"/>
          </a:p>
          <a:p>
            <a:pPr marL="615950" indent="-476250">
              <a:buClrTx/>
              <a:buSzPct val="100000"/>
              <a:buFontTx/>
              <a:buAutoNum type="arabicPeriod" startAt="1"/>
              <a:defRPr b="1"/>
            </a:pPr>
            <a:r>
              <a:t>Sentiment-Driven Market Mood Detection</a:t>
            </a:r>
            <a:r>
              <a:rPr b="0"/>
              <a:t>: Utilize sentiment analysis to extract and interpret stock market trends from news and social media, enabling informed investment decisions.</a:t>
            </a:r>
            <a:endParaRPr b="0"/>
          </a:p>
          <a:p>
            <a:pPr marL="615950" indent="-476250">
              <a:buClrTx/>
              <a:buSzPct val="100000"/>
              <a:buFontTx/>
              <a:buAutoNum type="arabicPeriod" startAt="1"/>
              <a:defRPr b="1"/>
            </a:pPr>
            <a:r>
              <a:t>Automated Portfolio Rebalancing</a:t>
            </a:r>
            <a:r>
              <a:rPr b="0"/>
              <a:t>: Create a dynamic portfolio rebalancing system that automates adjustments based on risk factor analysis to maintain an optimal risk-return balance.</a:t>
            </a:r>
            <a:endParaRPr b="0"/>
          </a:p>
          <a:p>
            <a:pPr marL="615950" indent="-476250">
              <a:buClrTx/>
              <a:buSzPct val="100000"/>
              <a:buFontTx/>
              <a:buAutoNum type="arabicPeriod" startAt="1"/>
              <a:defRPr b="1"/>
            </a:pPr>
            <a:r>
              <a:t>IPO Pricing Prediction Model</a:t>
            </a:r>
            <a:r>
              <a:rPr b="0"/>
              <a:t>: Design a robust model to predict IPO pricing and performance by integrating sentiment analysis, market trends, and risk assessments for precise and actionable forecasting.</a:t>
            </a:r>
          </a:p>
        </p:txBody>
      </p:sp>
      <p:sp>
        <p:nvSpPr>
          <p:cNvPr id="261" name="Slide Number Placeholder 3"/>
          <p:cNvSpPr txBox="1"/>
          <p:nvPr>
            <p:ph type="sldNum" sz="quarter" idx="4294967295"/>
          </p:nvPr>
        </p:nvSpPr>
        <p:spPr>
          <a:xfrm>
            <a:off x="10621027" y="540175"/>
            <a:ext cx="301210" cy="52323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Title 1"/>
          <p:cNvSpPr txBox="1"/>
          <p:nvPr>
            <p:ph type="title"/>
          </p:nvPr>
        </p:nvSpPr>
        <p:spPr>
          <a:xfrm>
            <a:off x="1154954" y="973667"/>
            <a:ext cx="8761415" cy="706970"/>
          </a:xfrm>
          <a:prstGeom prst="rect">
            <a:avLst/>
          </a:prstGeom>
        </p:spPr>
        <p:txBody>
          <a:bodyPr/>
          <a:lstStyle/>
          <a:p>
            <a:pPr/>
            <a:r>
              <a:t>					</a:t>
            </a:r>
            <a:r>
              <a:rPr b="1"/>
              <a:t>Research Challenges</a:t>
            </a:r>
          </a:p>
        </p:txBody>
      </p:sp>
      <p:sp>
        <p:nvSpPr>
          <p:cNvPr id="264" name="Rectangle 1"/>
          <p:cNvSpPr txBox="1"/>
          <p:nvPr>
            <p:ph type="body" idx="1"/>
          </p:nvPr>
        </p:nvSpPr>
        <p:spPr>
          <a:xfrm>
            <a:off x="650667" y="2220714"/>
            <a:ext cx="11535511" cy="4201933"/>
          </a:xfrm>
          <a:prstGeom prst="rect">
            <a:avLst/>
          </a:prstGeom>
        </p:spPr>
        <p:txBody>
          <a:bodyPr anchor="ctr"/>
          <a:lstStyle/>
          <a:p>
            <a:pPr marL="0" indent="0" defTabSz="914400">
              <a:spcBef>
                <a:spcPts val="0"/>
              </a:spcBef>
              <a:buClrTx/>
              <a:buSzPct val="100000"/>
              <a:buFontTx/>
              <a:buChar char="•"/>
              <a:defRPr b="1" sz="1900">
                <a:solidFill>
                  <a:srgbClr val="000000"/>
                </a:solidFill>
                <a:latin typeface="Arial"/>
                <a:ea typeface="Arial"/>
                <a:cs typeface="Arial"/>
                <a:sym typeface="Arial"/>
              </a:defRPr>
            </a:pPr>
            <a:r>
              <a:t>Data Quality and Availability:</a:t>
            </a:r>
          </a:p>
          <a:p>
            <a:pPr lvl="1" marL="457200" indent="0" defTabSz="914400">
              <a:spcBef>
                <a:spcPts val="0"/>
              </a:spcBef>
              <a:buClrTx/>
              <a:buSzPct val="100000"/>
              <a:buFontTx/>
              <a:buChar char="•"/>
              <a:defRPr sz="1900">
                <a:solidFill>
                  <a:srgbClr val="000000"/>
                </a:solidFill>
                <a:latin typeface="Arial"/>
                <a:ea typeface="Arial"/>
                <a:cs typeface="Arial"/>
                <a:sym typeface="Arial"/>
              </a:defRPr>
            </a:pPr>
            <a:r>
              <a:t>The availability of clean, reliable, and up-to-date financial data is limited. Historical data may contain noise, missing values, or inconsistencies that can affect prediction accuracy(especially in IPOs).</a:t>
            </a:r>
          </a:p>
          <a:p>
            <a:pPr marL="0" indent="0" defTabSz="914400">
              <a:spcBef>
                <a:spcPts val="0"/>
              </a:spcBef>
              <a:buClrTx/>
              <a:buSzPct val="100000"/>
              <a:buFontTx/>
              <a:buChar char="•"/>
              <a:defRPr b="1" sz="1900">
                <a:solidFill>
                  <a:srgbClr val="000000"/>
                </a:solidFill>
                <a:latin typeface="Arial"/>
                <a:ea typeface="Arial"/>
                <a:cs typeface="Arial"/>
                <a:sym typeface="Arial"/>
              </a:defRPr>
            </a:pPr>
            <a:r>
              <a:t>Sentiment Analysis Complexity:</a:t>
            </a:r>
          </a:p>
          <a:p>
            <a:pPr lvl="1" marL="457200" indent="0" defTabSz="914400">
              <a:spcBef>
                <a:spcPts val="0"/>
              </a:spcBef>
              <a:buClrTx/>
              <a:buSzPct val="100000"/>
              <a:buFontTx/>
              <a:buChar char="•"/>
              <a:defRPr sz="1900">
                <a:solidFill>
                  <a:srgbClr val="000000"/>
                </a:solidFill>
                <a:latin typeface="Arial"/>
                <a:ea typeface="Arial"/>
                <a:cs typeface="Arial"/>
                <a:sym typeface="Arial"/>
              </a:defRPr>
            </a:pPr>
            <a:r>
              <a:t>Analyzing unstructured data from diverse sources like news and social media is challenging. Issues such as sarcasm, cultural context, and ambiguous language can mislead sentiment models.</a:t>
            </a:r>
          </a:p>
          <a:p>
            <a:pPr marL="0" indent="0" defTabSz="914400">
              <a:spcBef>
                <a:spcPts val="0"/>
              </a:spcBef>
              <a:buClrTx/>
              <a:buSzPct val="100000"/>
              <a:buFontTx/>
              <a:buChar char="•"/>
              <a:defRPr b="1" sz="1900">
                <a:solidFill>
                  <a:srgbClr val="000000"/>
                </a:solidFill>
                <a:latin typeface="Arial"/>
                <a:ea typeface="Arial"/>
                <a:cs typeface="Arial"/>
                <a:sym typeface="Arial"/>
              </a:defRPr>
            </a:pPr>
            <a:r>
              <a:t>Market Volatility and Unpredictability:</a:t>
            </a:r>
          </a:p>
          <a:p>
            <a:pPr lvl="1" marL="457200" indent="0" defTabSz="914400">
              <a:spcBef>
                <a:spcPts val="0"/>
              </a:spcBef>
              <a:buClrTx/>
              <a:buSzPct val="100000"/>
              <a:buFontTx/>
              <a:buChar char="•"/>
              <a:defRPr sz="1900">
                <a:solidFill>
                  <a:srgbClr val="000000"/>
                </a:solidFill>
                <a:latin typeface="Arial"/>
                <a:ea typeface="Arial"/>
                <a:cs typeface="Arial"/>
                <a:sym typeface="Arial"/>
              </a:defRPr>
            </a:pPr>
            <a:r>
              <a:t>Stock markets are highly volatile, influenced by unpredictable external factors (e.g., geopolitical events or sudden regulatory changes), making it difficult to maintain model accuracy.</a:t>
            </a:r>
          </a:p>
          <a:p>
            <a:pPr marL="0" indent="0" defTabSz="914400">
              <a:spcBef>
                <a:spcPts val="0"/>
              </a:spcBef>
              <a:buClrTx/>
              <a:buSzPct val="100000"/>
              <a:buFontTx/>
              <a:buChar char="•"/>
              <a:defRPr b="1" sz="1900">
                <a:solidFill>
                  <a:srgbClr val="000000"/>
                </a:solidFill>
                <a:latin typeface="Arial"/>
                <a:ea typeface="Arial"/>
                <a:cs typeface="Arial"/>
                <a:sym typeface="Arial"/>
              </a:defRPr>
            </a:pPr>
            <a:r>
              <a:t>Algorithm Scalability and Efficiency:</a:t>
            </a:r>
          </a:p>
          <a:p>
            <a:pPr lvl="1" marL="457200" indent="0" defTabSz="914400">
              <a:spcBef>
                <a:spcPts val="0"/>
              </a:spcBef>
              <a:buClrTx/>
              <a:buSzPct val="100000"/>
              <a:buFontTx/>
              <a:buChar char="•"/>
              <a:defRPr sz="1900">
                <a:solidFill>
                  <a:srgbClr val="000000"/>
                </a:solidFill>
                <a:latin typeface="Arial"/>
                <a:ea typeface="Arial"/>
                <a:cs typeface="Arial"/>
                <a:sym typeface="Arial"/>
              </a:defRPr>
            </a:pPr>
            <a:r>
              <a:t>Implementing machine learning models that handle large-scale data and generate real-time predictions requires significant computational resources and optimization.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Area of Project"/>
          <p:cNvSpPr txBox="1"/>
          <p:nvPr>
            <p:ph type="title"/>
          </p:nvPr>
        </p:nvSpPr>
        <p:spPr>
          <a:xfrm>
            <a:off x="1154954" y="973667"/>
            <a:ext cx="8761415" cy="706970"/>
          </a:xfrm>
          <a:prstGeom prst="rect">
            <a:avLst/>
          </a:prstGeom>
        </p:spPr>
        <p:txBody>
          <a:bodyPr/>
          <a:lstStyle>
            <a:lvl1pPr algn="ctr">
              <a:defRPr b="1"/>
            </a:lvl1pPr>
          </a:lstStyle>
          <a:p>
            <a:pPr/>
            <a:r>
              <a:t>Proposed System</a:t>
            </a:r>
          </a:p>
        </p:txBody>
      </p:sp>
      <p:sp>
        <p:nvSpPr>
          <p:cNvPr id="267" name="The area of the projects listed primarily revolves around Financial Technology (FinTech), specifically focusing on Stock Market Prediction and Analysis. The key themes are:…"/>
          <p:cNvSpPr txBox="1"/>
          <p:nvPr>
            <p:ph type="body" idx="1"/>
          </p:nvPr>
        </p:nvSpPr>
        <p:spPr>
          <a:xfrm>
            <a:off x="539750" y="2333138"/>
            <a:ext cx="11112500" cy="4349240"/>
          </a:xfrm>
          <a:prstGeom prst="rect">
            <a:avLst/>
          </a:prstGeom>
        </p:spPr>
        <p:txBody>
          <a:bodyPr/>
          <a:lstStyle/>
          <a:p>
            <a:pPr marL="0" indent="0">
              <a:buSzTx/>
              <a:buNone/>
              <a:defRPr b="1"/>
            </a:pPr>
            <a:r>
              <a:t>Why StockVision?</a:t>
            </a:r>
          </a:p>
          <a:p>
            <a:pPr>
              <a:buFontTx/>
              <a:buAutoNum type="arabicPeriod" startAt="1"/>
            </a:pPr>
            <a:r>
              <a:t>Bridges the gap between traditional stock market prediction models and AI-powered risk analysis</a:t>
            </a:r>
            <a:r>
              <a:rPr b="1"/>
              <a:t>.</a:t>
            </a:r>
            <a:endParaRPr b="1"/>
          </a:p>
          <a:p>
            <a:pPr>
              <a:buFontTx/>
              <a:buAutoNum type="arabicPeriod" startAt="1"/>
            </a:pPr>
            <a:r>
              <a:t>Utilises a multi-source approach, integrating technical analysis, news sentiment, and portfolio optimisation</a:t>
            </a:r>
            <a:r>
              <a:rPr b="1"/>
              <a:t>.</a:t>
            </a:r>
            <a:endParaRPr b="1"/>
          </a:p>
          <a:p>
            <a:pPr>
              <a:buFontTx/>
              <a:buAutoNum type="arabicPeriod" startAt="1"/>
            </a:pPr>
            <a:r>
              <a:t>Automates financial decision-making, reducing human errors in stock investments.</a:t>
            </a:r>
          </a:p>
          <a:p>
            <a:pPr marL="0" indent="0">
              <a:buSzTx/>
              <a:buNone/>
              <a:defRPr b="1"/>
            </a:pPr>
            <a:r>
              <a:t>Real-World Significance</a:t>
            </a:r>
          </a:p>
          <a:p>
            <a:pPr>
              <a:buFontTx/>
              <a:buAutoNum type="arabicPeriod" startAt="1"/>
            </a:pPr>
            <a:r>
              <a:t>Big Data in Finance – Growing demand for AI-driven financial predictions and Risk Analysis</a:t>
            </a:r>
            <a:r>
              <a:rPr b="1"/>
              <a:t>.</a:t>
            </a:r>
            <a:endParaRPr b="1"/>
          </a:p>
          <a:p>
            <a:pPr>
              <a:buFontTx/>
              <a:buAutoNum type="arabicPeriod" startAt="1"/>
            </a:pPr>
            <a:r>
              <a:t>Automatic Portfolio Rebalancing  Trading Trends – AI-led trading strategies are increasingly adopted by hedge funds</a:t>
            </a:r>
            <a:r>
              <a:rPr b="1"/>
              <a:t>.</a:t>
            </a:r>
            <a:endParaRPr b="1"/>
          </a:p>
          <a:p>
            <a:pPr>
              <a:buFontTx/>
              <a:buAutoNum type="arabicPeriod" startAt="1"/>
            </a:pPr>
            <a:r>
              <a:t>IPO Market Trends – More investors rely on data-driven IPO price forecasting</a:t>
            </a:r>
            <a:r>
              <a:rPr b="1"/>
              <a:t>.</a:t>
            </a:r>
          </a:p>
        </p:txBody>
      </p:sp>
      <p:sp>
        <p:nvSpPr>
          <p:cNvPr id="268" name="Slide Number"/>
          <p:cNvSpPr txBox="1"/>
          <p:nvPr>
            <p:ph type="sldNum" sz="quarter" idx="4294967295"/>
          </p:nvPr>
        </p:nvSpPr>
        <p:spPr>
          <a:xfrm>
            <a:off x="10621032" y="540175"/>
            <a:ext cx="301210" cy="52323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Title 1"/>
          <p:cNvSpPr txBox="1"/>
          <p:nvPr>
            <p:ph type="title"/>
          </p:nvPr>
        </p:nvSpPr>
        <p:spPr>
          <a:xfrm>
            <a:off x="1154954" y="973667"/>
            <a:ext cx="8761415" cy="706970"/>
          </a:xfrm>
          <a:prstGeom prst="rect">
            <a:avLst/>
          </a:prstGeom>
        </p:spPr>
        <p:txBody>
          <a:bodyPr/>
          <a:lstStyle>
            <a:lvl1pPr>
              <a:defRPr b="1"/>
            </a:lvl1pPr>
          </a:lstStyle>
          <a:p>
            <a:pPr/>
            <a:r>
              <a:t>						Proposed System</a:t>
            </a:r>
          </a:p>
        </p:txBody>
      </p:sp>
      <p:sp>
        <p:nvSpPr>
          <p:cNvPr id="271" name="Text Placeholder 2"/>
          <p:cNvSpPr txBox="1"/>
          <p:nvPr>
            <p:ph type="body" idx="1"/>
          </p:nvPr>
        </p:nvSpPr>
        <p:spPr>
          <a:xfrm>
            <a:off x="589085" y="2242036"/>
            <a:ext cx="11166231" cy="4317028"/>
          </a:xfrm>
          <a:prstGeom prst="rect">
            <a:avLst/>
          </a:prstGeom>
        </p:spPr>
        <p:txBody>
          <a:bodyPr/>
          <a:lstStyle/>
          <a:p>
            <a:pPr marL="0" indent="0">
              <a:buSzTx/>
              <a:buNone/>
              <a:defRPr b="1"/>
            </a:pPr>
            <a:r>
              <a:t>Overview of StockVision</a:t>
            </a:r>
            <a:br/>
            <a:r>
              <a:rPr b="0"/>
              <a:t>🔹 StockVision integrates AI, sentiment analysis, and portfolio automation to enhance stock market predictions and investment strategies.</a:t>
            </a:r>
            <a:br>
              <a:rPr b="0"/>
            </a:br>
            <a:r>
              <a:rPr b="0"/>
              <a:t>🔹 The system combines financial data, news sentiment, and deep learning models to deliver actionable insights for investors.</a:t>
            </a:r>
            <a:endParaRPr b="0"/>
          </a:p>
          <a:p>
            <a:pPr marL="0" indent="0">
              <a:buSzTx/>
              <a:buNone/>
            </a:pPr>
            <a:r>
              <a:t> </a:t>
            </a:r>
            <a:r>
              <a:rPr b="1"/>
              <a:t>Key Features &amp; Functionalities</a:t>
            </a:r>
            <a:r>
              <a:t>.</a:t>
            </a:r>
          </a:p>
          <a:p>
            <a:pPr>
              <a:buFontTx/>
              <a:buAutoNum type="arabicPeriod" startAt="1"/>
              <a:defRPr b="1"/>
            </a:pPr>
            <a:r>
              <a:t>Sentiment Analysis Module:</a:t>
            </a:r>
            <a:r>
              <a:rPr b="0"/>
              <a:t> Extracts bullish or bearish market sentiment from news, social media, and financial reports.</a:t>
            </a:r>
          </a:p>
          <a:p>
            <a:pPr>
              <a:buFontTx/>
              <a:buAutoNum type="arabicPeriod" startAt="1"/>
              <a:defRPr b="1"/>
            </a:pPr>
            <a:r>
              <a:t>Automated Portfolio Rebalancing:</a:t>
            </a:r>
            <a:r>
              <a:rPr b="0"/>
              <a:t> Dynamically adjusts asset allocation based on market risks and sentiment scores.</a:t>
            </a:r>
            <a:endParaRPr b="0"/>
          </a:p>
          <a:p>
            <a:pPr>
              <a:buFontTx/>
              <a:buAutoNum type="arabicPeriod" startAt="1"/>
              <a:defRPr b="1"/>
            </a:pPr>
            <a:r>
              <a:t>IPO Pricing Prediction:</a:t>
            </a:r>
            <a:r>
              <a:rPr b="0"/>
              <a:t> Uses historical IPO data, investor sentiment, and financial indicators for valuation forecasting.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A7A7A7"/>
      </a:dk2>
      <a:lt2>
        <a:srgbClr val="535353"/>
      </a:lt2>
      <a:accent1>
        <a:srgbClr val="B31166"/>
      </a:accent1>
      <a:accent2>
        <a:srgbClr val="E33D6F"/>
      </a:accent2>
      <a:accent3>
        <a:srgbClr val="E45F3C"/>
      </a:accent3>
      <a:accent4>
        <a:srgbClr val="E9943A"/>
      </a:accent4>
      <a:accent5>
        <a:srgbClr val="9B6BF2"/>
      </a:accent5>
      <a:accent6>
        <a:srgbClr val="D53DD0"/>
      </a:accent6>
      <a:hlink>
        <a:srgbClr val="0000FF"/>
      </a:hlink>
      <a:folHlink>
        <a:srgbClr val="FF00FF"/>
      </a:folHlink>
    </a:clrScheme>
    <a:fontScheme name="Ion Boardroom">
      <a:majorFont>
        <a:latin typeface="Helvetica"/>
        <a:ea typeface="Helvetica"/>
        <a:cs typeface="Helvetica"/>
      </a:majorFont>
      <a:minorFont>
        <a:latin typeface="Calibri"/>
        <a:ea typeface="Calibri"/>
        <a:cs typeface="Calibri"/>
      </a:minorFont>
    </a:fontScheme>
    <a:fmtScheme name="Ion Board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A7A7A7"/>
      </a:dk2>
      <a:lt2>
        <a:srgbClr val="535353"/>
      </a:lt2>
      <a:accent1>
        <a:srgbClr val="B31166"/>
      </a:accent1>
      <a:accent2>
        <a:srgbClr val="E33D6F"/>
      </a:accent2>
      <a:accent3>
        <a:srgbClr val="E45F3C"/>
      </a:accent3>
      <a:accent4>
        <a:srgbClr val="E9943A"/>
      </a:accent4>
      <a:accent5>
        <a:srgbClr val="9B6BF2"/>
      </a:accent5>
      <a:accent6>
        <a:srgbClr val="D53DD0"/>
      </a:accent6>
      <a:hlink>
        <a:srgbClr val="0000FF"/>
      </a:hlink>
      <a:folHlink>
        <a:srgbClr val="FF00FF"/>
      </a:folHlink>
    </a:clrScheme>
    <a:fontScheme name="Ion Boardroom">
      <a:majorFont>
        <a:latin typeface="Helvetica"/>
        <a:ea typeface="Helvetica"/>
        <a:cs typeface="Helvetica"/>
      </a:majorFont>
      <a:minorFont>
        <a:latin typeface="Calibri"/>
        <a:ea typeface="Calibri"/>
        <a:cs typeface="Calibri"/>
      </a:minorFont>
    </a:fontScheme>
    <a:fmtScheme name="Ion Board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
          <a:effectLst>
            <a:outerShdw sx="100000" sy="100000" kx="0" ky="0" algn="b" rotWithShape="0" blurRad="38100" dist="254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