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  <p:sldMasterId id="2147483728" r:id="rId5"/>
  </p:sldMasterIdLst>
  <p:notesMasterIdLst>
    <p:notesMasterId r:id="rId18"/>
  </p:notesMasterIdLst>
  <p:handoutMasterIdLst>
    <p:handoutMasterId r:id="rId19"/>
  </p:handoutMasterIdLst>
  <p:sldIdLst>
    <p:sldId id="256" r:id="rId6"/>
    <p:sldId id="261" r:id="rId7"/>
    <p:sldId id="293" r:id="rId8"/>
    <p:sldId id="655" r:id="rId9"/>
    <p:sldId id="653" r:id="rId10"/>
    <p:sldId id="656" r:id="rId11"/>
    <p:sldId id="657" r:id="rId12"/>
    <p:sldId id="658" r:id="rId13"/>
    <p:sldId id="662" r:id="rId14"/>
    <p:sldId id="660" r:id="rId15"/>
    <p:sldId id="659" r:id="rId16"/>
    <p:sldId id="6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sbrod, Eric H" initials="WEH" lastIdx="10" clrIdx="0">
    <p:extLst>
      <p:ext uri="{19B8F6BF-5375-455C-9EA6-DF929625EA0E}">
        <p15:presenceInfo xmlns:p15="http://schemas.microsoft.com/office/powerpoint/2012/main" userId="Weisbrod, Eric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4" autoAdjust="0"/>
    <p:restoredTop sz="94639" autoAdjust="0"/>
  </p:normalViewPr>
  <p:slideViewPr>
    <p:cSldViewPr snapToGrid="0">
      <p:cViewPr varScale="1">
        <p:scale>
          <a:sx n="151" d="100"/>
          <a:sy n="151" d="100"/>
        </p:scale>
        <p:origin x="70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5BF49-BBC5-47BF-A560-AEDD3124073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D1E7E0-DA68-4219-8F95-D26D16251356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786424DC-9945-44AE-B45E-4EC2396A8CF6}" type="parTrans" cxnId="{19D56859-D8E0-4F2E-B1B3-42FD562ED7AE}">
      <dgm:prSet/>
      <dgm:spPr/>
      <dgm:t>
        <a:bodyPr/>
        <a:lstStyle/>
        <a:p>
          <a:endParaRPr lang="en-US"/>
        </a:p>
      </dgm:t>
    </dgm:pt>
    <dgm:pt modelId="{0C8A209D-9945-4055-8073-31829CE79ACF}" type="sibTrans" cxnId="{19D56859-D8E0-4F2E-B1B3-42FD562ED7AE}">
      <dgm:prSet/>
      <dgm:spPr/>
      <dgm:t>
        <a:bodyPr/>
        <a:lstStyle/>
        <a:p>
          <a:endParaRPr lang="en-US"/>
        </a:p>
      </dgm:t>
    </dgm:pt>
    <dgm:pt modelId="{6623C721-1138-46C0-8249-B0E90FE8902D}">
      <dgm:prSet phldrT="[Text]"/>
      <dgm:spPr/>
      <dgm:t>
        <a:bodyPr/>
        <a:lstStyle/>
        <a:p>
          <a:r>
            <a:rPr lang="en-US" dirty="0"/>
            <a:t>Start a new repo on </a:t>
          </a:r>
          <a:r>
            <a:rPr lang="en-US" dirty="0" err="1"/>
            <a:t>Github</a:t>
          </a:r>
          <a:endParaRPr lang="en-US" dirty="0"/>
        </a:p>
      </dgm:t>
    </dgm:pt>
    <dgm:pt modelId="{F2C0165A-4315-487B-8CB5-41F8BDDEDC97}" type="parTrans" cxnId="{BB82A952-3B30-4954-A4D3-EE5E6CA0FEEB}">
      <dgm:prSet/>
      <dgm:spPr/>
      <dgm:t>
        <a:bodyPr/>
        <a:lstStyle/>
        <a:p>
          <a:endParaRPr lang="en-US"/>
        </a:p>
      </dgm:t>
    </dgm:pt>
    <dgm:pt modelId="{8F9DE956-98CC-4118-A056-79EB32901876}" type="sibTrans" cxnId="{BB82A952-3B30-4954-A4D3-EE5E6CA0FEEB}">
      <dgm:prSet/>
      <dgm:spPr/>
      <dgm:t>
        <a:bodyPr/>
        <a:lstStyle/>
        <a:p>
          <a:endParaRPr lang="en-US"/>
        </a:p>
      </dgm:t>
    </dgm:pt>
    <dgm:pt modelId="{FB30DB1A-3D50-47AE-BD2A-8DBAFBC9A887}">
      <dgm:prSet phldrT="[Text]"/>
      <dgm:spPr/>
      <dgm:t>
        <a:bodyPr/>
        <a:lstStyle/>
        <a:p>
          <a:r>
            <a:rPr lang="en-US" dirty="0"/>
            <a:t>Data is stored in Dropbox</a:t>
          </a:r>
        </a:p>
      </dgm:t>
    </dgm:pt>
    <dgm:pt modelId="{68134BBC-0AC9-4810-99C7-ACB27AE4E069}" type="parTrans" cxnId="{994E2CB6-6F75-45BB-BEC6-00F3CDAEA5C0}">
      <dgm:prSet/>
      <dgm:spPr/>
      <dgm:t>
        <a:bodyPr/>
        <a:lstStyle/>
        <a:p>
          <a:endParaRPr lang="en-US"/>
        </a:p>
      </dgm:t>
    </dgm:pt>
    <dgm:pt modelId="{53FE1C57-918D-450E-ABE0-7BADEDB983E3}" type="sibTrans" cxnId="{994E2CB6-6F75-45BB-BEC6-00F3CDAEA5C0}">
      <dgm:prSet/>
      <dgm:spPr/>
      <dgm:t>
        <a:bodyPr/>
        <a:lstStyle/>
        <a:p>
          <a:endParaRPr lang="en-US"/>
        </a:p>
      </dgm:t>
    </dgm:pt>
    <dgm:pt modelId="{64D47421-9E16-45A4-892F-255D96630086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558FA8FF-4A37-4B32-BFB3-A8E4CB97D0FC}" type="parTrans" cxnId="{4A96AEA4-2279-4FB9-A915-257875D3A502}">
      <dgm:prSet/>
      <dgm:spPr/>
      <dgm:t>
        <a:bodyPr/>
        <a:lstStyle/>
        <a:p>
          <a:endParaRPr lang="en-US"/>
        </a:p>
      </dgm:t>
    </dgm:pt>
    <dgm:pt modelId="{77A72324-4A0B-4D02-91CD-3A2B3B850AE0}" type="sibTrans" cxnId="{4A96AEA4-2279-4FB9-A915-257875D3A502}">
      <dgm:prSet/>
      <dgm:spPr/>
      <dgm:t>
        <a:bodyPr/>
        <a:lstStyle/>
        <a:p>
          <a:endParaRPr lang="en-US"/>
        </a:p>
      </dgm:t>
    </dgm:pt>
    <dgm:pt modelId="{90F2EFDF-5A53-4EDC-A4B0-DD3E190F55A5}">
      <dgm:prSet phldrT="[Text]"/>
      <dgm:spPr/>
      <dgm:t>
        <a:bodyPr/>
        <a:lstStyle/>
        <a:p>
          <a:r>
            <a:rPr lang="en-US" dirty="0"/>
            <a:t>Output tables from R to MS Word or Latex (Overleaf)</a:t>
          </a:r>
        </a:p>
      </dgm:t>
    </dgm:pt>
    <dgm:pt modelId="{EE25727A-1896-449A-B08F-F6CB9E2726ED}" type="parTrans" cxnId="{40C92D7A-26C3-4846-B246-2575D16B74B5}">
      <dgm:prSet/>
      <dgm:spPr/>
      <dgm:t>
        <a:bodyPr/>
        <a:lstStyle/>
        <a:p>
          <a:endParaRPr lang="en-US"/>
        </a:p>
      </dgm:t>
    </dgm:pt>
    <dgm:pt modelId="{BBB0D251-C386-40C4-AB50-7EDF8F495040}" type="sibTrans" cxnId="{40C92D7A-26C3-4846-B246-2575D16B74B5}">
      <dgm:prSet/>
      <dgm:spPr/>
      <dgm:t>
        <a:bodyPr/>
        <a:lstStyle/>
        <a:p>
          <a:endParaRPr lang="en-US"/>
        </a:p>
      </dgm:t>
    </dgm:pt>
    <dgm:pt modelId="{EEF7C208-96FB-4B9C-A3E6-C4839C7DC816}">
      <dgm:prSet phldrT="[Text]"/>
      <dgm:spPr/>
      <dgm:t>
        <a:bodyPr/>
        <a:lstStyle/>
        <a:p>
          <a:r>
            <a:rPr lang="en-US" dirty="0"/>
            <a:t>Write some SAS and/or R code to collect data</a:t>
          </a:r>
        </a:p>
      </dgm:t>
    </dgm:pt>
    <dgm:pt modelId="{DCCD02FB-B2F1-4513-AEE3-6186B70918EB}" type="sibTrans" cxnId="{9B6FF208-A9F4-437F-BC66-F700772761B4}">
      <dgm:prSet/>
      <dgm:spPr/>
      <dgm:t>
        <a:bodyPr/>
        <a:lstStyle/>
        <a:p>
          <a:endParaRPr lang="en-US"/>
        </a:p>
      </dgm:t>
    </dgm:pt>
    <dgm:pt modelId="{EF837F31-1148-434B-BF06-56CA2364E269}" type="parTrans" cxnId="{9B6FF208-A9F4-437F-BC66-F700772761B4}">
      <dgm:prSet/>
      <dgm:spPr/>
      <dgm:t>
        <a:bodyPr/>
        <a:lstStyle/>
        <a:p>
          <a:endParaRPr lang="en-US"/>
        </a:p>
      </dgm:t>
    </dgm:pt>
    <dgm:pt modelId="{FD73EFE6-86C0-4C53-B391-AFD9E7F20EC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26119EE-8B14-4151-B20D-9F9ADA02ADE8}" type="sibTrans" cxnId="{26EAF3BC-9769-4F62-95FD-CB36723C5D4E}">
      <dgm:prSet/>
      <dgm:spPr/>
      <dgm:t>
        <a:bodyPr/>
        <a:lstStyle/>
        <a:p>
          <a:endParaRPr lang="en-US"/>
        </a:p>
      </dgm:t>
    </dgm:pt>
    <dgm:pt modelId="{7B3FEF1B-7E11-4DA2-9C1C-608A5458CF9D}" type="parTrans" cxnId="{26EAF3BC-9769-4F62-95FD-CB36723C5D4E}">
      <dgm:prSet/>
      <dgm:spPr/>
      <dgm:t>
        <a:bodyPr/>
        <a:lstStyle/>
        <a:p>
          <a:endParaRPr lang="en-US"/>
        </a:p>
      </dgm:t>
    </dgm:pt>
    <dgm:pt modelId="{4EC0B263-86CE-41A9-A1BE-C53984B27424}">
      <dgm:prSet phldrT="[Text]"/>
      <dgm:spPr/>
      <dgm:t>
        <a:bodyPr/>
        <a:lstStyle/>
        <a:p>
          <a:r>
            <a:rPr lang="en-US" dirty="0"/>
            <a:t>Manage code on </a:t>
          </a:r>
          <a:r>
            <a:rPr lang="en-US" dirty="0" err="1"/>
            <a:t>Github</a:t>
          </a:r>
          <a:r>
            <a:rPr lang="en-US" dirty="0"/>
            <a:t> using RStudio </a:t>
          </a:r>
        </a:p>
      </dgm:t>
    </dgm:pt>
    <dgm:pt modelId="{2E10978B-E757-4AD2-8311-1B56B1513179}" type="parTrans" cxnId="{E6BEE001-1C9E-4D45-8467-4216E96B6901}">
      <dgm:prSet/>
      <dgm:spPr/>
      <dgm:t>
        <a:bodyPr/>
        <a:lstStyle/>
        <a:p>
          <a:endParaRPr lang="en-US"/>
        </a:p>
      </dgm:t>
    </dgm:pt>
    <dgm:pt modelId="{4392729F-5D16-41B1-AC91-B887CB23F49B}" type="sibTrans" cxnId="{E6BEE001-1C9E-4D45-8467-4216E96B6901}">
      <dgm:prSet/>
      <dgm:spPr/>
      <dgm:t>
        <a:bodyPr/>
        <a:lstStyle/>
        <a:p>
          <a:endParaRPr lang="en-US"/>
        </a:p>
      </dgm:t>
    </dgm:pt>
    <dgm:pt modelId="{DF1B8CC0-A204-4FAB-8B34-114359BFD3F0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9C15F87-986D-45AB-832C-676FB1FB304F}" type="parTrans" cxnId="{BC666FDE-282E-4383-9D70-FC73FF52513D}">
      <dgm:prSet/>
      <dgm:spPr/>
      <dgm:t>
        <a:bodyPr/>
        <a:lstStyle/>
        <a:p>
          <a:endParaRPr lang="en-US"/>
        </a:p>
      </dgm:t>
    </dgm:pt>
    <dgm:pt modelId="{364D0DCB-5480-482B-ACC1-1D38B2A7686A}" type="sibTrans" cxnId="{BC666FDE-282E-4383-9D70-FC73FF52513D}">
      <dgm:prSet/>
      <dgm:spPr/>
      <dgm:t>
        <a:bodyPr/>
        <a:lstStyle/>
        <a:p>
          <a:endParaRPr lang="en-US"/>
        </a:p>
      </dgm:t>
    </dgm:pt>
    <dgm:pt modelId="{1F0C6F55-CF64-46DE-9966-9796DC709161}">
      <dgm:prSet phldrT="[Text]"/>
      <dgm:spPr/>
      <dgm:t>
        <a:bodyPr/>
        <a:lstStyle/>
        <a:p>
          <a:r>
            <a:rPr lang="en-US" dirty="0"/>
            <a:t>“Clone” the repo as a new project in RStudio</a:t>
          </a:r>
        </a:p>
      </dgm:t>
    </dgm:pt>
    <dgm:pt modelId="{E6928DC1-A571-4FE5-A1D3-FAFD742EBC36}" type="parTrans" cxnId="{F9D4600D-1DAE-4854-9A63-D6CB693984F1}">
      <dgm:prSet/>
      <dgm:spPr/>
      <dgm:t>
        <a:bodyPr/>
        <a:lstStyle/>
        <a:p>
          <a:endParaRPr lang="en-US"/>
        </a:p>
      </dgm:t>
    </dgm:pt>
    <dgm:pt modelId="{F2329827-819C-49E5-B182-CB4552EF0403}" type="sibTrans" cxnId="{F9D4600D-1DAE-4854-9A63-D6CB693984F1}">
      <dgm:prSet/>
      <dgm:spPr/>
      <dgm:t>
        <a:bodyPr/>
        <a:lstStyle/>
        <a:p>
          <a:endParaRPr lang="en-US"/>
        </a:p>
      </dgm:t>
    </dgm:pt>
    <dgm:pt modelId="{60C12DE7-1315-4C08-8A4C-02A744EAA325}">
      <dgm:prSet phldrT="[Text]"/>
      <dgm:spPr/>
      <dgm:t>
        <a:bodyPr/>
        <a:lstStyle/>
        <a:p>
          <a:r>
            <a:rPr lang="en-US" dirty="0"/>
            <a:t>Define a Dropbox folder as the data path for your RStudio project</a:t>
          </a:r>
        </a:p>
      </dgm:t>
    </dgm:pt>
    <dgm:pt modelId="{3C2DD097-410B-4847-A124-C305D776CCC3}" type="parTrans" cxnId="{A80B50E9-2087-4E32-ADF7-7A75BDEBCFBA}">
      <dgm:prSet/>
      <dgm:spPr/>
      <dgm:t>
        <a:bodyPr/>
        <a:lstStyle/>
        <a:p>
          <a:endParaRPr lang="en-US"/>
        </a:p>
      </dgm:t>
    </dgm:pt>
    <dgm:pt modelId="{9B1F7827-7C7B-48A6-B807-9320B62EAC9E}" type="sibTrans" cxnId="{A80B50E9-2087-4E32-ADF7-7A75BDEBCFBA}">
      <dgm:prSet/>
      <dgm:spPr/>
      <dgm:t>
        <a:bodyPr/>
        <a:lstStyle/>
        <a:p>
          <a:endParaRPr lang="en-US"/>
        </a:p>
      </dgm:t>
    </dgm:pt>
    <dgm:pt modelId="{E5D1B794-8F7C-4947-A75A-CF621379625D}" type="pres">
      <dgm:prSet presAssocID="{0305BF49-BBC5-47BF-A560-AEDD3124073B}" presName="linearFlow" presStyleCnt="0">
        <dgm:presLayoutVars>
          <dgm:dir/>
          <dgm:animLvl val="lvl"/>
          <dgm:resizeHandles val="exact"/>
        </dgm:presLayoutVars>
      </dgm:prSet>
      <dgm:spPr/>
    </dgm:pt>
    <dgm:pt modelId="{B81D7B95-899F-4A52-98E6-85E682005EC6}" type="pres">
      <dgm:prSet presAssocID="{39D1E7E0-DA68-4219-8F95-D26D16251356}" presName="composite" presStyleCnt="0"/>
      <dgm:spPr/>
    </dgm:pt>
    <dgm:pt modelId="{2E0BBA01-F4FF-4C77-A3B4-2AE98F76FAA5}" type="pres">
      <dgm:prSet presAssocID="{39D1E7E0-DA68-4219-8F95-D26D1625135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77B0F523-385A-49B0-8660-47EEBD1C7719}" type="pres">
      <dgm:prSet presAssocID="{39D1E7E0-DA68-4219-8F95-D26D16251356}" presName="descendantText" presStyleLbl="alignAcc1" presStyleIdx="0" presStyleCnt="4">
        <dgm:presLayoutVars>
          <dgm:bulletEnabled val="1"/>
        </dgm:presLayoutVars>
      </dgm:prSet>
      <dgm:spPr/>
    </dgm:pt>
    <dgm:pt modelId="{F3398A5A-806B-4552-AF6D-5B4A03E0DCD7}" type="pres">
      <dgm:prSet presAssocID="{0C8A209D-9945-4055-8073-31829CE79ACF}" presName="sp" presStyleCnt="0"/>
      <dgm:spPr/>
    </dgm:pt>
    <dgm:pt modelId="{3AF54C48-51BB-4732-B3FA-5A35CA73F9F0}" type="pres">
      <dgm:prSet presAssocID="{FD73EFE6-86C0-4C53-B391-AFD9E7F20EC4}" presName="composite" presStyleCnt="0"/>
      <dgm:spPr/>
    </dgm:pt>
    <dgm:pt modelId="{75F82C19-28E5-491B-A122-828B41E27BCA}" type="pres">
      <dgm:prSet presAssocID="{FD73EFE6-86C0-4C53-B391-AFD9E7F20EC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49EC81B-0519-4239-845A-38CDC5B78FCE}" type="pres">
      <dgm:prSet presAssocID="{FD73EFE6-86C0-4C53-B391-AFD9E7F20EC4}" presName="descendantText" presStyleLbl="alignAcc1" presStyleIdx="1" presStyleCnt="4">
        <dgm:presLayoutVars>
          <dgm:bulletEnabled val="1"/>
        </dgm:presLayoutVars>
      </dgm:prSet>
      <dgm:spPr/>
    </dgm:pt>
    <dgm:pt modelId="{66FC8E30-FC14-4ADE-9F6B-97CBC327FE10}" type="pres">
      <dgm:prSet presAssocID="{026119EE-8B14-4151-B20D-9F9ADA02ADE8}" presName="sp" presStyleCnt="0"/>
      <dgm:spPr/>
    </dgm:pt>
    <dgm:pt modelId="{B1610CD0-7E75-4D5B-9C96-7D73785FCC8F}" type="pres">
      <dgm:prSet presAssocID="{DF1B8CC0-A204-4FAB-8B34-114359BFD3F0}" presName="composite" presStyleCnt="0"/>
      <dgm:spPr/>
    </dgm:pt>
    <dgm:pt modelId="{361880EF-E178-4956-B985-2B4CD96EA69F}" type="pres">
      <dgm:prSet presAssocID="{DF1B8CC0-A204-4FAB-8B34-114359BFD3F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F2B6DE2-9945-4D87-98E8-CABF86B70D19}" type="pres">
      <dgm:prSet presAssocID="{DF1B8CC0-A204-4FAB-8B34-114359BFD3F0}" presName="descendantText" presStyleLbl="alignAcc1" presStyleIdx="2" presStyleCnt="4">
        <dgm:presLayoutVars>
          <dgm:bulletEnabled val="1"/>
        </dgm:presLayoutVars>
      </dgm:prSet>
      <dgm:spPr/>
    </dgm:pt>
    <dgm:pt modelId="{59432DB9-2E43-472E-9D3B-B5076A6D6436}" type="pres">
      <dgm:prSet presAssocID="{364D0DCB-5480-482B-ACC1-1D38B2A7686A}" presName="sp" presStyleCnt="0"/>
      <dgm:spPr/>
    </dgm:pt>
    <dgm:pt modelId="{C4658AE5-71AA-463F-B19E-B10AA6A2E972}" type="pres">
      <dgm:prSet presAssocID="{64D47421-9E16-45A4-892F-255D96630086}" presName="composite" presStyleCnt="0"/>
      <dgm:spPr/>
    </dgm:pt>
    <dgm:pt modelId="{04515ED8-9C6A-484F-AE38-16BED669D10D}" type="pres">
      <dgm:prSet presAssocID="{64D47421-9E16-45A4-892F-255D9663008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C74ABFC-6FFC-4F16-9E8E-01336DE3F0CC}" type="pres">
      <dgm:prSet presAssocID="{64D47421-9E16-45A4-892F-255D9663008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6BEE001-1C9E-4D45-8467-4216E96B6901}" srcId="{DF1B8CC0-A204-4FAB-8B34-114359BFD3F0}" destId="{4EC0B263-86CE-41A9-A1BE-C53984B27424}" srcOrd="2" destOrd="0" parTransId="{2E10978B-E757-4AD2-8311-1B56B1513179}" sibTransId="{4392729F-5D16-41B1-AC91-B887CB23F49B}"/>
    <dgm:cxn modelId="{9B6FF208-A9F4-437F-BC66-F700772761B4}" srcId="{DF1B8CC0-A204-4FAB-8B34-114359BFD3F0}" destId="{EEF7C208-96FB-4B9C-A3E6-C4839C7DC816}" srcOrd="0" destOrd="0" parTransId="{EF837F31-1148-434B-BF06-56CA2364E269}" sibTransId="{DCCD02FB-B2F1-4513-AEE3-6186B70918EB}"/>
    <dgm:cxn modelId="{F9D4600D-1DAE-4854-9A63-D6CB693984F1}" srcId="{FD73EFE6-86C0-4C53-B391-AFD9E7F20EC4}" destId="{1F0C6F55-CF64-46DE-9966-9796DC709161}" srcOrd="0" destOrd="0" parTransId="{E6928DC1-A571-4FE5-A1D3-FAFD742EBC36}" sibTransId="{F2329827-819C-49E5-B182-CB4552EF0403}"/>
    <dgm:cxn modelId="{A80B8B0F-3291-4BFC-8F0E-7FFCE66BC6A4}" type="presOf" srcId="{FB30DB1A-3D50-47AE-BD2A-8DBAFBC9A887}" destId="{6F2B6DE2-9945-4D87-98E8-CABF86B70D19}" srcOrd="0" destOrd="1" presId="urn:microsoft.com/office/officeart/2005/8/layout/chevron2"/>
    <dgm:cxn modelId="{408AEE0F-69A8-46C0-8D0A-F3596E916E83}" type="presOf" srcId="{64D47421-9E16-45A4-892F-255D96630086}" destId="{04515ED8-9C6A-484F-AE38-16BED669D10D}" srcOrd="0" destOrd="0" presId="urn:microsoft.com/office/officeart/2005/8/layout/chevron2"/>
    <dgm:cxn modelId="{D17CC11A-9AF9-45C9-B025-F4AD15AAEAD5}" type="presOf" srcId="{0305BF49-BBC5-47BF-A560-AEDD3124073B}" destId="{E5D1B794-8F7C-4947-A75A-CF621379625D}" srcOrd="0" destOrd="0" presId="urn:microsoft.com/office/officeart/2005/8/layout/chevron2"/>
    <dgm:cxn modelId="{9D56D31C-AC1B-442C-B290-CEC7A22E16F6}" type="presOf" srcId="{1F0C6F55-CF64-46DE-9966-9796DC709161}" destId="{949EC81B-0519-4239-845A-38CDC5B78FCE}" srcOrd="0" destOrd="0" presId="urn:microsoft.com/office/officeart/2005/8/layout/chevron2"/>
    <dgm:cxn modelId="{BB82A952-3B30-4954-A4D3-EE5E6CA0FEEB}" srcId="{39D1E7E0-DA68-4219-8F95-D26D16251356}" destId="{6623C721-1138-46C0-8249-B0E90FE8902D}" srcOrd="0" destOrd="0" parTransId="{F2C0165A-4315-487B-8CB5-41F8BDDEDC97}" sibTransId="{8F9DE956-98CC-4118-A056-79EB32901876}"/>
    <dgm:cxn modelId="{19D56859-D8E0-4F2E-B1B3-42FD562ED7AE}" srcId="{0305BF49-BBC5-47BF-A560-AEDD3124073B}" destId="{39D1E7E0-DA68-4219-8F95-D26D16251356}" srcOrd="0" destOrd="0" parTransId="{786424DC-9945-44AE-B45E-4EC2396A8CF6}" sibTransId="{0C8A209D-9945-4055-8073-31829CE79ACF}"/>
    <dgm:cxn modelId="{40C92D7A-26C3-4846-B246-2575D16B74B5}" srcId="{64D47421-9E16-45A4-892F-255D96630086}" destId="{90F2EFDF-5A53-4EDC-A4B0-DD3E190F55A5}" srcOrd="0" destOrd="0" parTransId="{EE25727A-1896-449A-B08F-F6CB9E2726ED}" sibTransId="{BBB0D251-C386-40C4-AB50-7EDF8F495040}"/>
    <dgm:cxn modelId="{F64BD45A-0649-4E9C-82A9-3FB7F05E3AAA}" type="presOf" srcId="{FD73EFE6-86C0-4C53-B391-AFD9E7F20EC4}" destId="{75F82C19-28E5-491B-A122-828B41E27BCA}" srcOrd="0" destOrd="0" presId="urn:microsoft.com/office/officeart/2005/8/layout/chevron2"/>
    <dgm:cxn modelId="{F7E4CA84-DA89-4BEA-8352-4643A7027EF4}" type="presOf" srcId="{60C12DE7-1315-4C08-8A4C-02A744EAA325}" destId="{949EC81B-0519-4239-845A-38CDC5B78FCE}" srcOrd="0" destOrd="1" presId="urn:microsoft.com/office/officeart/2005/8/layout/chevron2"/>
    <dgm:cxn modelId="{4A96AEA4-2279-4FB9-A915-257875D3A502}" srcId="{0305BF49-BBC5-47BF-A560-AEDD3124073B}" destId="{64D47421-9E16-45A4-892F-255D96630086}" srcOrd="3" destOrd="0" parTransId="{558FA8FF-4A37-4B32-BFB3-A8E4CB97D0FC}" sibTransId="{77A72324-4A0B-4D02-91CD-3A2B3B850AE0}"/>
    <dgm:cxn modelId="{5E2914AA-679F-4362-B53C-7072DF5AC01F}" type="presOf" srcId="{EEF7C208-96FB-4B9C-A3E6-C4839C7DC816}" destId="{6F2B6DE2-9945-4D87-98E8-CABF86B70D19}" srcOrd="0" destOrd="0" presId="urn:microsoft.com/office/officeart/2005/8/layout/chevron2"/>
    <dgm:cxn modelId="{994E2CB6-6F75-45BB-BEC6-00F3CDAEA5C0}" srcId="{DF1B8CC0-A204-4FAB-8B34-114359BFD3F0}" destId="{FB30DB1A-3D50-47AE-BD2A-8DBAFBC9A887}" srcOrd="1" destOrd="0" parTransId="{68134BBC-0AC9-4810-99C7-ACB27AE4E069}" sibTransId="{53FE1C57-918D-450E-ABE0-7BADEDB983E3}"/>
    <dgm:cxn modelId="{B4C23FBA-D211-4F3B-AD91-CBBE39999DE7}" type="presOf" srcId="{90F2EFDF-5A53-4EDC-A4B0-DD3E190F55A5}" destId="{4C74ABFC-6FFC-4F16-9E8E-01336DE3F0CC}" srcOrd="0" destOrd="0" presId="urn:microsoft.com/office/officeart/2005/8/layout/chevron2"/>
    <dgm:cxn modelId="{26EAF3BC-9769-4F62-95FD-CB36723C5D4E}" srcId="{0305BF49-BBC5-47BF-A560-AEDD3124073B}" destId="{FD73EFE6-86C0-4C53-B391-AFD9E7F20EC4}" srcOrd="1" destOrd="0" parTransId="{7B3FEF1B-7E11-4DA2-9C1C-608A5458CF9D}" sibTransId="{026119EE-8B14-4151-B20D-9F9ADA02ADE8}"/>
    <dgm:cxn modelId="{D3CF8DC7-B8F5-4898-9322-9A028212C6E5}" type="presOf" srcId="{39D1E7E0-DA68-4219-8F95-D26D16251356}" destId="{2E0BBA01-F4FF-4C77-A3B4-2AE98F76FAA5}" srcOrd="0" destOrd="0" presId="urn:microsoft.com/office/officeart/2005/8/layout/chevron2"/>
    <dgm:cxn modelId="{B9A5A2CF-F596-4C65-B18E-F2FB59EF83A2}" type="presOf" srcId="{6623C721-1138-46C0-8249-B0E90FE8902D}" destId="{77B0F523-385A-49B0-8660-47EEBD1C7719}" srcOrd="0" destOrd="0" presId="urn:microsoft.com/office/officeart/2005/8/layout/chevron2"/>
    <dgm:cxn modelId="{BC666FDE-282E-4383-9D70-FC73FF52513D}" srcId="{0305BF49-BBC5-47BF-A560-AEDD3124073B}" destId="{DF1B8CC0-A204-4FAB-8B34-114359BFD3F0}" srcOrd="2" destOrd="0" parTransId="{29C15F87-986D-45AB-832C-676FB1FB304F}" sibTransId="{364D0DCB-5480-482B-ACC1-1D38B2A7686A}"/>
    <dgm:cxn modelId="{A80B50E9-2087-4E32-ADF7-7A75BDEBCFBA}" srcId="{FD73EFE6-86C0-4C53-B391-AFD9E7F20EC4}" destId="{60C12DE7-1315-4C08-8A4C-02A744EAA325}" srcOrd="1" destOrd="0" parTransId="{3C2DD097-410B-4847-A124-C305D776CCC3}" sibTransId="{9B1F7827-7C7B-48A6-B807-9320B62EAC9E}"/>
    <dgm:cxn modelId="{B2661CF2-C85F-43C2-BC3C-9699BEACA0EC}" type="presOf" srcId="{DF1B8CC0-A204-4FAB-8B34-114359BFD3F0}" destId="{361880EF-E178-4956-B985-2B4CD96EA69F}" srcOrd="0" destOrd="0" presId="urn:microsoft.com/office/officeart/2005/8/layout/chevron2"/>
    <dgm:cxn modelId="{46CDE7FD-4700-440F-892D-AB99DEA9136F}" type="presOf" srcId="{4EC0B263-86CE-41A9-A1BE-C53984B27424}" destId="{6F2B6DE2-9945-4D87-98E8-CABF86B70D19}" srcOrd="0" destOrd="2" presId="urn:microsoft.com/office/officeart/2005/8/layout/chevron2"/>
    <dgm:cxn modelId="{F9859191-F191-4B24-B5E2-6BB14F5AABC3}" type="presParOf" srcId="{E5D1B794-8F7C-4947-A75A-CF621379625D}" destId="{B81D7B95-899F-4A52-98E6-85E682005EC6}" srcOrd="0" destOrd="0" presId="urn:microsoft.com/office/officeart/2005/8/layout/chevron2"/>
    <dgm:cxn modelId="{34F4009E-7AEB-4F7C-B281-895854B4D222}" type="presParOf" srcId="{B81D7B95-899F-4A52-98E6-85E682005EC6}" destId="{2E0BBA01-F4FF-4C77-A3B4-2AE98F76FAA5}" srcOrd="0" destOrd="0" presId="urn:microsoft.com/office/officeart/2005/8/layout/chevron2"/>
    <dgm:cxn modelId="{3D1D8FDE-759F-4341-9549-F3284400E085}" type="presParOf" srcId="{B81D7B95-899F-4A52-98E6-85E682005EC6}" destId="{77B0F523-385A-49B0-8660-47EEBD1C7719}" srcOrd="1" destOrd="0" presId="urn:microsoft.com/office/officeart/2005/8/layout/chevron2"/>
    <dgm:cxn modelId="{2D4564B2-5387-42EB-9A89-53366D24187D}" type="presParOf" srcId="{E5D1B794-8F7C-4947-A75A-CF621379625D}" destId="{F3398A5A-806B-4552-AF6D-5B4A03E0DCD7}" srcOrd="1" destOrd="0" presId="urn:microsoft.com/office/officeart/2005/8/layout/chevron2"/>
    <dgm:cxn modelId="{CF208FE5-144D-4684-8615-9049D5089092}" type="presParOf" srcId="{E5D1B794-8F7C-4947-A75A-CF621379625D}" destId="{3AF54C48-51BB-4732-B3FA-5A35CA73F9F0}" srcOrd="2" destOrd="0" presId="urn:microsoft.com/office/officeart/2005/8/layout/chevron2"/>
    <dgm:cxn modelId="{AB9B7547-B0AA-48E4-85F3-CCE65F8CD6CD}" type="presParOf" srcId="{3AF54C48-51BB-4732-B3FA-5A35CA73F9F0}" destId="{75F82C19-28E5-491B-A122-828B41E27BCA}" srcOrd="0" destOrd="0" presId="urn:microsoft.com/office/officeart/2005/8/layout/chevron2"/>
    <dgm:cxn modelId="{855D8AD5-109F-4C88-AF64-07626A217395}" type="presParOf" srcId="{3AF54C48-51BB-4732-B3FA-5A35CA73F9F0}" destId="{949EC81B-0519-4239-845A-38CDC5B78FCE}" srcOrd="1" destOrd="0" presId="urn:microsoft.com/office/officeart/2005/8/layout/chevron2"/>
    <dgm:cxn modelId="{F4DD5290-2629-44B2-92CC-53C5F696805E}" type="presParOf" srcId="{E5D1B794-8F7C-4947-A75A-CF621379625D}" destId="{66FC8E30-FC14-4ADE-9F6B-97CBC327FE10}" srcOrd="3" destOrd="0" presId="urn:microsoft.com/office/officeart/2005/8/layout/chevron2"/>
    <dgm:cxn modelId="{984B1C52-B55F-4CD6-8884-74731DAB9029}" type="presParOf" srcId="{E5D1B794-8F7C-4947-A75A-CF621379625D}" destId="{B1610CD0-7E75-4D5B-9C96-7D73785FCC8F}" srcOrd="4" destOrd="0" presId="urn:microsoft.com/office/officeart/2005/8/layout/chevron2"/>
    <dgm:cxn modelId="{B2A192CB-425C-4692-B9A1-DCBDAB1EE58D}" type="presParOf" srcId="{B1610CD0-7E75-4D5B-9C96-7D73785FCC8F}" destId="{361880EF-E178-4956-B985-2B4CD96EA69F}" srcOrd="0" destOrd="0" presId="urn:microsoft.com/office/officeart/2005/8/layout/chevron2"/>
    <dgm:cxn modelId="{22BDBE19-902C-4128-8A40-DA580AE78F9D}" type="presParOf" srcId="{B1610CD0-7E75-4D5B-9C96-7D73785FCC8F}" destId="{6F2B6DE2-9945-4D87-98E8-CABF86B70D19}" srcOrd="1" destOrd="0" presId="urn:microsoft.com/office/officeart/2005/8/layout/chevron2"/>
    <dgm:cxn modelId="{931B5C98-8DA2-4EFA-AA76-23691ECB0B8C}" type="presParOf" srcId="{E5D1B794-8F7C-4947-A75A-CF621379625D}" destId="{59432DB9-2E43-472E-9D3B-B5076A6D6436}" srcOrd="5" destOrd="0" presId="urn:microsoft.com/office/officeart/2005/8/layout/chevron2"/>
    <dgm:cxn modelId="{DBB696B1-D8EA-4158-B6E6-16E729CBCDA1}" type="presParOf" srcId="{E5D1B794-8F7C-4947-A75A-CF621379625D}" destId="{C4658AE5-71AA-463F-B19E-B10AA6A2E972}" srcOrd="6" destOrd="0" presId="urn:microsoft.com/office/officeart/2005/8/layout/chevron2"/>
    <dgm:cxn modelId="{D3B6EC89-D571-4830-9128-AA4638969085}" type="presParOf" srcId="{C4658AE5-71AA-463F-B19E-B10AA6A2E972}" destId="{04515ED8-9C6A-484F-AE38-16BED669D10D}" srcOrd="0" destOrd="0" presId="urn:microsoft.com/office/officeart/2005/8/layout/chevron2"/>
    <dgm:cxn modelId="{744B3B10-5567-485D-911D-47169140F7FC}" type="presParOf" srcId="{C4658AE5-71AA-463F-B19E-B10AA6A2E972}" destId="{4C74ABFC-6FFC-4F16-9E8E-01336DE3F0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BBA01-F4FF-4C77-A3B4-2AE98F76FAA5}">
      <dsp:nvSpPr>
        <dsp:cNvPr id="0" name=""/>
        <dsp:cNvSpPr/>
      </dsp:nvSpPr>
      <dsp:spPr>
        <a:xfrm rot="5400000">
          <a:off x="-183714" y="186282"/>
          <a:ext cx="1224764" cy="857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</a:t>
          </a:r>
        </a:p>
      </dsp:txBody>
      <dsp:txXfrm rot="-5400000">
        <a:off x="1" y="431234"/>
        <a:ext cx="857334" cy="367430"/>
      </dsp:txXfrm>
    </dsp:sp>
    <dsp:sp modelId="{77B0F523-385A-49B0-8660-47EEBD1C7719}">
      <dsp:nvSpPr>
        <dsp:cNvPr id="0" name=""/>
        <dsp:cNvSpPr/>
      </dsp:nvSpPr>
      <dsp:spPr>
        <a:xfrm rot="5400000">
          <a:off x="5712282" y="-4852379"/>
          <a:ext cx="796096" cy="10505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Start a new repo on </a:t>
          </a:r>
          <a:r>
            <a:rPr lang="en-US" sz="1500" kern="1200" dirty="0" err="1"/>
            <a:t>Github</a:t>
          </a:r>
          <a:endParaRPr lang="en-US" sz="1500" kern="1200" dirty="0"/>
        </a:p>
      </dsp:txBody>
      <dsp:txXfrm rot="-5400000">
        <a:off x="857335" y="41430"/>
        <a:ext cx="10467129" cy="718372"/>
      </dsp:txXfrm>
    </dsp:sp>
    <dsp:sp modelId="{75F82C19-28E5-491B-A122-828B41E27BCA}">
      <dsp:nvSpPr>
        <dsp:cNvPr id="0" name=""/>
        <dsp:cNvSpPr/>
      </dsp:nvSpPr>
      <dsp:spPr>
        <a:xfrm rot="5400000">
          <a:off x="-183714" y="1264048"/>
          <a:ext cx="1224764" cy="857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</a:t>
          </a:r>
        </a:p>
      </dsp:txBody>
      <dsp:txXfrm rot="-5400000">
        <a:off x="1" y="1509000"/>
        <a:ext cx="857334" cy="367430"/>
      </dsp:txXfrm>
    </dsp:sp>
    <dsp:sp modelId="{949EC81B-0519-4239-845A-38CDC5B78FCE}">
      <dsp:nvSpPr>
        <dsp:cNvPr id="0" name=""/>
        <dsp:cNvSpPr/>
      </dsp:nvSpPr>
      <dsp:spPr>
        <a:xfrm rot="5400000">
          <a:off x="5712282" y="-3774613"/>
          <a:ext cx="796096" cy="10505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“Clone” the repo as a new project in RStudio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Define a Dropbox folder as the data path for your RStudio project</a:t>
          </a:r>
        </a:p>
      </dsp:txBody>
      <dsp:txXfrm rot="-5400000">
        <a:off x="857335" y="1119196"/>
        <a:ext cx="10467129" cy="718372"/>
      </dsp:txXfrm>
    </dsp:sp>
    <dsp:sp modelId="{361880EF-E178-4956-B985-2B4CD96EA69F}">
      <dsp:nvSpPr>
        <dsp:cNvPr id="0" name=""/>
        <dsp:cNvSpPr/>
      </dsp:nvSpPr>
      <dsp:spPr>
        <a:xfrm rot="5400000">
          <a:off x="-183714" y="2341814"/>
          <a:ext cx="1224764" cy="857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</a:p>
      </dsp:txBody>
      <dsp:txXfrm rot="-5400000">
        <a:off x="1" y="2586766"/>
        <a:ext cx="857334" cy="367430"/>
      </dsp:txXfrm>
    </dsp:sp>
    <dsp:sp modelId="{6F2B6DE2-9945-4D87-98E8-CABF86B70D19}">
      <dsp:nvSpPr>
        <dsp:cNvPr id="0" name=""/>
        <dsp:cNvSpPr/>
      </dsp:nvSpPr>
      <dsp:spPr>
        <a:xfrm rot="5400000">
          <a:off x="5712282" y="-2696847"/>
          <a:ext cx="796096" cy="10505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Write some SAS and/or R code to collect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is stored in Dropbox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Manage code on </a:t>
          </a:r>
          <a:r>
            <a:rPr lang="en-US" sz="1500" kern="1200" dirty="0" err="1"/>
            <a:t>Github</a:t>
          </a:r>
          <a:r>
            <a:rPr lang="en-US" sz="1500" kern="1200" dirty="0"/>
            <a:t> using RStudio </a:t>
          </a:r>
        </a:p>
      </dsp:txBody>
      <dsp:txXfrm rot="-5400000">
        <a:off x="857335" y="2196962"/>
        <a:ext cx="10467129" cy="718372"/>
      </dsp:txXfrm>
    </dsp:sp>
    <dsp:sp modelId="{04515ED8-9C6A-484F-AE38-16BED669D10D}">
      <dsp:nvSpPr>
        <dsp:cNvPr id="0" name=""/>
        <dsp:cNvSpPr/>
      </dsp:nvSpPr>
      <dsp:spPr>
        <a:xfrm rot="5400000">
          <a:off x="-183714" y="3419579"/>
          <a:ext cx="1224764" cy="857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</a:t>
          </a:r>
        </a:p>
      </dsp:txBody>
      <dsp:txXfrm rot="-5400000">
        <a:off x="1" y="3664531"/>
        <a:ext cx="857334" cy="367430"/>
      </dsp:txXfrm>
    </dsp:sp>
    <dsp:sp modelId="{4C74ABFC-6FFC-4F16-9E8E-01336DE3F0CC}">
      <dsp:nvSpPr>
        <dsp:cNvPr id="0" name=""/>
        <dsp:cNvSpPr/>
      </dsp:nvSpPr>
      <dsp:spPr>
        <a:xfrm rot="5400000">
          <a:off x="5712282" y="-1619081"/>
          <a:ext cx="796096" cy="10505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tables from R to MS Word or Latex (Overleaf)</a:t>
          </a:r>
        </a:p>
      </dsp:txBody>
      <dsp:txXfrm rot="-5400000">
        <a:off x="857335" y="3274728"/>
        <a:ext cx="10467129" cy="71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1379200" cy="1676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42CEB-F8A1-47B1-87A6-3A73B9D3786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© Cambridge Business Publishers , 2021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06400" y="1905000"/>
            <a:ext cx="11379200" cy="4495800"/>
          </a:xfrm>
        </p:spPr>
        <p:txBody>
          <a:bodyPr/>
          <a:lstStyle>
            <a:lvl1pPr>
              <a:buClr>
                <a:srgbClr val="FFC000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FFC000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FFC000"/>
              </a:buCl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buClr>
                <a:srgbClr val="FFC000"/>
              </a:buClr>
              <a:defRPr sz="1600"/>
            </a:lvl4pPr>
            <a:lvl5pPr>
              <a:buClr>
                <a:srgbClr val="FFC000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8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276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67498" y="2328844"/>
            <a:ext cx="6661249" cy="628762"/>
          </a:xfrm>
          <a:prstGeom prst="callout1">
            <a:avLst>
              <a:gd name="adj1" fmla="val 151403"/>
              <a:gd name="adj2" fmla="val 99873"/>
              <a:gd name="adj3" fmla="val 151570"/>
              <a:gd name="adj4" fmla="val 213"/>
            </a:avLst>
          </a:prstGeom>
          <a:noFill/>
          <a:ln w="44450">
            <a:solidFill>
              <a:schemeClr val="bg1"/>
            </a:solidFill>
          </a:ln>
        </p:spPr>
        <p:txBody>
          <a:bodyPr wrap="square" tIns="45720" bIns="45720" anchor="ctr">
            <a:spAutoFit/>
          </a:bodyPr>
          <a:lstStyle>
            <a:lvl1pPr algn="l">
              <a:lnSpc>
                <a:spcPct val="83000"/>
              </a:lnSpc>
              <a:defRPr lang="en-US" sz="4200" b="1" kern="1200" cap="all" spc="45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88530" y="1146085"/>
            <a:ext cx="4207152" cy="34739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spc="450" baseline="0">
                <a:solidFill>
                  <a:srgbClr val="2767FF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036D0F-E6CC-AD4F-9DE7-1B86DEF9B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6405"/>
          <a:stretch/>
        </p:blipFill>
        <p:spPr>
          <a:xfrm>
            <a:off x="7694407" y="5746174"/>
            <a:ext cx="868680" cy="1111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F0A6A2-7D8C-F341-9392-3B8CB0722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10"/>
          <a:stretch/>
        </p:blipFill>
        <p:spPr>
          <a:xfrm>
            <a:off x="10367640" y="-1"/>
            <a:ext cx="1239147" cy="123317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C8E371-A18B-9649-9D46-C040852A6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64" y="764795"/>
            <a:ext cx="1239147" cy="3474720"/>
          </a:xfrm>
          <a:prstGeom prst="rect">
            <a:avLst/>
          </a:prstGeom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2A50F33-1127-9044-987A-9E84151D871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82971" y="3921067"/>
            <a:ext cx="7507518" cy="738664"/>
          </a:xfrm>
          <a:prstGeom prst="callout1">
            <a:avLst>
              <a:gd name="adj1" fmla="val 142408"/>
              <a:gd name="adj2" fmla="val 100539"/>
              <a:gd name="adj3" fmla="val 142808"/>
              <a:gd name="adj4" fmla="val 61"/>
            </a:avLst>
          </a:prstGeom>
          <a:ln w="44450"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0" indent="0">
              <a:buFontTx/>
              <a:buNone/>
              <a:defRPr sz="4200" b="1" cap="all" spc="450" baseline="0">
                <a:ln>
                  <a:noFill/>
                </a:ln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Second line of title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E7726-77AE-414C-AA4F-BA3F269E53D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70581" y="5955776"/>
            <a:ext cx="2536206" cy="5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DDE5ED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9034885" cy="4467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B304764-A6E3-F44A-9B34-CAF3E677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F8A9C23-D111-364B-B2F1-E0654317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45059F5-336C-CA4C-9356-F25990B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405C21-E491-BC4E-BEEA-DC2984EA70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6800" y="1511300"/>
            <a:ext cx="10058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4239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F04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A26C5FE-DDD3-6645-A255-E80B266A4C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9"/>
          <a:stretch/>
        </p:blipFill>
        <p:spPr>
          <a:xfrm>
            <a:off x="10272625" y="0"/>
            <a:ext cx="868680" cy="9076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CD684-1424-7E44-89BF-1FDC7AC58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7"/>
          <a:stretch/>
        </p:blipFill>
        <p:spPr>
          <a:xfrm>
            <a:off x="9355851" y="4968711"/>
            <a:ext cx="1239147" cy="188928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9013512-CA4A-B745-8FB9-1A54E5B23D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7498" y="1803680"/>
            <a:ext cx="6661249" cy="628762"/>
          </a:xfrm>
          <a:prstGeom prst="callout1">
            <a:avLst>
              <a:gd name="adj1" fmla="val 152089"/>
              <a:gd name="adj2" fmla="val 98902"/>
              <a:gd name="adj3" fmla="val 151570"/>
              <a:gd name="adj4" fmla="val 213"/>
            </a:avLst>
          </a:prstGeom>
          <a:noFill/>
          <a:ln w="44450">
            <a:solidFill>
              <a:schemeClr val="bg1"/>
            </a:solidFill>
          </a:ln>
        </p:spPr>
        <p:txBody>
          <a:bodyPr wrap="square" tIns="45720" bIns="45720" anchor="ctr">
            <a:spAutoFit/>
          </a:bodyPr>
          <a:lstStyle>
            <a:lvl1pPr algn="l">
              <a:lnSpc>
                <a:spcPct val="83000"/>
              </a:lnSpc>
              <a:defRPr lang="en-US" sz="4200" b="1" kern="1200" cap="all" spc="45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  </a:t>
            </a:r>
          </a:p>
        </p:txBody>
      </p:sp>
      <p:sp>
        <p:nvSpPr>
          <p:cNvPr id="25" name="Text Placeholder 41">
            <a:extLst>
              <a:ext uri="{FF2B5EF4-FFF2-40B4-BE49-F238E27FC236}">
                <a16:creationId xmlns:a16="http://schemas.microsoft.com/office/drawing/2014/main" id="{8F4CE4FA-E97A-1F46-8C6F-93D575A760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2971" y="3502810"/>
            <a:ext cx="7497012" cy="738664"/>
          </a:xfrm>
          <a:prstGeom prst="callout1">
            <a:avLst>
              <a:gd name="adj1" fmla="val 140743"/>
              <a:gd name="adj2" fmla="val 98415"/>
              <a:gd name="adj3" fmla="val 142808"/>
              <a:gd name="adj4" fmla="val 61"/>
            </a:avLst>
          </a:prstGeom>
          <a:ln w="44450"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0" indent="0">
              <a:buFontTx/>
              <a:buNone/>
              <a:defRPr sz="4200" b="1" cap="all" spc="450" baseline="0">
                <a:ln>
                  <a:noFill/>
                </a:ln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Second line of title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67277-8BE6-464D-B29E-E610810EDA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2842" y="5919242"/>
            <a:ext cx="901052" cy="5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3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DDE5ED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26789"/>
            <a:ext cx="4754880" cy="374904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1426789"/>
            <a:ext cx="4754880" cy="374904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D46903-12A5-4A4A-91DE-B8D617FD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A4DB4B-0E9F-9942-9277-BEF9ECDF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727DA26-7BCD-E245-8DDF-83534B1D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39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cap="all" spc="250" baseline="0">
                <a:solidFill>
                  <a:srgbClr val="F04137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900" b="1" cap="all" spc="250" baseline="0">
                <a:solidFill>
                  <a:srgbClr val="F04137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18FA918-65B4-214A-9CAB-F8053AA5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305BCAB-C80A-734E-8FE8-C4F5BA37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860183-361F-1C4B-B886-3F6FF040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50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0A4C793-3B9B-E84F-97F0-4DDEE766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9923D7-99ED-ED48-A074-DF1596B6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8A27DD-1453-9F49-9E4D-6FEAD51D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27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0A00E-20BE-C948-867E-3668DC43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05E73-AE62-7044-B3B7-B031E8E02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DF0A-9E92-A44E-A7A9-FF0CE25409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48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0"/>
            <a:ext cx="3171614" cy="6858000"/>
          </a:xfrm>
          <a:prstGeom prst="rect">
            <a:avLst/>
          </a:prstGeom>
          <a:solidFill>
            <a:srgbClr val="276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noFill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01707" y="2268971"/>
            <a:ext cx="2430780" cy="3674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4F033-E8B3-FC49-A373-38528C1F1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04832" y="718987"/>
            <a:ext cx="2301368" cy="830997"/>
          </a:xfrm>
          <a:prstGeom prst="callout1">
            <a:avLst>
              <a:gd name="adj1" fmla="val 130380"/>
              <a:gd name="adj2" fmla="val 97389"/>
              <a:gd name="adj3" fmla="val 130532"/>
              <a:gd name="adj4" fmla="val 882"/>
            </a:avLst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 add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41F8B18-227C-FD4B-9CE2-DB080376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03DEA8E-EF8B-B54D-BB93-3910E00B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6354079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66535B3-74BE-824E-A5F3-911F2797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Content Placeholder 10">
            <a:extLst>
              <a:ext uri="{FF2B5EF4-FFF2-40B4-BE49-F238E27FC236}">
                <a16:creationId xmlns:a16="http://schemas.microsoft.com/office/drawing/2014/main" id="{31988C9D-6340-4641-B3D6-CEF598BDBE21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50303C-5D28-5F4D-B861-06B060BC6F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AD7D3E-5692-7146-9F5F-0A8B2ECB26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759A6-6AAC-6447-921C-D80252E618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09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Content Placeholder 10">
            <a:extLst>
              <a:ext uri="{FF2B5EF4-FFF2-40B4-BE49-F238E27FC236}">
                <a16:creationId xmlns:a16="http://schemas.microsoft.com/office/drawing/2014/main" id="{46DD52FC-9FA7-9D47-961B-79256696D98C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1066800" y="762000"/>
            <a:ext cx="9013825" cy="52578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532" y="762000"/>
            <a:ext cx="1016267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526289-57CA-F843-8A8F-87F100C51C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61B23C-61B2-4C44-A5C8-9CFD7CFB15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E46047B-956D-3243-B5FD-F5DC3CCB21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05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ertical Content Placeholder 12">
            <a:extLst>
              <a:ext uri="{FF2B5EF4-FFF2-40B4-BE49-F238E27FC236}">
                <a16:creationId xmlns:a16="http://schemas.microsoft.com/office/drawing/2014/main" id="{D9CE4C93-E6E5-834E-95FE-696ECFBCECE9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 rot="10800000">
            <a:off x="1952625" y="762000"/>
            <a:ext cx="9420225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838200" y="762000"/>
            <a:ext cx="882387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A80655-2B7E-B042-853A-953F0EF054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7090A5-0D6F-9E49-9A0A-FEA22FCC1B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904694-41A7-0F42-87ED-DD4ADBE8C6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6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  <p:sldLayoutId id="2147483740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9034885" cy="446735"/>
          </a:xfrm>
          <a:prstGeom prst="rect">
            <a:avLst/>
          </a:prstGeom>
          <a:ln w="4445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371600"/>
            <a:ext cx="1005840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307672"/>
            <a:ext cx="1275933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216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87BBC1-8790-1F40-A017-B4344BC03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2825" y="6307672"/>
            <a:ext cx="718171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0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cap="all" spc="450" baseline="0" dirty="0">
          <a:solidFill>
            <a:srgbClr val="2767FF"/>
          </a:solidFill>
          <a:effectLst/>
          <a:latin typeface="+mj-lt"/>
          <a:ea typeface="+mn-ea"/>
          <a:cs typeface="+mn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lr3.mlr-org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landau.github.io/targets-tutorial/#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hyperlink" Target="https://docs.ropensci.org/target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futureverse.org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tex.stackexchange.com/questions/133351/how-do-i-create-unadorned-color-bars-without-a-plo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appygitwith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packages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plyr.tidyverse.org/" TargetMode="External"/><Relationship Id="rId5" Type="http://schemas.openxmlformats.org/officeDocument/2006/relationships/hyperlink" Target="https://r4ds.had.co.nz/tidy-data.html" TargetMode="External"/><Relationship Id="rId4" Type="http://schemas.openxmlformats.org/officeDocument/2006/relationships/hyperlink" Target="https://www.tidyverse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Functional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4B5-D6EB-EF42-AE98-D75D83E5F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064" y="1467197"/>
            <a:ext cx="6661249" cy="628762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9547F-0CD7-094E-9324-E685EF4ED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063" y="2865989"/>
            <a:ext cx="7861137" cy="1384995"/>
          </a:xfrm>
        </p:spPr>
        <p:txBody>
          <a:bodyPr/>
          <a:lstStyle/>
          <a:p>
            <a:r>
              <a:rPr lang="en-US" dirty="0"/>
              <a:t>2022 R Coding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D4ADD-B411-0DE1-C9B3-6564B7D744B8}"/>
              </a:ext>
            </a:extLst>
          </p:cNvPr>
          <p:cNvSpPr txBox="1"/>
          <p:nvPr/>
        </p:nvSpPr>
        <p:spPr>
          <a:xfrm>
            <a:off x="597063" y="4952246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Eric Weisbrod</a:t>
            </a:r>
          </a:p>
        </p:txBody>
      </p:sp>
    </p:spTree>
    <p:extLst>
      <p:ext uri="{BB962C8B-B14F-4D97-AF65-F5344CB8AC3E}">
        <p14:creationId xmlns:p14="http://schemas.microsoft.com/office/powerpoint/2010/main" val="117431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5192-087A-A155-EAFF-78ACFAD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Rabbit Holes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233573C-0317-4749-FC8F-D854CBD57E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72" y="2050197"/>
            <a:ext cx="7723035" cy="452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06DBC2-CF58-26A2-6748-24C6EB1FC50F}"/>
              </a:ext>
            </a:extLst>
          </p:cNvPr>
          <p:cNvSpPr txBox="1"/>
          <p:nvPr/>
        </p:nvSpPr>
        <p:spPr>
          <a:xfrm>
            <a:off x="8774478" y="5568434"/>
            <a:ext cx="2889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https://mlr3.mlr-org.com/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5192-087A-A155-EAFF-78ACFAD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Rabbit Holes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831D52B-4D61-244D-FE2F-6F5FB163F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713019"/>
            <a:ext cx="7150100" cy="263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49526E-FE84-F6ED-AFAE-139D3C11B347}"/>
              </a:ext>
            </a:extLst>
          </p:cNvPr>
          <p:cNvSpPr txBox="1"/>
          <p:nvPr/>
        </p:nvSpPr>
        <p:spPr>
          <a:xfrm>
            <a:off x="387350" y="206958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https://wlandau.github.io/targets-tutorial/#1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https://docs.ropensci.org/targets/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6" name="Picture 6" descr="rOpenSci | targets: Democratizing Reproducible Analysis Pipelines">
            <a:extLst>
              <a:ext uri="{FF2B5EF4-FFF2-40B4-BE49-F238E27FC236}">
                <a16:creationId xmlns:a16="http://schemas.microsoft.com/office/drawing/2014/main" id="{9E615AAA-E4F9-D767-C362-DB51B08D6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04" y="586564"/>
            <a:ext cx="4074945" cy="263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38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5192-087A-A155-EAFF-78ACFAD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Rabbit Holes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E5C86-8BA4-9F30-C11C-DD53A7B6D619}"/>
              </a:ext>
            </a:extLst>
          </p:cNvPr>
          <p:cNvSpPr txBox="1"/>
          <p:nvPr/>
        </p:nvSpPr>
        <p:spPr>
          <a:xfrm>
            <a:off x="8147050" y="1155184"/>
            <a:ext cx="3206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https://www.futureverse.org/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 descr="Futureverse: Overview of All Packages">
            <a:extLst>
              <a:ext uri="{FF2B5EF4-FFF2-40B4-BE49-F238E27FC236}">
                <a16:creationId xmlns:a16="http://schemas.microsoft.com/office/drawing/2014/main" id="{5032B221-1E1D-01D2-40E0-B068B841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019574"/>
            <a:ext cx="8832850" cy="46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651" y="943429"/>
            <a:ext cx="6386706" cy="3977366"/>
          </a:xfrm>
        </p:spPr>
        <p:txBody>
          <a:bodyPr/>
          <a:lstStyle/>
          <a:p>
            <a:r>
              <a:rPr lang="en-US" dirty="0"/>
              <a:t>High level discussion of pros / cons</a:t>
            </a:r>
          </a:p>
          <a:p>
            <a:r>
              <a:rPr lang="en-US" dirty="0"/>
              <a:t>Getting set up in RStudio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Collect and save basic data from WRDS</a:t>
            </a:r>
          </a:p>
          <a:p>
            <a:r>
              <a:rPr lang="en-US" dirty="0"/>
              <a:t>Create basic tables and figures in Latex and Word</a:t>
            </a:r>
          </a:p>
          <a:p>
            <a:r>
              <a:rPr lang="en-US" dirty="0"/>
              <a:t>Peek down some further rabbit holes, if time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7D7CD2-4802-45BF-A0B9-B3B68C86F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2" y="6143398"/>
            <a:ext cx="272241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8644-0398-4A63-A15C-0DF39638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16297" cy="1450757"/>
          </a:xfrm>
        </p:spPr>
        <p:txBody>
          <a:bodyPr/>
          <a:lstStyle/>
          <a:p>
            <a:r>
              <a:rPr lang="en-US" dirty="0"/>
              <a:t>SAS vs R vs Stata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C5574-E0D3-40E5-B180-79B61E97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2" y="72650"/>
            <a:ext cx="2722418" cy="685800"/>
          </a:xfrm>
          <a:prstGeom prst="rect">
            <a:avLst/>
          </a:prstGeom>
        </p:spPr>
      </p:pic>
      <p:pic>
        <p:nvPicPr>
          <p:cNvPr id="10" name="Content Placeholder 9" descr="Rectangle">
            <a:extLst>
              <a:ext uri="{FF2B5EF4-FFF2-40B4-BE49-F238E27FC236}">
                <a16:creationId xmlns:a16="http://schemas.microsoft.com/office/drawing/2014/main" id="{60044188-268D-C546-9BA3-A82B5B317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1025" y="6024811"/>
            <a:ext cx="10664982" cy="800169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507D20-0EAC-C277-B98C-87861A87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58" y="1989101"/>
            <a:ext cx="1852943" cy="7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1C9707-D580-6920-181E-E0071214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81" y="1872174"/>
            <a:ext cx="1140973" cy="8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62CD08-842D-684F-92B0-2A7138DE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215" y="1989101"/>
            <a:ext cx="2279116" cy="6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44A00AC-E013-1CAF-9DF0-7941878AF4B2}"/>
              </a:ext>
            </a:extLst>
          </p:cNvPr>
          <p:cNvSpPr/>
          <p:nvPr/>
        </p:nvSpPr>
        <p:spPr>
          <a:xfrm>
            <a:off x="3091521" y="2049279"/>
            <a:ext cx="1439501" cy="639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320D3A63-54C4-02AD-E699-7CFBB2511937}"/>
              </a:ext>
            </a:extLst>
          </p:cNvPr>
          <p:cNvSpPr/>
          <p:nvPr/>
        </p:nvSpPr>
        <p:spPr>
          <a:xfrm>
            <a:off x="7133407" y="2049279"/>
            <a:ext cx="1259155" cy="639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CE4F21-BCA3-18E1-AB2F-37DCC0C59157}"/>
              </a:ext>
            </a:extLst>
          </p:cNvPr>
          <p:cNvSpPr txBox="1"/>
          <p:nvPr/>
        </p:nvSpPr>
        <p:spPr>
          <a:xfrm>
            <a:off x="0" y="3090560"/>
            <a:ext cx="3719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Data is generally on disk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Strongest WRDS integration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Some Git integration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Good for manipulating big data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Good for merging datasets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Not as easy for data viz and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0BC62-BF00-BA12-8014-6B0E4D06664E}"/>
              </a:ext>
            </a:extLst>
          </p:cNvPr>
          <p:cNvSpPr txBox="1"/>
          <p:nvPr/>
        </p:nvSpPr>
        <p:spPr>
          <a:xfrm>
            <a:off x="4322971" y="3121213"/>
            <a:ext cx="36520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Multiple datasets in RAM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WRDS integration via Postgres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Strongest Git integration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Great IDE (RStudio)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Open source competitor to Python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Strong parallel processing tools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Smaller </a:t>
            </a:r>
            <a:r>
              <a:rPr lang="en-US" dirty="0" err="1"/>
              <a:t>BSchool</a:t>
            </a:r>
            <a:r>
              <a:rPr lang="en-US" dirty="0"/>
              <a:t> community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46880-96DA-6833-E6FD-F235B198346E}"/>
              </a:ext>
            </a:extLst>
          </p:cNvPr>
          <p:cNvSpPr txBox="1"/>
          <p:nvPr/>
        </p:nvSpPr>
        <p:spPr>
          <a:xfrm>
            <a:off x="8470604" y="3028880"/>
            <a:ext cx="3719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Single dataset in RAM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No WRDS integration (that I know)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No Git integration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Manipulating data can be clunky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Tough licensing costs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Good for point and click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Good for coauthors and learning examples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2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02C7-2CF9-E0B8-785B-6FE432F6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vs. Dropbox (or OneDrive, etc.)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AFE2-6E11-EDF7-CC34-7D7B2AEDE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BF6A5-E23F-9187-A3FE-096AA302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3613123"/>
          </a:xfrm>
        </p:spPr>
        <p:txBody>
          <a:bodyPr>
            <a:normAutofit/>
          </a:bodyPr>
          <a:lstStyle/>
          <a:p>
            <a:r>
              <a:rPr lang="en-US" dirty="0"/>
              <a:t>More robust version control</a:t>
            </a:r>
          </a:p>
          <a:p>
            <a:pPr lvl="1"/>
            <a:r>
              <a:rPr lang="en-US" dirty="0"/>
              <a:t>There is “one” set of code for the project</a:t>
            </a:r>
          </a:p>
          <a:p>
            <a:pPr lvl="1"/>
            <a:r>
              <a:rPr lang="en-US" dirty="0"/>
              <a:t>Supports replicability</a:t>
            </a:r>
          </a:p>
          <a:p>
            <a:r>
              <a:rPr lang="en-US" dirty="0"/>
              <a:t>Robust approach to tracked changes</a:t>
            </a:r>
          </a:p>
          <a:p>
            <a:r>
              <a:rPr lang="en-US" dirty="0"/>
              <a:t>Powerful search functionality</a:t>
            </a:r>
          </a:p>
          <a:p>
            <a:r>
              <a:rPr lang="en-US" dirty="0"/>
              <a:t>Synergies with other coders</a:t>
            </a:r>
          </a:p>
          <a:p>
            <a:r>
              <a:rPr lang="en-US" dirty="0"/>
              <a:t>Can still use Dropbox for data, etc.</a:t>
            </a:r>
          </a:p>
          <a:p>
            <a:pPr lvl="1"/>
            <a:r>
              <a:rPr lang="en-US" dirty="0"/>
              <a:t>Maybe code too, if careful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029C7-657B-A1F9-0FEF-263CBD9A0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56AF9-BC10-4F04-0D83-6870D3FBB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5394" y="2958273"/>
            <a:ext cx="5205605" cy="3563177"/>
          </a:xfrm>
        </p:spPr>
        <p:txBody>
          <a:bodyPr>
            <a:normAutofit/>
          </a:bodyPr>
          <a:lstStyle/>
          <a:p>
            <a:r>
              <a:rPr lang="en-US" dirty="0"/>
              <a:t>Syncing and backing up your code is a manual process</a:t>
            </a:r>
          </a:p>
          <a:p>
            <a:r>
              <a:rPr lang="en-US" dirty="0" err="1"/>
              <a:t>Github</a:t>
            </a:r>
            <a:r>
              <a:rPr lang="en-US" dirty="0"/>
              <a:t> is only designed to manage code, not the rest of your research project</a:t>
            </a:r>
          </a:p>
          <a:p>
            <a:r>
              <a:rPr lang="en-US" dirty="0"/>
              <a:t>Your coauthor has never used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Something new to learn</a:t>
            </a:r>
          </a:p>
          <a:p>
            <a:pPr lvl="1"/>
            <a:r>
              <a:rPr lang="en-US" dirty="0"/>
              <a:t>Lots of new vocabulary</a:t>
            </a:r>
          </a:p>
          <a:p>
            <a:r>
              <a:rPr lang="en-US" dirty="0"/>
              <a:t>Git is built in to some IDEs not others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FDAA2-02A3-93B2-AA8B-14BD7B63B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2" y="72650"/>
            <a:ext cx="272241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B5ED-6A90-0609-57DC-03EDA881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Research Project Workflow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27C1A9-8BEC-D237-34E7-A3C153702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54297"/>
              </p:ext>
            </p:extLst>
          </p:nvPr>
        </p:nvGraphicFramePr>
        <p:xfrm>
          <a:off x="314324" y="2108200"/>
          <a:ext cx="11363326" cy="4463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AB5E9B4-2C61-0200-4519-39A64EACA1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2" y="72650"/>
            <a:ext cx="272241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9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B5ED-6A90-0609-57DC-03EDA881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5027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Getting started with Git / </a:t>
            </a:r>
            <a:r>
              <a:rPr lang="en-US" sz="4000" dirty="0" err="1"/>
              <a:t>Github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5E9B4-2C61-0200-4519-39A64EACA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2" y="6172200"/>
            <a:ext cx="2722418" cy="685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2A65C-00E6-E308-21E2-5582B6377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108201"/>
            <a:ext cx="12033250" cy="4677149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b="1" dirty="0"/>
              <a:t>Repository”: </a:t>
            </a:r>
            <a:r>
              <a:rPr lang="en-US" dirty="0"/>
              <a:t>A site that stores all of the files for your project. “Repo” for short. Can be public or private. </a:t>
            </a:r>
          </a:p>
          <a:p>
            <a:r>
              <a:rPr lang="en-US" b="1" dirty="0"/>
              <a:t>“Clone”: </a:t>
            </a:r>
            <a:r>
              <a:rPr lang="en-US" dirty="0"/>
              <a:t>Copy a repository to your computer. </a:t>
            </a:r>
          </a:p>
          <a:p>
            <a:r>
              <a:rPr lang="en-US" b="1" dirty="0"/>
              <a:t>“Pull”: </a:t>
            </a:r>
            <a:r>
              <a:rPr lang="en-US" dirty="0"/>
              <a:t>Pull down the latest changes from the repository (“remote”) to your machine. Pull = download.</a:t>
            </a:r>
          </a:p>
          <a:p>
            <a:pPr lvl="1"/>
            <a:r>
              <a:rPr lang="en-US" dirty="0"/>
              <a:t>**Always pull before you push!!</a:t>
            </a:r>
          </a:p>
          <a:p>
            <a:r>
              <a:rPr lang="en-US" b="1" dirty="0"/>
              <a:t>“Commit”: </a:t>
            </a:r>
            <a:r>
              <a:rPr lang="en-US" dirty="0"/>
              <a:t>Commit your changes to save a new local version of the code on your machine.</a:t>
            </a:r>
          </a:p>
          <a:p>
            <a:pPr lvl="1"/>
            <a:r>
              <a:rPr lang="en-US" dirty="0"/>
              <a:t>Must write a short note describing the changes.</a:t>
            </a:r>
          </a:p>
          <a:p>
            <a:r>
              <a:rPr lang="en-US" b="1" dirty="0"/>
              <a:t>“Push”: </a:t>
            </a:r>
            <a:r>
              <a:rPr lang="en-US" dirty="0"/>
              <a:t>Push the changes you committed on your machine up to the remote repository. Push = upload.</a:t>
            </a:r>
          </a:p>
          <a:p>
            <a:r>
              <a:rPr lang="en-US" b="1" dirty="0"/>
              <a:t>“Fork”: </a:t>
            </a:r>
            <a:r>
              <a:rPr lang="en-US" dirty="0"/>
              <a:t>Make your own copy of someone else’s repository so that you can edit your own version. 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sz="2800" b="1" dirty="0"/>
              <a:t>  Fork me!</a:t>
            </a:r>
          </a:p>
        </p:txBody>
      </p:sp>
      <p:pic>
        <p:nvPicPr>
          <p:cNvPr id="2050" name="Picture 2" descr="Cover image">
            <a:extLst>
              <a:ext uri="{FF2B5EF4-FFF2-40B4-BE49-F238E27FC236}">
                <a16:creationId xmlns:a16="http://schemas.microsoft.com/office/drawing/2014/main" id="{9FA5B7A8-A974-95AE-0892-1ECF6EEA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8" y="72649"/>
            <a:ext cx="3282952" cy="196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411E80-4C29-BBFF-2542-0FE2B6368216}"/>
              </a:ext>
            </a:extLst>
          </p:cNvPr>
          <p:cNvSpPr txBox="1"/>
          <p:nvPr/>
        </p:nvSpPr>
        <p:spPr>
          <a:xfrm>
            <a:off x="2101850" y="5987534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https://happygitwithr.com/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5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B5ED-6A90-0609-57DC-03EDA881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5027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Getting started with R 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5E9B4-2C61-0200-4519-39A64EACA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2" y="6172200"/>
            <a:ext cx="2722418" cy="685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2A65C-00E6-E308-21E2-5582B6377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" y="1837951"/>
            <a:ext cx="12033250" cy="4677149"/>
          </a:xfrm>
        </p:spPr>
        <p:txBody>
          <a:bodyPr>
            <a:normAutofit/>
          </a:bodyPr>
          <a:lstStyle/>
          <a:p>
            <a:r>
              <a:rPr lang="en-US" b="1" dirty="0" err="1"/>
              <a:t>Tidyverse</a:t>
            </a:r>
            <a:r>
              <a:rPr lang="en-US" b="1" dirty="0"/>
              <a:t>: </a:t>
            </a:r>
            <a:r>
              <a:rPr lang="en-US" sz="1700" dirty="0"/>
              <a:t>“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</a:rPr>
              <a:t>The </a:t>
            </a:r>
            <a:r>
              <a:rPr lang="en-US" sz="1700" b="0" i="0" dirty="0" err="1">
                <a:solidFill>
                  <a:srgbClr val="1A1917"/>
                </a:solidFill>
                <a:effectLst/>
                <a:latin typeface="Lato" panose="020F0502020204030203" pitchFamily="34" charset="0"/>
              </a:rPr>
              <a:t>tidyverse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</a:rPr>
              <a:t> is an opinionated </a:t>
            </a:r>
            <a:r>
              <a:rPr lang="en-US" sz="1700" b="0" i="0" u="none" strike="noStrike" dirty="0">
                <a:solidFill>
                  <a:srgbClr val="38577F"/>
                </a:solidFill>
                <a:effectLst/>
                <a:latin typeface="Lato" panose="020F0502020204030203" pitchFamily="34" charset="0"/>
                <a:hlinkClick r:id="rId3"/>
              </a:rPr>
              <a:t>collection of R packages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</a:rPr>
              <a:t> designed for data science. All packages share an underlying design philosophy, grammar, and data structures.” 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  <a:hlinkClick r:id="rId4"/>
              </a:rPr>
              <a:t>https://www.tidyverse.org/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</a:rPr>
              <a:t>  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  <a:hlinkClick r:id="rId5"/>
              </a:rPr>
              <a:t>https://r4ds.had.co.nz/tidy-data.html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pPr lvl="1"/>
            <a:r>
              <a:rPr lang="en-US" sz="1500" dirty="0" err="1">
                <a:solidFill>
                  <a:srgbClr val="1A1917"/>
                </a:solidFill>
                <a:latin typeface="Lato" panose="020F0502020204030203" pitchFamily="34" charset="0"/>
              </a:rPr>
              <a:t>Dplyr</a:t>
            </a:r>
            <a:r>
              <a:rPr lang="en-US" sz="1500" dirty="0">
                <a:solidFill>
                  <a:srgbClr val="1A1917"/>
                </a:solidFill>
                <a:latin typeface="Lato" panose="020F0502020204030203" pitchFamily="34" charset="0"/>
              </a:rPr>
              <a:t> is the key data manipulation package </a:t>
            </a:r>
            <a:r>
              <a:rPr lang="en-US" sz="1500" dirty="0">
                <a:solidFill>
                  <a:srgbClr val="1A1917"/>
                </a:solidFill>
                <a:latin typeface="Lato" panose="020F0502020204030203" pitchFamily="34" charset="0"/>
                <a:hlinkClick r:id="rId6"/>
              </a:rPr>
              <a:t>https://dplyr.tidyverse.org/</a:t>
            </a:r>
            <a:r>
              <a:rPr lang="en-US" sz="1500" dirty="0">
                <a:solidFill>
                  <a:srgbClr val="1A1917"/>
                </a:solidFill>
                <a:latin typeface="Lato" panose="020F0502020204030203" pitchFamily="34" charset="0"/>
              </a:rPr>
              <a:t> </a:t>
            </a:r>
            <a:endParaRPr lang="en-US" sz="1500" dirty="0"/>
          </a:p>
          <a:p>
            <a:r>
              <a:rPr lang="en-US" b="1" dirty="0"/>
              <a:t>“&lt;-”</a:t>
            </a:r>
            <a:r>
              <a:rPr lang="en-US" dirty="0"/>
              <a:t>  : is an assignment operator,  can also just use “=”</a:t>
            </a:r>
          </a:p>
          <a:p>
            <a:pPr lvl="1"/>
            <a:r>
              <a:rPr lang="en-US" dirty="0"/>
              <a:t>Keyboard shortcut is Alt + - </a:t>
            </a:r>
          </a:p>
          <a:p>
            <a:r>
              <a:rPr lang="en-US" b="1" dirty="0"/>
              <a:t>“%&gt;%” or “|&gt;” :  </a:t>
            </a:r>
            <a:r>
              <a:rPr lang="en-US" dirty="0"/>
              <a:t>Pipe operator = “and then”  </a:t>
            </a:r>
          </a:p>
          <a:p>
            <a:pPr lvl="1"/>
            <a:r>
              <a:rPr lang="en-US" dirty="0"/>
              <a:t>Keyboard shortcut Ctrl + shift + M  (MOST USED SHORTCUT!)</a:t>
            </a:r>
          </a:p>
          <a:p>
            <a:pPr lvl="1"/>
            <a:r>
              <a:rPr lang="en-US" dirty="0"/>
              <a:t>If you use the native R pipe with a “ligature” font, will make a prettier triangle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7DDBE-3EA7-BB72-C114-AB0D9E178A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69" y="5124450"/>
            <a:ext cx="5803195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5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6A0C-1349-DB41-509C-6D171A71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R packages to highlight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21A0-9281-DE09-CC46-FBF6B5BB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48" y="2101851"/>
            <a:ext cx="10058400" cy="3760891"/>
          </a:xfrm>
        </p:spPr>
        <p:txBody>
          <a:bodyPr>
            <a:normAutofit/>
          </a:bodyPr>
          <a:lstStyle/>
          <a:p>
            <a:r>
              <a:rPr lang="en-US" sz="2800" dirty="0" err="1"/>
              <a:t>Rpostgres</a:t>
            </a:r>
            <a:r>
              <a:rPr lang="en-US" sz="2800" dirty="0"/>
              <a:t> / DBI : interface with remote databases</a:t>
            </a:r>
          </a:p>
          <a:p>
            <a:r>
              <a:rPr lang="en-US" sz="2800" dirty="0"/>
              <a:t>Haven : Read and write SAS and Stata data</a:t>
            </a:r>
          </a:p>
          <a:p>
            <a:r>
              <a:rPr lang="en-US" sz="2800" dirty="0" err="1"/>
              <a:t>fixest</a:t>
            </a:r>
            <a:r>
              <a:rPr lang="en-US" sz="2800" dirty="0"/>
              <a:t> or </a:t>
            </a:r>
            <a:r>
              <a:rPr lang="en-US" sz="2800" dirty="0" err="1"/>
              <a:t>lfe</a:t>
            </a:r>
            <a:r>
              <a:rPr lang="en-US" sz="2800" dirty="0"/>
              <a:t> : R equivalents of the </a:t>
            </a:r>
            <a:r>
              <a:rPr lang="en-US" sz="2800" dirty="0" err="1"/>
              <a:t>reghdfe</a:t>
            </a:r>
            <a:r>
              <a:rPr lang="en-US" sz="2800" dirty="0"/>
              <a:t> package in Stata</a:t>
            </a:r>
          </a:p>
          <a:p>
            <a:r>
              <a:rPr lang="en-US" sz="2800" dirty="0"/>
              <a:t>Broom : very useful for extracting output from a regression / model</a:t>
            </a:r>
          </a:p>
          <a:p>
            <a:r>
              <a:rPr lang="en-US" sz="2800" dirty="0"/>
              <a:t>Zoo and </a:t>
            </a:r>
            <a:r>
              <a:rPr lang="en-US" sz="2800" dirty="0" err="1"/>
              <a:t>tsibble</a:t>
            </a:r>
            <a:r>
              <a:rPr lang="en-US" sz="2800" dirty="0"/>
              <a:t>: packages for time series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559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E902-1A5D-FC9D-8128-2DACEA9F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Rabbit Holes</a:t>
            </a:r>
          </a:p>
        </p:txBody>
      </p:sp>
      <p:pic>
        <p:nvPicPr>
          <p:cNvPr id="7170" name="Picture 2" descr="apply lapply rapply sapply functions in R | R-bloggers">
            <a:extLst>
              <a:ext uri="{FF2B5EF4-FFF2-40B4-BE49-F238E27FC236}">
                <a16:creationId xmlns:a16="http://schemas.microsoft.com/office/drawing/2014/main" id="{26BE7F57-F2E4-BB62-48E8-C1292F9EB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049463"/>
            <a:ext cx="3048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D11735-F181-3276-1DB9-75A62EC87835}"/>
              </a:ext>
            </a:extLst>
          </p:cNvPr>
          <p:cNvSpPr txBox="1"/>
          <p:nvPr/>
        </p:nvSpPr>
        <p:spPr>
          <a:xfrm>
            <a:off x="1346200" y="54731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http://adv-r.had.co.nz/Functionals.html</a:t>
            </a:r>
            <a:endParaRPr lang="en-US" dirty="0"/>
          </a:p>
          <a:p>
            <a:endParaRPr lang="en-US" dirty="0"/>
          </a:p>
        </p:txBody>
      </p:sp>
      <p:pic>
        <p:nvPicPr>
          <p:cNvPr id="7172" name="Picture 4" descr="purrr - Roshan Talimi">
            <a:extLst>
              <a:ext uri="{FF2B5EF4-FFF2-40B4-BE49-F238E27FC236}">
                <a16:creationId xmlns:a16="http://schemas.microsoft.com/office/drawing/2014/main" id="{A5C13846-E795-81D2-D35C-2C02136F8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2017071"/>
            <a:ext cx="4338638" cy="45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8670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tVTI">
  <a:themeElements>
    <a:clrScheme name="Custom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051BA"/>
      </a:accent1>
      <a:accent2>
        <a:srgbClr val="1CADE4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51BA"/>
      </a:hlink>
      <a:folHlink>
        <a:srgbClr val="E8000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17335</TotalTime>
  <Words>723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Garamond</vt:lpstr>
      <vt:lpstr>Lato</vt:lpstr>
      <vt:lpstr>Wingdings</vt:lpstr>
      <vt:lpstr>RetrospectVTI</vt:lpstr>
      <vt:lpstr>Savon</vt:lpstr>
      <vt:lpstr> </vt:lpstr>
      <vt:lpstr>Course Overview</vt:lpstr>
      <vt:lpstr>SAS vs R vs Stata</vt:lpstr>
      <vt:lpstr>Github vs. Dropbox (or OneDrive, etc.)</vt:lpstr>
      <vt:lpstr>Example Research Project Workflow</vt:lpstr>
      <vt:lpstr>Getting started with Git / Github</vt:lpstr>
      <vt:lpstr>Getting started with R syntax</vt:lpstr>
      <vt:lpstr>A few more R packages to highlight</vt:lpstr>
      <vt:lpstr>Advanced Rabbit Holes</vt:lpstr>
      <vt:lpstr>Advanced Rabbit Holes</vt:lpstr>
      <vt:lpstr>Advanced Rabbit Holes</vt:lpstr>
      <vt:lpstr>Advanced Rabbit Holes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Weisbrod, Eric H</dc:creator>
  <cp:lastModifiedBy>Weisbrod, Eric H</cp:lastModifiedBy>
  <cp:revision>68</cp:revision>
  <dcterms:created xsi:type="dcterms:W3CDTF">2022-06-30T16:38:39Z</dcterms:created>
  <dcterms:modified xsi:type="dcterms:W3CDTF">2022-08-24T22:31:52Z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