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BF17DA54-5620-4ABA-B605-EDE1C16A155F}">
      <dgm:prSet/>
      <dgm:spPr/>
      <dgm:t>
        <a:bodyPr/>
        <a:lstStyle/>
        <a:p>
          <a:r>
            <a:rPr lang="en-US" dirty="0"/>
            <a:t>Detect Anomalies by comparing real-time data against historical data</a:t>
          </a:r>
          <a:endParaRPr lang="en-IN" dirty="0"/>
        </a:p>
      </dgm:t>
    </dgm:pt>
    <dgm:pt modelId="{7E0FB4AF-1324-45CF-8A72-07DFA33544CF}" type="parTrans" cxnId="{0FE04CEA-7502-4D0D-838F-9BD0C0F5275B}">
      <dgm:prSet/>
      <dgm:spPr/>
      <dgm:t>
        <a:bodyPr/>
        <a:lstStyle/>
        <a:p>
          <a:endParaRPr lang="en-IN"/>
        </a:p>
      </dgm:t>
    </dgm:pt>
    <dgm:pt modelId="{1ADFF9F5-4A90-47BF-92C0-FC7BF1257165}" type="sibTrans" cxnId="{0FE04CEA-7502-4D0D-838F-9BD0C0F5275B}">
      <dgm:prSet/>
      <dgm:spPr/>
      <dgm:t>
        <a:bodyPr/>
        <a:lstStyle/>
        <a:p>
          <a:endParaRPr lang="en-IN"/>
        </a:p>
      </dgm:t>
    </dgm:pt>
    <dgm:pt modelId="{6EDEF2F1-93F4-4769-AB00-8958CDBA78CB}">
      <dgm:prSet/>
      <dgm:spPr/>
      <dgm:t>
        <a:bodyPr/>
        <a:lstStyle/>
        <a:p>
          <a:r>
            <a:rPr lang="en-US" dirty="0"/>
            <a:t>Build a classification system to identify reason for anomalies</a:t>
          </a:r>
          <a:endParaRPr lang="en-IN" dirty="0"/>
        </a:p>
      </dgm:t>
    </dgm:pt>
    <dgm:pt modelId="{072D5154-12EB-434D-B398-6AFA4B7D47F5}" type="parTrans" cxnId="{BDA89501-62EC-4AB9-82D9-D933B9454FD5}">
      <dgm:prSet/>
      <dgm:spPr/>
      <dgm:t>
        <a:bodyPr/>
        <a:lstStyle/>
        <a:p>
          <a:endParaRPr lang="en-IN"/>
        </a:p>
      </dgm:t>
    </dgm:pt>
    <dgm:pt modelId="{66C11F85-FE44-4530-A9DC-1676FFB287A7}" type="sibTrans" cxnId="{BDA89501-62EC-4AB9-82D9-D933B9454FD5}">
      <dgm:prSet/>
      <dgm:spPr/>
      <dgm:t>
        <a:bodyPr/>
        <a:lstStyle/>
        <a:p>
          <a:endParaRPr lang="en-IN"/>
        </a:p>
      </dgm:t>
    </dgm:pt>
    <dgm:pt modelId="{DA0CCCCF-AB5B-453A-BE35-30310B3D227B}">
      <dgm:prSet/>
      <dgm:spPr/>
      <dgm:t>
        <a:bodyPr/>
        <a:lstStyle/>
        <a:p>
          <a:r>
            <a:rPr lang="en-US" dirty="0"/>
            <a:t>Use of Agentic AI to resolve reconciliation breaks</a:t>
          </a:r>
          <a:endParaRPr lang="en-IN" dirty="0"/>
        </a:p>
      </dgm:t>
    </dgm:pt>
    <dgm:pt modelId="{B804DE17-2DDE-45F2-8DAD-3F9E65A55D41}" type="parTrans" cxnId="{A0DA0E45-E04F-44D1-B0A3-92F013A9EBA8}">
      <dgm:prSet/>
      <dgm:spPr/>
      <dgm:t>
        <a:bodyPr/>
        <a:lstStyle/>
        <a:p>
          <a:endParaRPr lang="en-IN"/>
        </a:p>
      </dgm:t>
    </dgm:pt>
    <dgm:pt modelId="{FF173F65-2C70-4718-A2EA-953B631A159A}" type="sibTrans" cxnId="{A0DA0E45-E04F-44D1-B0A3-92F013A9EBA8}">
      <dgm:prSet/>
      <dgm:spPr/>
      <dgm:t>
        <a:bodyPr/>
        <a:lstStyle/>
        <a:p>
          <a:endParaRPr lang="en-IN"/>
        </a:p>
      </dgm:t>
    </dgm:pt>
    <dgm:pt modelId="{0580C383-85A3-425E-A44E-5E7306FF943E}" type="pres">
      <dgm:prSet presAssocID="{08F627ED-A304-4697-8C44-18E45D3D2B1A}" presName="Name0" presStyleCnt="0">
        <dgm:presLayoutVars>
          <dgm:chMax/>
          <dgm:chPref/>
          <dgm:animLvl val="lvl"/>
        </dgm:presLayoutVars>
      </dgm:prSet>
      <dgm:spPr/>
    </dgm:pt>
    <dgm:pt modelId="{184BA92F-E10C-4F27-B3C4-531758209916}" type="pres">
      <dgm:prSet presAssocID="{BF17DA54-5620-4ABA-B605-EDE1C16A155F}" presName="composite" presStyleCnt="0"/>
      <dgm:spPr/>
    </dgm:pt>
    <dgm:pt modelId="{4178CBC0-D9A3-4ED7-AA86-D1690E2466E3}" type="pres">
      <dgm:prSet presAssocID="{BF17DA54-5620-4ABA-B605-EDE1C16A155F}" presName="Parent1" presStyleLbl="alignNode1" presStyleIdx="0" presStyleCnt="3" custScaleY="351776">
        <dgm:presLayoutVars>
          <dgm:chMax val="1"/>
          <dgm:chPref val="1"/>
          <dgm:bulletEnabled val="1"/>
        </dgm:presLayoutVars>
      </dgm:prSet>
      <dgm:spPr/>
    </dgm:pt>
    <dgm:pt modelId="{D00A5FE3-F954-4D8A-9201-80F6C276D1B8}" type="pres">
      <dgm:prSet presAssocID="{BF17DA54-5620-4ABA-B605-EDE1C16A155F}" presName="Childtext1" presStyleLbl="revTx" presStyleIdx="0" presStyleCnt="3">
        <dgm:presLayoutVars>
          <dgm:chMax val="0"/>
          <dgm:chPref val="0"/>
          <dgm:bulletEnabled/>
        </dgm:presLayoutVars>
      </dgm:prSet>
      <dgm:spPr/>
    </dgm:pt>
    <dgm:pt modelId="{02FAF59D-193A-44D3-9F70-B43E25C6DB8A}" type="pres">
      <dgm:prSet presAssocID="{BF17DA54-5620-4ABA-B605-EDE1C16A155F}"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5E1D36B3-9A4E-40E1-B73B-415AE4028E6E}" type="pres">
      <dgm:prSet presAssocID="{BF17DA54-5620-4ABA-B605-EDE1C16A155F}" presName="ConnectLineEnd" presStyleLbl="node1" presStyleIdx="0" presStyleCnt="3"/>
      <dgm:spPr/>
    </dgm:pt>
    <dgm:pt modelId="{A3ABA489-240D-458E-8031-A8335E912F0D}" type="pres">
      <dgm:prSet presAssocID="{BF17DA54-5620-4ABA-B605-EDE1C16A155F}" presName="EmptyPane" presStyleCnt="0"/>
      <dgm:spPr/>
    </dgm:pt>
    <dgm:pt modelId="{254AC464-6622-4D25-81DB-BD4749DE0235}" type="pres">
      <dgm:prSet presAssocID="{1ADFF9F5-4A90-47BF-92C0-FC7BF1257165}" presName="spaceBetweenRectangles" presStyleLbl="fgAcc1" presStyleIdx="0" presStyleCnt="2"/>
      <dgm:spPr/>
    </dgm:pt>
    <dgm:pt modelId="{9C56325F-F562-4635-BCB5-CBDD303A5F10}" type="pres">
      <dgm:prSet presAssocID="{6EDEF2F1-93F4-4769-AB00-8958CDBA78CB}" presName="composite" presStyleCnt="0"/>
      <dgm:spPr/>
    </dgm:pt>
    <dgm:pt modelId="{B9E57548-B41B-4091-8D9A-8E388C7B0DCA}" type="pres">
      <dgm:prSet presAssocID="{6EDEF2F1-93F4-4769-AB00-8958CDBA78CB}" presName="Parent1" presStyleLbl="alignNode1" presStyleIdx="1" presStyleCnt="3" custScaleY="394041">
        <dgm:presLayoutVars>
          <dgm:chMax val="1"/>
          <dgm:chPref val="1"/>
          <dgm:bulletEnabled val="1"/>
        </dgm:presLayoutVars>
      </dgm:prSet>
      <dgm:spPr/>
    </dgm:pt>
    <dgm:pt modelId="{A2687E2A-503C-450E-80BE-42E0D3267706}" type="pres">
      <dgm:prSet presAssocID="{6EDEF2F1-93F4-4769-AB00-8958CDBA78CB}" presName="Childtext1" presStyleLbl="revTx" presStyleIdx="1" presStyleCnt="3">
        <dgm:presLayoutVars>
          <dgm:chMax val="0"/>
          <dgm:chPref val="0"/>
          <dgm:bulletEnabled/>
        </dgm:presLayoutVars>
      </dgm:prSet>
      <dgm:spPr/>
    </dgm:pt>
    <dgm:pt modelId="{8F527F63-8FD5-44C5-AEF1-C4E2EBF449FC}" type="pres">
      <dgm:prSet presAssocID="{6EDEF2F1-93F4-4769-AB00-8958CDBA78CB}"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FA0A5B43-75AE-413C-B0EB-05BA58266A6A}" type="pres">
      <dgm:prSet presAssocID="{6EDEF2F1-93F4-4769-AB00-8958CDBA78CB}" presName="ConnectLineEnd" presStyleLbl="node1" presStyleIdx="1" presStyleCnt="3"/>
      <dgm:spPr/>
    </dgm:pt>
    <dgm:pt modelId="{D6668519-9010-499F-AFFA-6A610A2362A3}" type="pres">
      <dgm:prSet presAssocID="{6EDEF2F1-93F4-4769-AB00-8958CDBA78CB}" presName="EmptyPane" presStyleCnt="0"/>
      <dgm:spPr/>
    </dgm:pt>
    <dgm:pt modelId="{8DF86683-9BBD-462D-836E-650B4587F723}" type="pres">
      <dgm:prSet presAssocID="{66C11F85-FE44-4530-A9DC-1676FFB287A7}" presName="spaceBetweenRectangles" presStyleLbl="fgAcc1" presStyleIdx="1" presStyleCnt="2"/>
      <dgm:spPr/>
    </dgm:pt>
    <dgm:pt modelId="{4894E4BF-B6AF-42A2-9667-5C7D251DE53A}" type="pres">
      <dgm:prSet presAssocID="{DA0CCCCF-AB5B-453A-BE35-30310B3D227B}" presName="composite" presStyleCnt="0"/>
      <dgm:spPr/>
    </dgm:pt>
    <dgm:pt modelId="{D8560F3D-4F55-44E1-ACA5-506E72825056}" type="pres">
      <dgm:prSet presAssocID="{DA0CCCCF-AB5B-453A-BE35-30310B3D227B}" presName="Parent1" presStyleLbl="alignNode1" presStyleIdx="2" presStyleCnt="3" custScaleY="368013">
        <dgm:presLayoutVars>
          <dgm:chMax val="1"/>
          <dgm:chPref val="1"/>
          <dgm:bulletEnabled val="1"/>
        </dgm:presLayoutVars>
      </dgm:prSet>
      <dgm:spPr/>
    </dgm:pt>
    <dgm:pt modelId="{EE1182CB-3A97-4733-9557-F4AE5F93B904}" type="pres">
      <dgm:prSet presAssocID="{DA0CCCCF-AB5B-453A-BE35-30310B3D227B}" presName="Childtext1" presStyleLbl="revTx" presStyleIdx="2" presStyleCnt="3">
        <dgm:presLayoutVars>
          <dgm:chMax val="0"/>
          <dgm:chPref val="0"/>
          <dgm:bulletEnabled/>
        </dgm:presLayoutVars>
      </dgm:prSet>
      <dgm:spPr/>
    </dgm:pt>
    <dgm:pt modelId="{3579F1B6-2CD3-4084-ACE8-D65C489193E6}" type="pres">
      <dgm:prSet presAssocID="{DA0CCCCF-AB5B-453A-BE35-30310B3D227B}"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9A2CFEFF-DD00-4FCE-8D96-72B7E96BBABD}" type="pres">
      <dgm:prSet presAssocID="{DA0CCCCF-AB5B-453A-BE35-30310B3D227B}" presName="ConnectLineEnd" presStyleLbl="node1" presStyleIdx="2" presStyleCnt="3"/>
      <dgm:spPr/>
    </dgm:pt>
    <dgm:pt modelId="{614355D8-E16B-49E4-88BB-B58187848DE2}" type="pres">
      <dgm:prSet presAssocID="{DA0CCCCF-AB5B-453A-BE35-30310B3D227B}" presName="EmptyPane" presStyleCnt="0"/>
      <dgm:spPr/>
    </dgm:pt>
  </dgm:ptLst>
  <dgm:cxnLst>
    <dgm:cxn modelId="{BDA89501-62EC-4AB9-82D9-D933B9454FD5}" srcId="{08F627ED-A304-4697-8C44-18E45D3D2B1A}" destId="{6EDEF2F1-93F4-4769-AB00-8958CDBA78CB}" srcOrd="1" destOrd="0" parTransId="{072D5154-12EB-434D-B398-6AFA4B7D47F5}" sibTransId="{66C11F85-FE44-4530-A9DC-1676FFB287A7}"/>
    <dgm:cxn modelId="{C5D8602B-517E-43E4-BD3A-FC1FECDD1246}" type="presOf" srcId="{08F627ED-A304-4697-8C44-18E45D3D2B1A}" destId="{0580C383-85A3-425E-A44E-5E7306FF943E}" srcOrd="0" destOrd="0" presId="urn:microsoft.com/office/officeart/2016/7/layout/HexagonTimeline"/>
    <dgm:cxn modelId="{A0DA0E45-E04F-44D1-B0A3-92F013A9EBA8}" srcId="{08F627ED-A304-4697-8C44-18E45D3D2B1A}" destId="{DA0CCCCF-AB5B-453A-BE35-30310B3D227B}" srcOrd="2" destOrd="0" parTransId="{B804DE17-2DDE-45F2-8DAD-3F9E65A55D41}" sibTransId="{FF173F65-2C70-4718-A2EA-953B631A159A}"/>
    <dgm:cxn modelId="{8DFD5E48-2CBD-4EAB-AD99-6DB807B3B298}" type="presOf" srcId="{6EDEF2F1-93F4-4769-AB00-8958CDBA78CB}" destId="{B9E57548-B41B-4091-8D9A-8E388C7B0DCA}" srcOrd="0" destOrd="0" presId="urn:microsoft.com/office/officeart/2016/7/layout/HexagonTimeline"/>
    <dgm:cxn modelId="{33DA8893-23B3-42FC-83F1-03B2CB7F375E}" type="presOf" srcId="{DA0CCCCF-AB5B-453A-BE35-30310B3D227B}" destId="{D8560F3D-4F55-44E1-ACA5-506E72825056}" srcOrd="0" destOrd="0" presId="urn:microsoft.com/office/officeart/2016/7/layout/HexagonTimeline"/>
    <dgm:cxn modelId="{0FE04CEA-7502-4D0D-838F-9BD0C0F5275B}" srcId="{08F627ED-A304-4697-8C44-18E45D3D2B1A}" destId="{BF17DA54-5620-4ABA-B605-EDE1C16A155F}" srcOrd="0" destOrd="0" parTransId="{7E0FB4AF-1324-45CF-8A72-07DFA33544CF}" sibTransId="{1ADFF9F5-4A90-47BF-92C0-FC7BF1257165}"/>
    <dgm:cxn modelId="{FADA40F2-0CB5-47C9-B771-DCF376CD7FCB}" type="presOf" srcId="{BF17DA54-5620-4ABA-B605-EDE1C16A155F}" destId="{4178CBC0-D9A3-4ED7-AA86-D1690E2466E3}" srcOrd="0" destOrd="0" presId="urn:microsoft.com/office/officeart/2016/7/layout/HexagonTimeline"/>
    <dgm:cxn modelId="{14FFA475-4E42-40BC-92B6-9EF4F52E08EA}" type="presParOf" srcId="{0580C383-85A3-425E-A44E-5E7306FF943E}" destId="{184BA92F-E10C-4F27-B3C4-531758209916}" srcOrd="0" destOrd="0" presId="urn:microsoft.com/office/officeart/2016/7/layout/HexagonTimeline"/>
    <dgm:cxn modelId="{E6D7EB49-E908-49DE-A581-5F610CE07D62}" type="presParOf" srcId="{184BA92F-E10C-4F27-B3C4-531758209916}" destId="{4178CBC0-D9A3-4ED7-AA86-D1690E2466E3}" srcOrd="0" destOrd="0" presId="urn:microsoft.com/office/officeart/2016/7/layout/HexagonTimeline"/>
    <dgm:cxn modelId="{6F96EFDB-F401-4EB1-BDFD-E98A1AAC5171}" type="presParOf" srcId="{184BA92F-E10C-4F27-B3C4-531758209916}" destId="{D00A5FE3-F954-4D8A-9201-80F6C276D1B8}" srcOrd="1" destOrd="0" presId="urn:microsoft.com/office/officeart/2016/7/layout/HexagonTimeline"/>
    <dgm:cxn modelId="{DF6583D6-59BE-4449-9BB5-FD945448D6D6}" type="presParOf" srcId="{184BA92F-E10C-4F27-B3C4-531758209916}" destId="{02FAF59D-193A-44D3-9F70-B43E25C6DB8A}" srcOrd="2" destOrd="0" presId="urn:microsoft.com/office/officeart/2016/7/layout/HexagonTimeline"/>
    <dgm:cxn modelId="{81C6A7BD-A49C-45CC-82F5-53358903D69F}" type="presParOf" srcId="{184BA92F-E10C-4F27-B3C4-531758209916}" destId="{5E1D36B3-9A4E-40E1-B73B-415AE4028E6E}" srcOrd="3" destOrd="0" presId="urn:microsoft.com/office/officeart/2016/7/layout/HexagonTimeline"/>
    <dgm:cxn modelId="{962C033D-0EA7-4077-A806-1ADFDCF07C14}" type="presParOf" srcId="{184BA92F-E10C-4F27-B3C4-531758209916}" destId="{A3ABA489-240D-458E-8031-A8335E912F0D}" srcOrd="4" destOrd="0" presId="urn:microsoft.com/office/officeart/2016/7/layout/HexagonTimeline"/>
    <dgm:cxn modelId="{194AF3EB-3C49-41E5-AAF2-9FF2CBF82FD5}" type="presParOf" srcId="{0580C383-85A3-425E-A44E-5E7306FF943E}" destId="{254AC464-6622-4D25-81DB-BD4749DE0235}" srcOrd="1" destOrd="0" presId="urn:microsoft.com/office/officeart/2016/7/layout/HexagonTimeline"/>
    <dgm:cxn modelId="{366068FA-71AB-4C11-B629-2D4EE00E866E}" type="presParOf" srcId="{0580C383-85A3-425E-A44E-5E7306FF943E}" destId="{9C56325F-F562-4635-BCB5-CBDD303A5F10}" srcOrd="2" destOrd="0" presId="urn:microsoft.com/office/officeart/2016/7/layout/HexagonTimeline"/>
    <dgm:cxn modelId="{C14014AA-2AD5-483F-900A-92406FFE416E}" type="presParOf" srcId="{9C56325F-F562-4635-BCB5-CBDD303A5F10}" destId="{B9E57548-B41B-4091-8D9A-8E388C7B0DCA}" srcOrd="0" destOrd="0" presId="urn:microsoft.com/office/officeart/2016/7/layout/HexagonTimeline"/>
    <dgm:cxn modelId="{09A600BD-A0C0-43EF-B841-67BD1303E52D}" type="presParOf" srcId="{9C56325F-F562-4635-BCB5-CBDD303A5F10}" destId="{A2687E2A-503C-450E-80BE-42E0D3267706}" srcOrd="1" destOrd="0" presId="urn:microsoft.com/office/officeart/2016/7/layout/HexagonTimeline"/>
    <dgm:cxn modelId="{A48646AB-3C71-401E-900F-153CC5E2D00B}" type="presParOf" srcId="{9C56325F-F562-4635-BCB5-CBDD303A5F10}" destId="{8F527F63-8FD5-44C5-AEF1-C4E2EBF449FC}" srcOrd="2" destOrd="0" presId="urn:microsoft.com/office/officeart/2016/7/layout/HexagonTimeline"/>
    <dgm:cxn modelId="{DF37170C-DFFC-42F5-B9CC-AC639D8BB60B}" type="presParOf" srcId="{9C56325F-F562-4635-BCB5-CBDD303A5F10}" destId="{FA0A5B43-75AE-413C-B0EB-05BA58266A6A}" srcOrd="3" destOrd="0" presId="urn:microsoft.com/office/officeart/2016/7/layout/HexagonTimeline"/>
    <dgm:cxn modelId="{7BF19F23-FB8E-479A-86A2-8D98FB6447EA}" type="presParOf" srcId="{9C56325F-F562-4635-BCB5-CBDD303A5F10}" destId="{D6668519-9010-499F-AFFA-6A610A2362A3}" srcOrd="4" destOrd="0" presId="urn:microsoft.com/office/officeart/2016/7/layout/HexagonTimeline"/>
    <dgm:cxn modelId="{A08F72F7-9C55-48B5-93EE-CB40E44AFCCF}" type="presParOf" srcId="{0580C383-85A3-425E-A44E-5E7306FF943E}" destId="{8DF86683-9BBD-462D-836E-650B4587F723}" srcOrd="3" destOrd="0" presId="urn:microsoft.com/office/officeart/2016/7/layout/HexagonTimeline"/>
    <dgm:cxn modelId="{90C83117-F9B9-4BF3-B12D-D528885A66A4}" type="presParOf" srcId="{0580C383-85A3-425E-A44E-5E7306FF943E}" destId="{4894E4BF-B6AF-42A2-9667-5C7D251DE53A}" srcOrd="4" destOrd="0" presId="urn:microsoft.com/office/officeart/2016/7/layout/HexagonTimeline"/>
    <dgm:cxn modelId="{58506721-ABE3-438F-A1F3-8719F00CD552}" type="presParOf" srcId="{4894E4BF-B6AF-42A2-9667-5C7D251DE53A}" destId="{D8560F3D-4F55-44E1-ACA5-506E72825056}" srcOrd="0" destOrd="0" presId="urn:microsoft.com/office/officeart/2016/7/layout/HexagonTimeline"/>
    <dgm:cxn modelId="{0DEF5108-CB31-434F-A5EB-1EC25B1A6CA5}" type="presParOf" srcId="{4894E4BF-B6AF-42A2-9667-5C7D251DE53A}" destId="{EE1182CB-3A97-4733-9557-F4AE5F93B904}" srcOrd="1" destOrd="0" presId="urn:microsoft.com/office/officeart/2016/7/layout/HexagonTimeline"/>
    <dgm:cxn modelId="{D23D8975-19CF-454C-AB41-F5FE42CB45F4}" type="presParOf" srcId="{4894E4BF-B6AF-42A2-9667-5C7D251DE53A}" destId="{3579F1B6-2CD3-4084-ACE8-D65C489193E6}" srcOrd="2" destOrd="0" presId="urn:microsoft.com/office/officeart/2016/7/layout/HexagonTimeline"/>
    <dgm:cxn modelId="{A53AB145-343C-4A9C-8680-14B3EBA1BBC5}" type="presParOf" srcId="{4894E4BF-B6AF-42A2-9667-5C7D251DE53A}" destId="{9A2CFEFF-DD00-4FCE-8D96-72B7E96BBABD}" srcOrd="3" destOrd="0" presId="urn:microsoft.com/office/officeart/2016/7/layout/HexagonTimeline"/>
    <dgm:cxn modelId="{E2A422DC-F4AE-4DA7-A598-8228884E423C}" type="presParOf" srcId="{4894E4BF-B6AF-42A2-9667-5C7D251DE53A}" destId="{614355D8-E16B-49E4-88BB-B58187848DE2}"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8CBC0-D9A3-4ED7-AA86-D1690E2466E3}">
      <dsp:nvSpPr>
        <dsp:cNvPr id="0" name=""/>
        <dsp:cNvSpPr/>
      </dsp:nvSpPr>
      <dsp:spPr>
        <a:xfrm>
          <a:off x="473844" y="770156"/>
          <a:ext cx="2411658" cy="1523452"/>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Detect Anomalies by comparing real-time data against historical data</a:t>
          </a:r>
          <a:endParaRPr lang="en-IN" sz="1100" kern="1200" dirty="0"/>
        </a:p>
      </dsp:txBody>
      <dsp:txXfrm>
        <a:off x="473844" y="770156"/>
        <a:ext cx="2106968" cy="1523452"/>
      </dsp:txXfrm>
    </dsp:sp>
    <dsp:sp modelId="{D00A5FE3-F954-4D8A-9201-80F6C276D1B8}">
      <dsp:nvSpPr>
        <dsp:cNvPr id="0" name=""/>
        <dsp:cNvSpPr/>
      </dsp:nvSpPr>
      <dsp:spPr>
        <a:xfrm>
          <a:off x="4911" y="-1726432"/>
          <a:ext cx="3349525" cy="4062541"/>
        </a:xfrm>
        <a:prstGeom prst="rect">
          <a:avLst/>
        </a:prstGeom>
        <a:noFill/>
        <a:ln>
          <a:noFill/>
        </a:ln>
        <a:effectLst/>
      </dsp:spPr>
      <dsp:style>
        <a:lnRef idx="0">
          <a:scrgbClr r="0" g="0" b="0"/>
        </a:lnRef>
        <a:fillRef idx="0">
          <a:scrgbClr r="0" g="0" b="0"/>
        </a:fillRef>
        <a:effectRef idx="0">
          <a:scrgbClr r="0" g="0" b="0"/>
        </a:effectRef>
        <a:fontRef idx="minor"/>
      </dsp:style>
    </dsp:sp>
    <dsp:sp modelId="{254AC464-6622-4D25-81DB-BD4749DE0235}">
      <dsp:nvSpPr>
        <dsp:cNvPr id="0" name=""/>
        <dsp:cNvSpPr/>
      </dsp:nvSpPr>
      <dsp:spPr>
        <a:xfrm rot="1932898">
          <a:off x="2800177" y="1827357"/>
          <a:ext cx="1108519" cy="0"/>
        </a:xfrm>
        <a:custGeom>
          <a:avLst/>
          <a:gdLst/>
          <a:ahLst/>
          <a:cxnLst/>
          <a:rect l="0" t="0" r="0" b="0"/>
          <a:pathLst>
            <a:path>
              <a:moveTo>
                <a:pt x="0" y="0"/>
              </a:moveTo>
              <a:lnTo>
                <a:pt x="1108519"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FAF59D-193A-44D3-9F70-B43E25C6DB8A}">
      <dsp:nvSpPr>
        <dsp:cNvPr id="0" name=""/>
        <dsp:cNvSpPr/>
      </dsp:nvSpPr>
      <dsp:spPr>
        <a:xfrm>
          <a:off x="1679674" y="500126"/>
          <a:ext cx="0" cy="1269544"/>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E1D36B3-9A4E-40E1-B73B-415AE4028E6E}">
      <dsp:nvSpPr>
        <dsp:cNvPr id="0" name=""/>
        <dsp:cNvSpPr/>
      </dsp:nvSpPr>
      <dsp:spPr>
        <a:xfrm>
          <a:off x="1643584" y="791406"/>
          <a:ext cx="72179" cy="25390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9E57548-B41B-4091-8D9A-8E388C7B0DCA}">
      <dsp:nvSpPr>
        <dsp:cNvPr id="0" name=""/>
        <dsp:cNvSpPr/>
      </dsp:nvSpPr>
      <dsp:spPr>
        <a:xfrm>
          <a:off x="3823370" y="1269586"/>
          <a:ext cx="2411658" cy="1706491"/>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Build a classification system to identify reason for anomalies</a:t>
          </a:r>
          <a:endParaRPr lang="en-IN" sz="1100" kern="1200" dirty="0"/>
        </a:p>
      </dsp:txBody>
      <dsp:txXfrm>
        <a:off x="4265154" y="1582193"/>
        <a:ext cx="1528090" cy="1081277"/>
      </dsp:txXfrm>
    </dsp:sp>
    <dsp:sp modelId="{A2687E2A-503C-450E-80BE-42E0D3267706}">
      <dsp:nvSpPr>
        <dsp:cNvPr id="0" name=""/>
        <dsp:cNvSpPr/>
      </dsp:nvSpPr>
      <dsp:spPr>
        <a:xfrm>
          <a:off x="3354437" y="1074554"/>
          <a:ext cx="3349525" cy="4550645"/>
        </a:xfrm>
        <a:prstGeom prst="rect">
          <a:avLst/>
        </a:prstGeom>
        <a:noFill/>
        <a:ln>
          <a:noFill/>
        </a:ln>
        <a:effectLst/>
      </dsp:spPr>
      <dsp:style>
        <a:lnRef idx="0">
          <a:scrgbClr r="0" g="0" b="0"/>
        </a:lnRef>
        <a:fillRef idx="0">
          <a:scrgbClr r="0" g="0" b="0"/>
        </a:fillRef>
        <a:effectRef idx="0">
          <a:scrgbClr r="0" g="0" b="0"/>
        </a:effectRef>
        <a:fontRef idx="minor"/>
      </dsp:style>
    </dsp:sp>
    <dsp:sp modelId="{8DF86683-9BBD-462D-836E-650B4587F723}">
      <dsp:nvSpPr>
        <dsp:cNvPr id="0" name=""/>
        <dsp:cNvSpPr/>
      </dsp:nvSpPr>
      <dsp:spPr>
        <a:xfrm rot="19621366">
          <a:off x="6144967" y="1818568"/>
          <a:ext cx="1117990" cy="0"/>
        </a:xfrm>
        <a:custGeom>
          <a:avLst/>
          <a:gdLst/>
          <a:ahLst/>
          <a:cxnLst/>
          <a:rect l="0" t="0" r="0" b="0"/>
          <a:pathLst>
            <a:path>
              <a:moveTo>
                <a:pt x="0" y="0"/>
              </a:moveTo>
              <a:lnTo>
                <a:pt x="1117990"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527F63-8FD5-44C5-AEF1-C4E2EBF449FC}">
      <dsp:nvSpPr>
        <dsp:cNvPr id="0" name=""/>
        <dsp:cNvSpPr/>
      </dsp:nvSpPr>
      <dsp:spPr>
        <a:xfrm>
          <a:off x="5029199" y="1808779"/>
          <a:ext cx="0" cy="142207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A0A5B43-75AE-413C-B0EB-05BA58266A6A}">
      <dsp:nvSpPr>
        <dsp:cNvPr id="0" name=""/>
        <dsp:cNvSpPr/>
      </dsp:nvSpPr>
      <dsp:spPr>
        <a:xfrm>
          <a:off x="4993110" y="2594147"/>
          <a:ext cx="72179" cy="2844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8560F3D-4F55-44E1-ACA5-506E72825056}">
      <dsp:nvSpPr>
        <dsp:cNvPr id="0" name=""/>
        <dsp:cNvSpPr/>
      </dsp:nvSpPr>
      <dsp:spPr>
        <a:xfrm rot="10800000">
          <a:off x="7172896" y="717418"/>
          <a:ext cx="2411658" cy="1593771"/>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Use of Agentic AI to resolve reconciliation breaks</a:t>
          </a:r>
          <a:endParaRPr lang="en-IN" sz="1100" kern="1200" dirty="0"/>
        </a:p>
      </dsp:txBody>
      <dsp:txXfrm rot="10800000">
        <a:off x="7491650" y="717418"/>
        <a:ext cx="2092904" cy="1593771"/>
      </dsp:txXfrm>
    </dsp:sp>
    <dsp:sp modelId="{EE1182CB-3A97-4733-9557-F4AE5F93B904}">
      <dsp:nvSpPr>
        <dsp:cNvPr id="0" name=""/>
        <dsp:cNvSpPr/>
      </dsp:nvSpPr>
      <dsp:spPr>
        <a:xfrm>
          <a:off x="6703962" y="-1837769"/>
          <a:ext cx="3349525" cy="4250056"/>
        </a:xfrm>
        <a:prstGeom prst="rect">
          <a:avLst/>
        </a:prstGeom>
        <a:noFill/>
        <a:ln>
          <a:noFill/>
        </a:ln>
        <a:effectLst/>
      </dsp:spPr>
      <dsp:style>
        <a:lnRef idx="0">
          <a:scrgbClr r="0" g="0" b="0"/>
        </a:lnRef>
        <a:fillRef idx="0">
          <a:scrgbClr r="0" g="0" b="0"/>
        </a:fillRef>
        <a:effectRef idx="0">
          <a:scrgbClr r="0" g="0" b="0"/>
        </a:effectRef>
        <a:fontRef idx="minor"/>
      </dsp:style>
    </dsp:sp>
    <dsp:sp modelId="{3579F1B6-2CD3-4084-ACE8-D65C489193E6}">
      <dsp:nvSpPr>
        <dsp:cNvPr id="0" name=""/>
        <dsp:cNvSpPr/>
      </dsp:nvSpPr>
      <dsp:spPr>
        <a:xfrm>
          <a:off x="8378725" y="453247"/>
          <a:ext cx="0" cy="1328142"/>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A2CFEFF-DD00-4FCE-8D96-72B7E96BBABD}">
      <dsp:nvSpPr>
        <dsp:cNvPr id="0" name=""/>
        <dsp:cNvSpPr/>
      </dsp:nvSpPr>
      <dsp:spPr>
        <a:xfrm>
          <a:off x="8342636" y="767967"/>
          <a:ext cx="72179" cy="26562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3/25/2025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3/25/2025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3/25/2025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3/25/2025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3/25/2025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SMARTER Reconciliation and anomaly detection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96000" y="4152936"/>
            <a:ext cx="4712868" cy="402707"/>
          </a:xfrm>
        </p:spPr>
        <p:txBody>
          <a:bodyPr>
            <a:normAutofit/>
          </a:bodyPr>
          <a:lstStyle/>
          <a:p>
            <a:pPr>
              <a:spcAft>
                <a:spcPts val="600"/>
              </a:spcAft>
            </a:pPr>
            <a:r>
              <a:rPr lang="en-US" dirty="0">
                <a:solidFill>
                  <a:schemeClr val="tx1"/>
                </a:solidFill>
              </a:rPr>
              <a:t>Hackathon 03/26/2025</a:t>
            </a:r>
          </a:p>
        </p:txBody>
      </p:sp>
      <p:sp>
        <p:nvSpPr>
          <p:cNvPr id="4" name="Rectangle 3">
            <a:extLst>
              <a:ext uri="{FF2B5EF4-FFF2-40B4-BE49-F238E27FC236}">
                <a16:creationId xmlns:a16="http://schemas.microsoft.com/office/drawing/2014/main" id="{13F13006-49DC-CC40-2193-E6271E3951A4}"/>
              </a:ext>
            </a:extLst>
          </p:cNvPr>
          <p:cNvSpPr/>
          <p:nvPr/>
        </p:nvSpPr>
        <p:spPr>
          <a:xfrm>
            <a:off x="8394542" y="5216039"/>
            <a:ext cx="3775587" cy="1641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EXPLORERS</a:t>
            </a:r>
          </a:p>
          <a:p>
            <a:pPr algn="ctr"/>
            <a:r>
              <a:rPr lang="en-US" dirty="0">
                <a:ln w="0"/>
                <a:solidFill>
                  <a:schemeClr val="tx1"/>
                </a:solidFill>
                <a:effectLst>
                  <a:outerShdw blurRad="38100" dist="19050" dir="2700000" algn="tl" rotWithShape="0">
                    <a:schemeClr val="dk1">
                      <a:alpha val="40000"/>
                    </a:schemeClr>
                  </a:outerShdw>
                </a:effectLst>
              </a:rPr>
              <a:t>Biswajit Mishra</a:t>
            </a:r>
          </a:p>
          <a:p>
            <a:pPr algn="ctr"/>
            <a:r>
              <a:rPr lang="en-US" dirty="0" err="1">
                <a:ln w="0"/>
                <a:solidFill>
                  <a:schemeClr val="tx1"/>
                </a:solidFill>
                <a:effectLst>
                  <a:outerShdw blurRad="38100" dist="19050" dir="2700000" algn="tl" rotWithShape="0">
                    <a:schemeClr val="dk1">
                      <a:alpha val="40000"/>
                    </a:schemeClr>
                  </a:outerShdw>
                </a:effectLst>
              </a:rPr>
              <a:t>Eajjyaz</a:t>
            </a:r>
            <a:r>
              <a:rPr lang="en-US" dirty="0">
                <a:ln w="0"/>
                <a:solidFill>
                  <a:schemeClr val="tx1"/>
                </a:solidFill>
                <a:effectLst>
                  <a:outerShdw blurRad="38100" dist="19050" dir="2700000" algn="tl" rotWithShape="0">
                    <a:schemeClr val="dk1">
                      <a:alpha val="40000"/>
                    </a:schemeClr>
                  </a:outerShdw>
                </a:effectLst>
              </a:rPr>
              <a:t> Ahmed</a:t>
            </a:r>
          </a:p>
          <a:p>
            <a:pPr algn="ctr"/>
            <a:r>
              <a:rPr lang="en-US" dirty="0">
                <a:ln w="0"/>
                <a:solidFill>
                  <a:schemeClr val="tx1"/>
                </a:solidFill>
                <a:effectLst>
                  <a:outerShdw blurRad="38100" dist="19050" dir="2700000" algn="tl" rotWithShape="0">
                    <a:schemeClr val="dk1">
                      <a:alpha val="40000"/>
                    </a:schemeClr>
                  </a:outerShdw>
                </a:effectLst>
              </a:rPr>
              <a:t>Ashok </a:t>
            </a:r>
            <a:r>
              <a:rPr lang="en-US" dirty="0" err="1">
                <a:ln w="0"/>
                <a:solidFill>
                  <a:schemeClr val="tx1"/>
                </a:solidFill>
                <a:effectLst>
                  <a:outerShdw blurRad="38100" dist="19050" dir="2700000" algn="tl" rotWithShape="0">
                    <a:schemeClr val="dk1">
                      <a:alpha val="40000"/>
                    </a:schemeClr>
                  </a:outerShdw>
                </a:effectLst>
              </a:rPr>
              <a:t>Sivayogi</a:t>
            </a: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Praveen R</a:t>
            </a:r>
          </a:p>
          <a:p>
            <a:pPr algn="ct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8388878"/>
              </p:ext>
            </p:extLst>
          </p:nvPr>
        </p:nvGraphicFramePr>
        <p:xfrm>
          <a:off x="1066800" y="1690631"/>
          <a:ext cx="10058400" cy="3608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6D81-E154-95A5-E75D-6A17457B0CC9}"/>
              </a:ext>
            </a:extLst>
          </p:cNvPr>
          <p:cNvSpPr>
            <a:spLocks noGrp="1"/>
          </p:cNvSpPr>
          <p:nvPr>
            <p:ph type="title"/>
          </p:nvPr>
        </p:nvSpPr>
        <p:spPr>
          <a:xfrm>
            <a:off x="8458200" y="607392"/>
            <a:ext cx="3161963" cy="523318"/>
          </a:xfrm>
        </p:spPr>
        <p:txBody>
          <a:bodyPr>
            <a:normAutofit fontScale="90000"/>
          </a:bodyPr>
          <a:lstStyle/>
          <a:p>
            <a:r>
              <a:rPr lang="en-US" dirty="0"/>
              <a:t>Explanation</a:t>
            </a:r>
            <a:endParaRPr lang="en-IN" dirty="0"/>
          </a:p>
        </p:txBody>
      </p:sp>
      <p:pic>
        <p:nvPicPr>
          <p:cNvPr id="6" name="Content Placeholder 5">
            <a:extLst>
              <a:ext uri="{FF2B5EF4-FFF2-40B4-BE49-F238E27FC236}">
                <a16:creationId xmlns:a16="http://schemas.microsoft.com/office/drawing/2014/main" id="{7572D279-94E3-818C-C0EF-10F3B852E2EB}"/>
              </a:ext>
            </a:extLst>
          </p:cNvPr>
          <p:cNvPicPr>
            <a:picLocks noGrp="1" noChangeAspect="1"/>
          </p:cNvPicPr>
          <p:nvPr>
            <p:ph idx="1"/>
          </p:nvPr>
        </p:nvPicPr>
        <p:blipFill>
          <a:blip r:embed="rId2"/>
          <a:stretch>
            <a:fillRect/>
          </a:stretch>
        </p:blipFill>
        <p:spPr>
          <a:xfrm>
            <a:off x="412955" y="511277"/>
            <a:ext cx="7462684" cy="5810865"/>
          </a:xfrm>
        </p:spPr>
      </p:pic>
      <p:sp>
        <p:nvSpPr>
          <p:cNvPr id="4" name="Text Placeholder 3">
            <a:extLst>
              <a:ext uri="{FF2B5EF4-FFF2-40B4-BE49-F238E27FC236}">
                <a16:creationId xmlns:a16="http://schemas.microsoft.com/office/drawing/2014/main" id="{F39C1AEA-49AF-2A16-C7EE-F30C80BEFCA3}"/>
              </a:ext>
            </a:extLst>
          </p:cNvPr>
          <p:cNvSpPr>
            <a:spLocks noGrp="1"/>
          </p:cNvSpPr>
          <p:nvPr>
            <p:ph type="body" sz="half" idx="2"/>
          </p:nvPr>
        </p:nvSpPr>
        <p:spPr>
          <a:xfrm>
            <a:off x="8458200" y="1130709"/>
            <a:ext cx="3161963" cy="4916129"/>
          </a:xfrm>
        </p:spPr>
        <p:txBody>
          <a:bodyPr>
            <a:normAutofit lnSpcReduction="10000"/>
          </a:bodyPr>
          <a:lstStyle/>
          <a:p>
            <a:r>
              <a:rPr lang="en-IN" b="1" dirty="0"/>
              <a:t>Historical Data &amp; Real-Time Data</a:t>
            </a:r>
            <a:r>
              <a:rPr lang="en-IN" dirty="0"/>
              <a:t>: Inputs for anomaly detection. </a:t>
            </a:r>
          </a:p>
          <a:p>
            <a:r>
              <a:rPr lang="en-IN" b="1" dirty="0"/>
              <a:t>Feature Engineering</a:t>
            </a:r>
            <a:r>
              <a:rPr lang="en-IN" dirty="0"/>
              <a:t>: Extract meaningful features for analysis.</a:t>
            </a:r>
          </a:p>
          <a:p>
            <a:r>
              <a:rPr lang="en-IN" dirty="0"/>
              <a:t> </a:t>
            </a:r>
            <a:r>
              <a:rPr lang="en-IN" b="1" dirty="0"/>
              <a:t>Anomaly Detection Model</a:t>
            </a:r>
            <a:r>
              <a:rPr lang="en-IN" dirty="0"/>
              <a:t>: Identifies unusual patterns using machine learning.</a:t>
            </a:r>
          </a:p>
          <a:p>
            <a:r>
              <a:rPr lang="en-IN" dirty="0"/>
              <a:t> </a:t>
            </a:r>
            <a:r>
              <a:rPr lang="en-IN" b="1" dirty="0"/>
              <a:t>Classification System</a:t>
            </a:r>
            <a:r>
              <a:rPr lang="en-IN" dirty="0"/>
              <a:t>: Categorizes anomalies based on predefined rules.</a:t>
            </a:r>
          </a:p>
          <a:p>
            <a:r>
              <a:rPr lang="en-IN" dirty="0"/>
              <a:t> </a:t>
            </a:r>
            <a:r>
              <a:rPr lang="en-IN" b="1" dirty="0"/>
              <a:t>Reconciliation Break Analysis</a:t>
            </a:r>
            <a:r>
              <a:rPr lang="en-IN" dirty="0"/>
              <a:t>: Uses Agentic AI to resolve discrepancies</a:t>
            </a:r>
          </a:p>
        </p:txBody>
      </p:sp>
    </p:spTree>
    <p:extLst>
      <p:ext uri="{BB962C8B-B14F-4D97-AF65-F5344CB8AC3E}">
        <p14:creationId xmlns:p14="http://schemas.microsoft.com/office/powerpoint/2010/main" val="242187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D6EF-06BC-53C5-6E06-20D9114B497E}"/>
              </a:ext>
            </a:extLst>
          </p:cNvPr>
          <p:cNvSpPr>
            <a:spLocks noGrp="1"/>
          </p:cNvSpPr>
          <p:nvPr>
            <p:ph type="title"/>
          </p:nvPr>
        </p:nvSpPr>
        <p:spPr/>
        <p:txBody>
          <a:bodyPr/>
          <a:lstStyle/>
          <a:p>
            <a:r>
              <a:rPr lang="en-US" dirty="0"/>
              <a:t>Approaches</a:t>
            </a:r>
            <a:endParaRPr lang="en-IN" dirty="0"/>
          </a:p>
        </p:txBody>
      </p:sp>
      <p:sp>
        <p:nvSpPr>
          <p:cNvPr id="3" name="Content Placeholder 2">
            <a:extLst>
              <a:ext uri="{FF2B5EF4-FFF2-40B4-BE49-F238E27FC236}">
                <a16:creationId xmlns:a16="http://schemas.microsoft.com/office/drawing/2014/main" id="{39D1F1CC-BB5D-5C83-ECD8-51DB2DD21E85}"/>
              </a:ext>
            </a:extLst>
          </p:cNvPr>
          <p:cNvSpPr>
            <a:spLocks noGrp="1"/>
          </p:cNvSpPr>
          <p:nvPr>
            <p:ph idx="1"/>
          </p:nvPr>
        </p:nvSpPr>
        <p:spPr>
          <a:xfrm>
            <a:off x="1066800" y="1558850"/>
            <a:ext cx="10058400" cy="4212685"/>
          </a:xfrm>
        </p:spPr>
        <p:txBody>
          <a:bodyPr/>
          <a:lstStyle/>
          <a:p>
            <a:pPr marL="0" indent="0">
              <a:buNone/>
            </a:pPr>
            <a:endParaRPr lang="en-US" dirty="0"/>
          </a:p>
          <a:p>
            <a:r>
              <a:rPr lang="en-US" dirty="0"/>
              <a:t>Data Processing: Normalize and clean historical and real-time data. </a:t>
            </a:r>
          </a:p>
          <a:p>
            <a:r>
              <a:rPr lang="en-US" dirty="0"/>
              <a:t>Feature Engineering: Extract temporal features (e.g., day of week, month-end flags). </a:t>
            </a:r>
          </a:p>
          <a:p>
            <a:r>
              <a:rPr lang="en-US" dirty="0"/>
              <a:t>Anomaly Detection Model: Use Isolation Forest for unsupervised anomaly detection. </a:t>
            </a:r>
          </a:p>
          <a:p>
            <a:r>
              <a:rPr lang="en-US" dirty="0"/>
              <a:t>Classification Logic: Rule-based classification to identify reasons for anomalies. </a:t>
            </a:r>
          </a:p>
          <a:p>
            <a:r>
              <a:rPr lang="en-US" dirty="0"/>
              <a:t>Agentic AI Integration: Automates reconciliation break resolutions.</a:t>
            </a:r>
          </a:p>
          <a:p>
            <a:pPr marL="0" indent="0">
              <a:buNone/>
            </a:pPr>
            <a:endParaRPr lang="en-US" dirty="0"/>
          </a:p>
          <a:p>
            <a:pPr marL="0" indent="0">
              <a:buNone/>
            </a:pPr>
            <a:r>
              <a:rPr lang="en-US" dirty="0"/>
              <a:t>Detection Performance achieved using Isolation forest which is improvement over traditional methods. </a:t>
            </a:r>
          </a:p>
          <a:p>
            <a:pPr marL="0" indent="0">
              <a:buNone/>
            </a:pPr>
            <a:r>
              <a:rPr lang="en-US" dirty="0"/>
              <a:t>Classification accuracy successfully identifies anomaly types with high accuracy.</a:t>
            </a:r>
          </a:p>
          <a:p>
            <a:pPr marL="0" indent="0">
              <a:buNone/>
            </a:pPr>
            <a:r>
              <a:rPr lang="en-US" dirty="0"/>
              <a:t>Reconciliation Insights using agentic Ai resolves discrepancies faster, reducing manual effort and improving overall efficiency.</a:t>
            </a:r>
            <a:endParaRPr lang="en-IN" dirty="0"/>
          </a:p>
        </p:txBody>
      </p:sp>
    </p:spTree>
    <p:extLst>
      <p:ext uri="{BB962C8B-B14F-4D97-AF65-F5344CB8AC3E}">
        <p14:creationId xmlns:p14="http://schemas.microsoft.com/office/powerpoint/2010/main" val="248103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9DBE-1B26-C343-160A-820C8A95F4A3}"/>
              </a:ext>
            </a:extLst>
          </p:cNvPr>
          <p:cNvSpPr>
            <a:spLocks noGrp="1"/>
          </p:cNvSpPr>
          <p:nvPr>
            <p:ph type="title"/>
          </p:nvPr>
        </p:nvSpPr>
        <p:spPr>
          <a:xfrm>
            <a:off x="1273277" y="2323909"/>
            <a:ext cx="10058400" cy="1835135"/>
          </a:xfrm>
        </p:spPr>
        <p:txBody>
          <a:bodyPr/>
          <a:lstStyle/>
          <a:p>
            <a:r>
              <a:rPr lang="en-US" dirty="0">
                <a:solidFill>
                  <a:srgbClr val="FF0000"/>
                </a:solidFill>
              </a:rPr>
              <a:t>			</a:t>
            </a:r>
            <a:r>
              <a:rPr lang="en-US" sz="6600" dirty="0">
                <a:solidFill>
                  <a:srgbClr val="FF0000"/>
                </a:solidFill>
              </a:rPr>
              <a:t>Thank you</a:t>
            </a:r>
            <a:endParaRPr lang="en-IN" sz="6600" dirty="0">
              <a:solidFill>
                <a:srgbClr val="FF0000"/>
              </a:solidFill>
            </a:endParaRPr>
          </a:p>
        </p:txBody>
      </p:sp>
    </p:spTree>
    <p:extLst>
      <p:ext uri="{BB962C8B-B14F-4D97-AF65-F5344CB8AC3E}">
        <p14:creationId xmlns:p14="http://schemas.microsoft.com/office/powerpoint/2010/main" val="1814928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{C808B2EC-F5FC-4781-8338-8BD67681D51C}tf56219246_win32</Template>
  <TotalTime>117</TotalTime>
  <Words>205</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Avenir Next LT Pro</vt:lpstr>
      <vt:lpstr>Avenir Next LT Pro Light</vt:lpstr>
      <vt:lpstr>Garamond</vt:lpstr>
      <vt:lpstr>SavonVTI</vt:lpstr>
      <vt:lpstr>SMARTER Reconciliation and anomaly detection</vt:lpstr>
      <vt:lpstr>Introduction</vt:lpstr>
      <vt:lpstr>Explanation</vt:lpstr>
      <vt:lpstr>Approaches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Archita Ayusmita</dc:creator>
  <cp:lastModifiedBy>Archita Ayusmita</cp:lastModifiedBy>
  <cp:revision>14</cp:revision>
  <dcterms:created xsi:type="dcterms:W3CDTF">2025-03-25T11:51:10Z</dcterms:created>
  <dcterms:modified xsi:type="dcterms:W3CDTF">2025-03-25T15:56:41Z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