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2"/>
  </p:notesMasterIdLst>
  <p:sldIdLst>
    <p:sldId id="314" r:id="rId2"/>
    <p:sldId id="315" r:id="rId3"/>
    <p:sldId id="316" r:id="rId4"/>
    <p:sldId id="317" r:id="rId5"/>
    <p:sldId id="318" r:id="rId6"/>
    <p:sldId id="319" r:id="rId7"/>
    <p:sldId id="320" r:id="rId8"/>
    <p:sldId id="321" r:id="rId9"/>
    <p:sldId id="322" r:id="rId10"/>
    <p:sldId id="323" r:id="rId11"/>
    <p:sldId id="324" r:id="rId12"/>
    <p:sldId id="325" r:id="rId13"/>
    <p:sldId id="326" r:id="rId14"/>
    <p:sldId id="327" r:id="rId15"/>
    <p:sldId id="333" r:id="rId16"/>
    <p:sldId id="328" r:id="rId17"/>
    <p:sldId id="329" r:id="rId18"/>
    <p:sldId id="335" r:id="rId19"/>
    <p:sldId id="337" r:id="rId20"/>
    <p:sldId id="338" r:id="rId21"/>
  </p:sldIdLst>
  <p:sldSz cx="9144000" cy="5143500" type="screen16x9"/>
  <p:notesSz cx="6858000" cy="9144000"/>
  <p:embeddedFontLst>
    <p:embeddedFont>
      <p:font typeface="Adobe Gothic Std B" panose="020B0800000000000000" charset="-128"/>
      <p:bold r:id="rId23"/>
    </p:embeddedFont>
    <p:embeddedFont>
      <p:font typeface="Arial Black" panose="020B0A04020102020204" pitchFamily="34" charset="0"/>
      <p:bold r:id="rId24"/>
    </p:embeddedFont>
    <p:embeddedFont>
      <p:font typeface="Gabriola" panose="04040605051002020D02" pitchFamily="82" charset="0"/>
      <p:regular r:id="rId25"/>
    </p:embeddedFont>
    <p:embeddedFont>
      <p:font typeface="Minion Pro Med" panose="02040503050306020203" charset="0"/>
      <p:regular r:id="rId26"/>
      <p:italic r:id="rId27"/>
    </p:embeddedFont>
    <p:embeddedFont>
      <p:font typeface="Montserrat" panose="00000500000000000000" pitchFamily="2" charset="0"/>
      <p:regular r:id="rId28"/>
      <p:bold r:id="rId29"/>
      <p:italic r:id="rId30"/>
      <p:bold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swajit Paul" userId="7a8cea2fa5ece244" providerId="LiveId" clId="{69D78A44-92D1-42B9-8AF1-3B61037C4123}"/>
    <pc:docChg chg="modSld">
      <pc:chgData name="Biswajit Paul" userId="7a8cea2fa5ece244" providerId="LiveId" clId="{69D78A44-92D1-42B9-8AF1-3B61037C4123}" dt="2022-07-18T15:17:57.320" v="57" actId="14100"/>
      <pc:docMkLst>
        <pc:docMk/>
      </pc:docMkLst>
      <pc:sldChg chg="modSp mod">
        <pc:chgData name="Biswajit Paul" userId="7a8cea2fa5ece244" providerId="LiveId" clId="{69D78A44-92D1-42B9-8AF1-3B61037C4123}" dt="2022-07-18T15:10:44.695" v="40" actId="20577"/>
        <pc:sldMkLst>
          <pc:docMk/>
          <pc:sldMk cId="0" sldId="314"/>
        </pc:sldMkLst>
        <pc:spChg chg="mod">
          <ac:chgData name="Biswajit Paul" userId="7a8cea2fa5ece244" providerId="LiveId" clId="{69D78A44-92D1-42B9-8AF1-3B61037C4123}" dt="2022-07-18T15:10:44.695" v="40" actId="20577"/>
          <ac:spMkLst>
            <pc:docMk/>
            <pc:sldMk cId="0" sldId="314"/>
            <ac:spMk id="1048608" creationId="{00000000-0000-0000-0000-000000000000}"/>
          </ac:spMkLst>
        </pc:spChg>
      </pc:sldChg>
      <pc:sldChg chg="modSp mod">
        <pc:chgData name="Biswajit Paul" userId="7a8cea2fa5ece244" providerId="LiveId" clId="{69D78A44-92D1-42B9-8AF1-3B61037C4123}" dt="2022-07-18T15:11:50.459" v="46" actId="14100"/>
        <pc:sldMkLst>
          <pc:docMk/>
          <pc:sldMk cId="0" sldId="315"/>
        </pc:sldMkLst>
        <pc:spChg chg="mod">
          <ac:chgData name="Biswajit Paul" userId="7a8cea2fa5ece244" providerId="LiveId" clId="{69D78A44-92D1-42B9-8AF1-3B61037C4123}" dt="2022-07-18T15:11:50.459" v="46" actId="14100"/>
          <ac:spMkLst>
            <pc:docMk/>
            <pc:sldMk cId="0" sldId="315"/>
            <ac:spMk id="1048613" creationId="{00000000-0000-0000-0000-000000000000}"/>
          </ac:spMkLst>
        </pc:spChg>
      </pc:sldChg>
      <pc:sldChg chg="modSp mod">
        <pc:chgData name="Biswajit Paul" userId="7a8cea2fa5ece244" providerId="LiveId" clId="{69D78A44-92D1-42B9-8AF1-3B61037C4123}" dt="2022-07-18T15:12:44.531" v="48" actId="14100"/>
        <pc:sldMkLst>
          <pc:docMk/>
          <pc:sldMk cId="0" sldId="319"/>
        </pc:sldMkLst>
        <pc:picChg chg="mod">
          <ac:chgData name="Biswajit Paul" userId="7a8cea2fa5ece244" providerId="LiveId" clId="{69D78A44-92D1-42B9-8AF1-3B61037C4123}" dt="2022-07-18T15:12:44.531" v="48" actId="14100"/>
          <ac:picMkLst>
            <pc:docMk/>
            <pc:sldMk cId="0" sldId="319"/>
            <ac:picMk id="2097162" creationId="{00000000-0000-0000-0000-000000000000}"/>
          </ac:picMkLst>
        </pc:picChg>
      </pc:sldChg>
      <pc:sldChg chg="modSp mod">
        <pc:chgData name="Biswajit Paul" userId="7a8cea2fa5ece244" providerId="LiveId" clId="{69D78A44-92D1-42B9-8AF1-3B61037C4123}" dt="2022-07-18T15:09:27.026" v="36" actId="20577"/>
        <pc:sldMkLst>
          <pc:docMk/>
          <pc:sldMk cId="0" sldId="326"/>
        </pc:sldMkLst>
        <pc:spChg chg="mod">
          <ac:chgData name="Biswajit Paul" userId="7a8cea2fa5ece244" providerId="LiveId" clId="{69D78A44-92D1-42B9-8AF1-3B61037C4123}" dt="2022-07-18T15:09:27.026" v="36" actId="20577"/>
          <ac:spMkLst>
            <pc:docMk/>
            <pc:sldMk cId="0" sldId="326"/>
            <ac:spMk id="1048591" creationId="{00000000-0000-0000-0000-000000000000}"/>
          </ac:spMkLst>
        </pc:spChg>
        <pc:spChg chg="mod">
          <ac:chgData name="Biswajit Paul" userId="7a8cea2fa5ece244" providerId="LiveId" clId="{69D78A44-92D1-42B9-8AF1-3B61037C4123}" dt="2022-07-18T15:07:18.734" v="4" actId="14100"/>
          <ac:spMkLst>
            <pc:docMk/>
            <pc:sldMk cId="0" sldId="326"/>
            <ac:spMk id="1048592" creationId="{00000000-0000-0000-0000-000000000000}"/>
          </ac:spMkLst>
        </pc:spChg>
      </pc:sldChg>
      <pc:sldChg chg="modSp mod">
        <pc:chgData name="Biswajit Paul" userId="7a8cea2fa5ece244" providerId="LiveId" clId="{69D78A44-92D1-42B9-8AF1-3B61037C4123}" dt="2022-07-18T15:13:49.345" v="49" actId="14100"/>
        <pc:sldMkLst>
          <pc:docMk/>
          <pc:sldMk cId="0" sldId="327"/>
        </pc:sldMkLst>
        <pc:spChg chg="mod">
          <ac:chgData name="Biswajit Paul" userId="7a8cea2fa5ece244" providerId="LiveId" clId="{69D78A44-92D1-42B9-8AF1-3B61037C4123}" dt="2022-07-18T15:13:49.345" v="49" actId="14100"/>
          <ac:spMkLst>
            <pc:docMk/>
            <pc:sldMk cId="0" sldId="327"/>
            <ac:spMk id="1048585" creationId="{00000000-0000-0000-0000-000000000000}"/>
          </ac:spMkLst>
        </pc:spChg>
      </pc:sldChg>
      <pc:sldChg chg="modSp mod">
        <pc:chgData name="Biswajit Paul" userId="7a8cea2fa5ece244" providerId="LiveId" clId="{69D78A44-92D1-42B9-8AF1-3B61037C4123}" dt="2022-07-18T15:17:57.320" v="57" actId="14100"/>
        <pc:sldMkLst>
          <pc:docMk/>
          <pc:sldMk cId="0" sldId="333"/>
        </pc:sldMkLst>
        <pc:spChg chg="mod">
          <ac:chgData name="Biswajit Paul" userId="7a8cea2fa5ece244" providerId="LiveId" clId="{69D78A44-92D1-42B9-8AF1-3B61037C4123}" dt="2022-07-18T15:17:57.320" v="57" actId="14100"/>
          <ac:spMkLst>
            <pc:docMk/>
            <pc:sldMk cId="0" sldId="333"/>
            <ac:spMk id="1048683" creationId="{00000000-0000-0000-0000-000000000000}"/>
          </ac:spMkLst>
        </pc:spChg>
        <pc:spChg chg="mod">
          <ac:chgData name="Biswajit Paul" userId="7a8cea2fa5ece244" providerId="LiveId" clId="{69D78A44-92D1-42B9-8AF1-3B61037C4123}" dt="2022-07-18T15:15:22.755" v="53" actId="14100"/>
          <ac:spMkLst>
            <pc:docMk/>
            <pc:sldMk cId="0" sldId="333"/>
            <ac:spMk id="104868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8680"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1"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1048610"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1"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1048614"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5"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Slide Image Placeholder 1"/>
          <p:cNvSpPr>
            <a:spLocks noGrp="1" noRot="1" noChangeAspect="1"/>
          </p:cNvSpPr>
          <p:nvPr>
            <p:ph type="sldImg"/>
          </p:nvPr>
        </p:nvSpPr>
        <p:spPr>
          <a:xfrm>
            <a:off x="381000" y="685800"/>
            <a:ext cx="6096000" cy="3429000"/>
          </a:xfrm>
        </p:spPr>
      </p:sp>
      <p:sp>
        <p:nvSpPr>
          <p:cNvPr id="1048650" name="Notes Placeholder 2"/>
          <p:cNvSpPr>
            <a:spLocks noGrp="1"/>
          </p:cNvSpPr>
          <p:nvPr>
            <p:ph type="body" idx="1"/>
          </p:nvPr>
        </p:nvSpPr>
        <p:spPr/>
        <p:txBody>
          <a:bodyPr/>
          <a:lstStyle/>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048605"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48606"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048607"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1048662"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048663"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lvl1pPr>
            <a:lvl2pPr marL="914400" lvl="1" indent="-317500" algn="ctr">
              <a:lnSpc>
                <a:spcPct val="115000"/>
              </a:lnSpc>
              <a:spcBef>
                <a:spcPts val="1600"/>
              </a:spcBef>
              <a:spcAft>
                <a:spcPts val="0"/>
              </a:spcAft>
              <a:buSzPts val="1400"/>
              <a:buChar char="○"/>
            </a:lvl2pPr>
            <a:lvl3pPr marL="1371600" lvl="2" indent="-317500" algn="ctr">
              <a:lnSpc>
                <a:spcPct val="115000"/>
              </a:lnSpc>
              <a:spcBef>
                <a:spcPts val="1600"/>
              </a:spcBef>
              <a:spcAft>
                <a:spcPts val="0"/>
              </a:spcAft>
              <a:buSzPts val="1400"/>
              <a:buChar char="■"/>
            </a:lvl3pPr>
            <a:lvl4pPr marL="1828800" lvl="3" indent="-317500" algn="ctr">
              <a:lnSpc>
                <a:spcPct val="115000"/>
              </a:lnSpc>
              <a:spcBef>
                <a:spcPts val="1600"/>
              </a:spcBef>
              <a:spcAft>
                <a:spcPts val="0"/>
              </a:spcAft>
              <a:buSzPts val="1400"/>
              <a:buChar char="●"/>
            </a:lvl4pPr>
            <a:lvl5pPr marL="2286000" lvl="4" indent="-317500" algn="ctr">
              <a:lnSpc>
                <a:spcPct val="115000"/>
              </a:lnSpc>
              <a:spcBef>
                <a:spcPts val="1600"/>
              </a:spcBef>
              <a:spcAft>
                <a:spcPts val="0"/>
              </a:spcAft>
              <a:buSzPts val="1400"/>
              <a:buChar char="○"/>
            </a:lvl5pPr>
            <a:lvl6pPr marL="2743200" lvl="5" indent="-317500" algn="ctr">
              <a:lnSpc>
                <a:spcPct val="115000"/>
              </a:lnSpc>
              <a:spcBef>
                <a:spcPts val="1600"/>
              </a:spcBef>
              <a:spcAft>
                <a:spcPts val="0"/>
              </a:spcAft>
              <a:buSzPts val="1400"/>
              <a:buChar char="■"/>
            </a:lvl6pPr>
            <a:lvl7pPr marL="3200400" lvl="6" indent="-317500" algn="ctr">
              <a:lnSpc>
                <a:spcPct val="115000"/>
              </a:lnSpc>
              <a:spcBef>
                <a:spcPts val="1600"/>
              </a:spcBef>
              <a:spcAft>
                <a:spcPts val="0"/>
              </a:spcAft>
              <a:buSzPts val="1400"/>
              <a:buChar char="●"/>
            </a:lvl7pPr>
            <a:lvl8pPr marL="3657600" lvl="7" indent="-317500" algn="ctr">
              <a:lnSpc>
                <a:spcPct val="115000"/>
              </a:lnSpc>
              <a:spcBef>
                <a:spcPts val="1600"/>
              </a:spcBef>
              <a:spcAft>
                <a:spcPts val="0"/>
              </a:spcAft>
              <a:buSzPts val="1400"/>
              <a:buChar char="○"/>
            </a:lvl8pPr>
            <a:lvl9pPr marL="4114800" lvl="8" indent="-317500" algn="ctr">
              <a:lnSpc>
                <a:spcPct val="115000"/>
              </a:lnSpc>
              <a:spcBef>
                <a:spcPts val="1600"/>
              </a:spcBef>
              <a:spcAft>
                <a:spcPts val="1600"/>
              </a:spcAft>
              <a:buSzPts val="1400"/>
              <a:buChar char="■"/>
            </a:lvl9pPr>
          </a:lstStyle>
          <a:p>
            <a:endParaRPr/>
          </a:p>
        </p:txBody>
      </p:sp>
      <p:sp>
        <p:nvSpPr>
          <p:cNvPr id="1048664"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1048659"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048579"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
        <p:nvSpPr>
          <p:cNvPr id="1048580"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lvl1pPr>
            <a:lvl2pPr marL="914400" lvl="1" indent="-317500" algn="l">
              <a:lnSpc>
                <a:spcPct val="115000"/>
              </a:lnSpc>
              <a:spcBef>
                <a:spcPts val="1600"/>
              </a:spcBef>
              <a:spcAft>
                <a:spcPts val="0"/>
              </a:spcAft>
              <a:buSzPts val="1400"/>
              <a:buChar char="○"/>
            </a:lvl2pPr>
            <a:lvl3pPr marL="1371600" lvl="2" indent="-317500" algn="l">
              <a:lnSpc>
                <a:spcPct val="115000"/>
              </a:lnSpc>
              <a:spcBef>
                <a:spcPts val="1600"/>
              </a:spcBef>
              <a:spcAft>
                <a:spcPts val="0"/>
              </a:spcAft>
              <a:buSzPts val="1400"/>
              <a:buChar char="■"/>
            </a:lvl3pPr>
            <a:lvl4pPr marL="1828800" lvl="3" indent="-317500" algn="l">
              <a:lnSpc>
                <a:spcPct val="115000"/>
              </a:lnSpc>
              <a:spcBef>
                <a:spcPts val="1600"/>
              </a:spcBef>
              <a:spcAft>
                <a:spcPts val="0"/>
              </a:spcAft>
              <a:buSzPts val="1400"/>
              <a:buChar char="●"/>
            </a:lvl4pPr>
            <a:lvl5pPr marL="2286000" lvl="4" indent="-317500" algn="l">
              <a:lnSpc>
                <a:spcPct val="115000"/>
              </a:lnSpc>
              <a:spcBef>
                <a:spcPts val="1600"/>
              </a:spcBef>
              <a:spcAft>
                <a:spcPts val="0"/>
              </a:spcAft>
              <a:buSzPts val="1400"/>
              <a:buChar char="○"/>
            </a:lvl5pPr>
            <a:lvl6pPr marL="2743200" lvl="5" indent="-317500" algn="l">
              <a:lnSpc>
                <a:spcPct val="115000"/>
              </a:lnSpc>
              <a:spcBef>
                <a:spcPts val="1600"/>
              </a:spcBef>
              <a:spcAft>
                <a:spcPts val="0"/>
              </a:spcAft>
              <a:buSzPts val="1400"/>
              <a:buChar char="■"/>
            </a:lvl6pPr>
            <a:lvl7pPr marL="3200400" lvl="6" indent="-317500" algn="l">
              <a:lnSpc>
                <a:spcPct val="115000"/>
              </a:lnSpc>
              <a:spcBef>
                <a:spcPts val="1600"/>
              </a:spcBef>
              <a:spcAft>
                <a:spcPts val="0"/>
              </a:spcAft>
              <a:buSzPts val="1400"/>
              <a:buChar char="●"/>
            </a:lvl7pPr>
            <a:lvl8pPr marL="3657600" lvl="7" indent="-317500" algn="l">
              <a:lnSpc>
                <a:spcPct val="115000"/>
              </a:lnSpc>
              <a:spcBef>
                <a:spcPts val="1600"/>
              </a:spcBef>
              <a:spcAft>
                <a:spcPts val="0"/>
              </a:spcAft>
              <a:buSzPts val="1400"/>
              <a:buChar char="○"/>
            </a:lvl8pPr>
            <a:lvl9pPr marL="4114800" lvl="8" indent="-317500" algn="l">
              <a:lnSpc>
                <a:spcPct val="115000"/>
              </a:lnSpc>
              <a:spcBef>
                <a:spcPts val="1600"/>
              </a:spcBef>
              <a:spcAft>
                <a:spcPts val="1600"/>
              </a:spcAft>
              <a:buSzPts val="1400"/>
              <a:buChar char="■"/>
            </a:lvl9pPr>
          </a:lstStyle>
          <a:p>
            <a:endParaRPr/>
          </a:p>
        </p:txBody>
      </p:sp>
      <p:sp>
        <p:nvSpPr>
          <p:cNvPr id="1048581"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048665"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48666"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1048667"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
        <p:nvSpPr>
          <p:cNvPr id="1048668"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69"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0"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1048671"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
        <p:nvSpPr>
          <p:cNvPr id="1048672"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1048656"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57"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58"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1048673"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048674"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1048675"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76"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48677"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8678"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lvl1pPr>
            <a:lvl2pPr marL="914400" lvl="1" indent="-317500" algn="l">
              <a:lnSpc>
                <a:spcPct val="115000"/>
              </a:lnSpc>
              <a:spcBef>
                <a:spcPts val="1600"/>
              </a:spcBef>
              <a:spcAft>
                <a:spcPts val="0"/>
              </a:spcAft>
              <a:buSzPts val="1400"/>
              <a:buChar char="○"/>
            </a:lvl2pPr>
            <a:lvl3pPr marL="1371600" lvl="2" indent="-317500" algn="l">
              <a:lnSpc>
                <a:spcPct val="115000"/>
              </a:lnSpc>
              <a:spcBef>
                <a:spcPts val="1600"/>
              </a:spcBef>
              <a:spcAft>
                <a:spcPts val="0"/>
              </a:spcAft>
              <a:buSzPts val="1400"/>
              <a:buChar char="■"/>
            </a:lvl3pPr>
            <a:lvl4pPr marL="1828800" lvl="3" indent="-317500" algn="l">
              <a:lnSpc>
                <a:spcPct val="115000"/>
              </a:lnSpc>
              <a:spcBef>
                <a:spcPts val="1600"/>
              </a:spcBef>
              <a:spcAft>
                <a:spcPts val="0"/>
              </a:spcAft>
              <a:buSzPts val="1400"/>
              <a:buChar char="●"/>
            </a:lvl4pPr>
            <a:lvl5pPr marL="2286000" lvl="4" indent="-317500" algn="l">
              <a:lnSpc>
                <a:spcPct val="115000"/>
              </a:lnSpc>
              <a:spcBef>
                <a:spcPts val="1600"/>
              </a:spcBef>
              <a:spcAft>
                <a:spcPts val="0"/>
              </a:spcAft>
              <a:buSzPts val="1400"/>
              <a:buChar char="○"/>
            </a:lvl5pPr>
            <a:lvl6pPr marL="2743200" lvl="5" indent="-317500" algn="l">
              <a:lnSpc>
                <a:spcPct val="115000"/>
              </a:lnSpc>
              <a:spcBef>
                <a:spcPts val="1600"/>
              </a:spcBef>
              <a:spcAft>
                <a:spcPts val="0"/>
              </a:spcAft>
              <a:buSzPts val="1400"/>
              <a:buChar char="■"/>
            </a:lvl6pPr>
            <a:lvl7pPr marL="3200400" lvl="6" indent="-317500" algn="l">
              <a:lnSpc>
                <a:spcPct val="115000"/>
              </a:lnSpc>
              <a:spcBef>
                <a:spcPts val="1600"/>
              </a:spcBef>
              <a:spcAft>
                <a:spcPts val="0"/>
              </a:spcAft>
              <a:buSzPts val="1400"/>
              <a:buChar char="●"/>
            </a:lvl7pPr>
            <a:lvl8pPr marL="3657600" lvl="7" indent="-317500" algn="l">
              <a:lnSpc>
                <a:spcPct val="115000"/>
              </a:lnSpc>
              <a:spcBef>
                <a:spcPts val="1600"/>
              </a:spcBef>
              <a:spcAft>
                <a:spcPts val="0"/>
              </a:spcAft>
              <a:buSzPts val="1400"/>
              <a:buChar char="○"/>
            </a:lvl8pPr>
            <a:lvl9pPr marL="4114800" lvl="8" indent="-317500" algn="l">
              <a:lnSpc>
                <a:spcPct val="115000"/>
              </a:lnSpc>
              <a:spcBef>
                <a:spcPts val="1600"/>
              </a:spcBef>
              <a:spcAft>
                <a:spcPts val="1600"/>
              </a:spcAft>
              <a:buSzPts val="1400"/>
              <a:buChar char="■"/>
            </a:lvl9pPr>
          </a:lstStyle>
          <a:p>
            <a:endParaRPr/>
          </a:p>
        </p:txBody>
      </p:sp>
      <p:sp>
        <p:nvSpPr>
          <p:cNvPr id="1048679"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1048660"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lvl1pPr>
          </a:lstStyle>
          <a:p>
            <a:endParaRPr/>
          </a:p>
        </p:txBody>
      </p:sp>
      <p:sp>
        <p:nvSpPr>
          <p:cNvPr id="1048661"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104857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04857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104857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lang="en-GB"/>
          </a:p>
        </p:txBody>
      </p:sp>
      <p:pic>
        <p:nvPicPr>
          <p:cNvPr id="2097152" name="Google Shape;9;p1"/>
          <p:cNvPicPr preferRelativeResize="0">
            <a:picLocks/>
          </p:cNvPicPr>
          <p:nvPr/>
        </p:nvPicPr>
        <p:blipFill rotWithShape="1">
          <a:blip r:embed="rId13">
            <a:alphaModFix/>
          </a:blip>
          <a:srcRect/>
          <a:stretch>
            <a:fill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1048608" name="Google Shape;55;p13"/>
          <p:cNvSpPr txBox="1">
            <a:spLocks noGrp="1"/>
          </p:cNvSpPr>
          <p:nvPr>
            <p:ph type="ctrTitle"/>
          </p:nvPr>
        </p:nvSpPr>
        <p:spPr>
          <a:xfrm>
            <a:off x="305108" y="410705"/>
            <a:ext cx="8497929" cy="3735092"/>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r>
              <a:rPr lang="en-US" sz="4200" b="1" dirty="0">
                <a:solidFill>
                  <a:srgbClr val="CC0000"/>
                </a:solidFill>
                <a:latin typeface="Montserrat"/>
                <a:ea typeface="Montserrat"/>
                <a:cs typeface="Montserrat"/>
                <a:sym typeface="Montserrat"/>
              </a:rPr>
              <a:t>   </a:t>
            </a:r>
            <a:r>
              <a:rPr lang="en-GB" sz="4400" b="1" dirty="0">
                <a:solidFill>
                  <a:srgbClr val="CC0000"/>
                </a:solidFill>
                <a:latin typeface="Montserrat"/>
                <a:ea typeface="Montserrat"/>
                <a:cs typeface="Montserrat"/>
                <a:sym typeface="Montserrat"/>
              </a:rPr>
              <a:t>Capstone Project</a:t>
            </a:r>
            <a:endParaRPr sz="44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2400" b="1" dirty="0">
                <a:solidFill>
                  <a:schemeClr val="lt1"/>
                </a:solidFill>
                <a:latin typeface="Montserrat"/>
                <a:ea typeface="Montserrat"/>
                <a:cs typeface="Montserrat"/>
                <a:sym typeface="Montserrat"/>
              </a:rPr>
              <a:t>Airbnb Booking Analysis</a:t>
            </a:r>
            <a:br>
              <a:rPr lang="en-GB" sz="2400" b="1" dirty="0">
                <a:solidFill>
                  <a:schemeClr val="lt1"/>
                </a:solidFill>
                <a:latin typeface="Montserrat"/>
                <a:ea typeface="Montserrat"/>
                <a:cs typeface="Montserrat"/>
                <a:sym typeface="Montserrat"/>
              </a:rPr>
            </a:br>
            <a:br>
              <a:rPr lang="en-GB" sz="2400" b="1" dirty="0">
                <a:solidFill>
                  <a:schemeClr val="lt1"/>
                </a:solidFill>
                <a:latin typeface="Montserrat"/>
                <a:ea typeface="Montserrat"/>
                <a:cs typeface="Montserrat"/>
                <a:sym typeface="Montserrat"/>
              </a:rPr>
            </a:br>
            <a:r>
              <a:rPr lang="en-GB" sz="2400" b="1" u="sng" dirty="0">
                <a:solidFill>
                  <a:srgbClr val="002060"/>
                </a:solidFill>
                <a:latin typeface="Montserrat"/>
                <a:ea typeface="Montserrat"/>
                <a:cs typeface="Montserrat"/>
                <a:sym typeface="Montserrat"/>
              </a:rPr>
              <a:t>Team Members</a:t>
            </a:r>
            <a:br>
              <a:rPr lang="en-GB" sz="2400" b="1" dirty="0">
                <a:solidFill>
                  <a:srgbClr val="002060"/>
                </a:solidFill>
                <a:latin typeface="Montserrat"/>
                <a:ea typeface="Montserrat"/>
                <a:cs typeface="Montserrat"/>
                <a:sym typeface="Montserrat"/>
              </a:rPr>
            </a:br>
            <a:r>
              <a:rPr lang="en-GB" sz="2400" b="1" dirty="0">
                <a:solidFill>
                  <a:srgbClr val="002060"/>
                </a:solidFill>
                <a:latin typeface="Montserrat"/>
                <a:ea typeface="Montserrat"/>
                <a:cs typeface="Montserrat"/>
                <a:sym typeface="Montserrat"/>
              </a:rPr>
              <a:t>Biswajit Paul</a:t>
            </a:r>
            <a:br>
              <a:rPr lang="en-GB" sz="2400" b="1" dirty="0">
                <a:solidFill>
                  <a:srgbClr val="002060"/>
                </a:solidFill>
                <a:latin typeface="Montserrat"/>
                <a:ea typeface="Montserrat"/>
                <a:cs typeface="Montserrat"/>
                <a:sym typeface="Montserrat"/>
              </a:rPr>
            </a:br>
            <a:r>
              <a:rPr lang="en-GB" sz="2400" b="1" dirty="0">
                <a:solidFill>
                  <a:srgbClr val="002060"/>
                </a:solidFill>
                <a:latin typeface="Montserrat"/>
                <a:ea typeface="Montserrat"/>
                <a:cs typeface="Montserrat"/>
                <a:sym typeface="Montserrat"/>
              </a:rPr>
              <a:t>Shreya Pattanayak</a:t>
            </a:r>
            <a:br>
              <a:rPr lang="en-GB" sz="2400" b="1" dirty="0">
                <a:solidFill>
                  <a:schemeClr val="lt1"/>
                </a:solidFill>
                <a:latin typeface="Montserrat"/>
                <a:ea typeface="Montserrat"/>
                <a:cs typeface="Montserrat"/>
                <a:sym typeface="Montserrat"/>
              </a:rPr>
            </a:br>
            <a:endParaRPr lang="en-GB" sz="2400" b="1" dirty="0">
              <a:solidFill>
                <a:schemeClr val="lt1"/>
              </a:solidFill>
              <a:latin typeface="Montserrat"/>
              <a:ea typeface="Montserrat"/>
              <a:cs typeface="Montserrat"/>
              <a:sym typeface="Montserrat"/>
            </a:endParaRPr>
          </a:p>
        </p:txBody>
      </p:sp>
      <p:sp>
        <p:nvSpPr>
          <p:cNvPr id="1048609" name="TextBox 1"/>
          <p:cNvSpPr txBox="1"/>
          <p:nvPr/>
        </p:nvSpPr>
        <p:spPr>
          <a:xfrm>
            <a:off x="3742841" y="658679"/>
            <a:ext cx="1627322" cy="646331"/>
          </a:xfrm>
          <a:prstGeom prst="rect">
            <a:avLst/>
          </a:prstGeom>
          <a:noFill/>
        </p:spPr>
        <p:txBody>
          <a:bodyPr wrap="square" rtlCol="0">
            <a:spAutoFit/>
          </a:bodyPr>
          <a:lstStyle/>
          <a:p>
            <a:pPr algn="ctr"/>
            <a:r>
              <a:rPr lang="en-GB" sz="3600" b="1" dirty="0">
                <a:solidFill>
                  <a:schemeClr val="lt1"/>
                </a:solidFill>
                <a:latin typeface="Montserrat"/>
              </a:rPr>
              <a:t>EDA</a:t>
            </a:r>
            <a:endParaRPr lang="en-IN" sz="3600" b="1" dirty="0">
              <a:solidFill>
                <a:schemeClr val="lt1"/>
              </a:solidFill>
              <a:latin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itle 1"/>
          <p:cNvSpPr>
            <a:spLocks noGrp="1"/>
          </p:cNvSpPr>
          <p:nvPr>
            <p:ph type="title"/>
          </p:nvPr>
        </p:nvSpPr>
        <p:spPr/>
        <p:txBody>
          <a:bodyPr/>
          <a:lstStyle/>
          <a:p>
            <a:r>
              <a:rPr lang="en-IN" b="1" dirty="0"/>
              <a:t>Main Objectives</a:t>
            </a:r>
          </a:p>
        </p:txBody>
      </p:sp>
      <p:sp>
        <p:nvSpPr>
          <p:cNvPr id="1048633" name="Text Placeholder 2"/>
          <p:cNvSpPr>
            <a:spLocks noGrp="1"/>
          </p:cNvSpPr>
          <p:nvPr>
            <p:ph type="body" idx="1"/>
          </p:nvPr>
        </p:nvSpPr>
        <p:spPr/>
        <p:txBody>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pPr>
            <a:r>
              <a:rPr kumimoji="0" lang="en-US" altLang="en-US" sz="1800" b="1" i="0" u="none" strike="noStrike" cap="none" normalizeH="0" baseline="0" dirty="0">
                <a:ln>
                  <a:noFill/>
                </a:ln>
                <a:solidFill>
                  <a:schemeClr val="accent2"/>
                </a:solidFill>
                <a:effectLst/>
                <a:latin typeface="Adobe Gothic Std B" panose="020B0800000000000000" pitchFamily="34" charset="-128"/>
                <a:ea typeface="Adobe Gothic Std B" panose="020B0800000000000000" pitchFamily="34" charset="-128"/>
              </a:rPr>
              <a:t>What can we learn about different hosts and areas?</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pPr>
            <a:r>
              <a:rPr kumimoji="0" lang="en-US" altLang="en-US" sz="1800" b="1" i="0" u="none" strike="noStrike" cap="none" normalizeH="0" baseline="0" dirty="0">
                <a:ln>
                  <a:noFill/>
                </a:ln>
                <a:solidFill>
                  <a:schemeClr val="accent2"/>
                </a:solidFill>
                <a:effectLst/>
                <a:latin typeface="Adobe Gothic Std B" panose="020B0800000000000000" pitchFamily="34" charset="-128"/>
                <a:ea typeface="Adobe Gothic Std B" panose="020B0800000000000000" pitchFamily="34" charset="-128"/>
              </a:rPr>
              <a:t>What can we learn from predictions? (ex: locations, prices, reviews, etc.)</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pPr>
            <a:r>
              <a:rPr kumimoji="0" lang="en-US" altLang="en-US" sz="1800" b="1" i="0" u="none" strike="noStrike" cap="none" normalizeH="0" baseline="0" dirty="0">
                <a:ln>
                  <a:noFill/>
                </a:ln>
                <a:solidFill>
                  <a:schemeClr val="accent2"/>
                </a:solidFill>
                <a:effectLst/>
                <a:latin typeface="Adobe Gothic Std B" panose="020B0800000000000000" pitchFamily="34" charset="-128"/>
                <a:ea typeface="Adobe Gothic Std B" panose="020B0800000000000000" pitchFamily="34" charset="-128"/>
              </a:rPr>
              <a:t>Which hosts are the busiest and why?</a:t>
            </a:r>
            <a:endParaRPr kumimoji="0" lang="en-US" altLang="en-US" sz="1800" b="0" i="0" u="none" strike="noStrike" cap="none" normalizeH="0" baseline="0" dirty="0">
              <a:ln>
                <a:noFill/>
              </a:ln>
              <a:solidFill>
                <a:schemeClr val="accent2"/>
              </a:solidFill>
              <a:effectLst/>
              <a:latin typeface="Adobe Gothic Std B" panose="020B0800000000000000" pitchFamily="34" charset="-128"/>
              <a:ea typeface="Adobe Gothic Std B" panose="020B0800000000000000" pitchFamily="34" charset="-128"/>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pPr>
            <a:r>
              <a:rPr kumimoji="0" lang="en-US" altLang="en-US" sz="1800" b="1" i="0" u="none" strike="noStrike" cap="none" normalizeH="0" baseline="0" dirty="0">
                <a:ln>
                  <a:noFill/>
                </a:ln>
                <a:solidFill>
                  <a:schemeClr val="accent2"/>
                </a:solidFill>
                <a:effectLst/>
                <a:latin typeface="Adobe Gothic Std B" panose="020B0800000000000000" pitchFamily="34" charset="-128"/>
                <a:ea typeface="Adobe Gothic Std B" panose="020B0800000000000000" pitchFamily="34" charset="-128"/>
              </a:rPr>
              <a:t>Is there any noticeable difference of traffic among different areas and what could be the reason for it?</a:t>
            </a:r>
            <a:endParaRPr kumimoji="0" lang="en-US" altLang="en-US" sz="1800" b="0" i="0" u="none" strike="noStrike" cap="none" normalizeH="0" baseline="0" dirty="0">
              <a:ln>
                <a:noFill/>
              </a:ln>
              <a:solidFill>
                <a:schemeClr val="accent2"/>
              </a:solidFill>
              <a:effectLst/>
              <a:latin typeface="Adobe Gothic Std B" panose="020B0800000000000000" pitchFamily="34" charset="-128"/>
              <a:ea typeface="Adobe Gothic Std B" panose="020B0800000000000000" pitchFamily="34" charset="-128"/>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8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1048634" name="Rectangle 9"/>
          <p:cNvSpPr>
            <a:spLocks noChangeArrowheads="1"/>
          </p:cNvSpPr>
          <p:nvPr/>
        </p:nvSpPr>
        <p:spPr bwMode="auto">
          <a:xfrm>
            <a:off x="0" y="-466700"/>
            <a:ext cx="233680" cy="933400"/>
          </a:xfrm>
          <a:prstGeom prst="rect">
            <a:avLst/>
          </a:prstGeom>
          <a:solidFill>
            <a:srgbClr val="FFFFFF"/>
          </a:solidFill>
          <a:ln>
            <a:noFill/>
          </a:ln>
          <a:effectLst/>
        </p:spPr>
        <p:txBody>
          <a:bodyPr vert="horz" wrap="none" lIns="91440" tIns="7935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700" b="1" i="0" u="none" strike="noStrike" cap="none" normalizeH="0" baseline="0">
                <a:ln>
                  <a:noFill/>
                </a:ln>
                <a:solidFill>
                  <a:srgbClr val="212121"/>
                </a:solidFill>
                <a:effectLst/>
                <a:latin typeface="Roboto" panose="02000000000000000000" pitchFamily="2" charset="0"/>
              </a:rPr>
            </a:br>
            <a:endParaRPr kumimoji="0" lang="en-US" altLang="en-US" sz="1700" b="0" i="0" u="none" strike="noStrike" cap="none" normalizeH="0" baseline="0">
              <a:ln>
                <a:noFill/>
              </a:ln>
              <a:solidFill>
                <a:schemeClr val="tx1"/>
              </a:solidFill>
              <a:effectLst/>
              <a:latin typeface="var(--colab-chrome-font-family)"/>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p:txBody>
          <a:bodyPr/>
          <a:lstStyle/>
          <a:p>
            <a:r>
              <a:rPr lang="en-GB" sz="2800" b="1" dirty="0">
                <a:latin typeface="+mj-lt"/>
                <a:ea typeface="Adobe Gothic Std B" panose="020B0800000000000000" pitchFamily="34" charset="-128"/>
              </a:rPr>
              <a:t>Data Analysis </a:t>
            </a:r>
            <a:endParaRPr lang="en-IN" b="1" dirty="0">
              <a:latin typeface="+mj-lt"/>
            </a:endParaRPr>
          </a:p>
        </p:txBody>
      </p:sp>
      <p:sp>
        <p:nvSpPr>
          <p:cNvPr id="1048603" name="Text Placeholder 2"/>
          <p:cNvSpPr>
            <a:spLocks noGrp="1"/>
          </p:cNvSpPr>
          <p:nvPr>
            <p:ph type="body" idx="1"/>
          </p:nvPr>
        </p:nvSpPr>
        <p:spPr/>
        <p:txBody>
          <a:bodyPr/>
          <a:lstStyle/>
          <a:p>
            <a:endParaRPr lang="en-IN" dirty="0"/>
          </a:p>
        </p:txBody>
      </p:sp>
      <p:pic>
        <p:nvPicPr>
          <p:cNvPr id="2097159" name="Picture 4"/>
          <p:cNvPicPr>
            <a:picLocks noChangeAspect="1"/>
          </p:cNvPicPr>
          <p:nvPr/>
        </p:nvPicPr>
        <p:blipFill>
          <a:blip r:embed="rId2"/>
          <a:stretch>
            <a:fillRect/>
          </a:stretch>
        </p:blipFill>
        <p:spPr>
          <a:xfrm>
            <a:off x="362866" y="1152475"/>
            <a:ext cx="5197972" cy="3341553"/>
          </a:xfrm>
          <a:prstGeom prst="rect">
            <a:avLst/>
          </a:prstGeom>
        </p:spPr>
      </p:pic>
      <p:sp>
        <p:nvSpPr>
          <p:cNvPr id="1048604" name="TextBox 5"/>
          <p:cNvSpPr txBox="1"/>
          <p:nvPr/>
        </p:nvSpPr>
        <p:spPr>
          <a:xfrm flipH="1">
            <a:off x="5628292" y="2571750"/>
            <a:ext cx="3099326" cy="1920240"/>
          </a:xfrm>
          <a:prstGeom prst="rect">
            <a:avLst/>
          </a:prstGeom>
          <a:noFill/>
        </p:spPr>
        <p:txBody>
          <a:bodyPr wrap="square" rtlCol="0">
            <a:spAutoFit/>
          </a:bodyPr>
          <a:lstStyle/>
          <a:p>
            <a:r>
              <a:rPr lang="en-GB" sz="1400" b="0" i="0" dirty="0">
                <a:solidFill>
                  <a:srgbClr val="212121"/>
                </a:solidFill>
                <a:effectLst/>
                <a:latin typeface="Gabriola" panose="04040605051002020D02" pitchFamily="82" charset="0"/>
              </a:rPr>
              <a:t>From the top 10 observations according to highest calculated_host_listings_count, we can found that 7 results are from Manhattan area,2 from Brooklyn and 1 from Queens. So it is clear that </a:t>
            </a:r>
            <a:r>
              <a:rPr lang="en-GB" sz="1400" dirty="0">
                <a:solidFill>
                  <a:srgbClr val="212121"/>
                </a:solidFill>
                <a:latin typeface="Gabriola" panose="04040605051002020D02" pitchFamily="82" charset="0"/>
              </a:rPr>
              <a:t>A</a:t>
            </a:r>
            <a:r>
              <a:rPr lang="en-GB" sz="1400" b="0" i="0" dirty="0">
                <a:solidFill>
                  <a:srgbClr val="212121"/>
                </a:solidFill>
                <a:effectLst/>
                <a:latin typeface="Gabriola" panose="04040605051002020D02" pitchFamily="82" charset="0"/>
              </a:rPr>
              <a:t>irBnb is a popular business model in Manhattan. The host who has most host_listings are sonder(NYC).</a:t>
            </a:r>
            <a:endParaRPr lang="en-IN" sz="1800" dirty="0">
              <a:latin typeface="Gabriola" panose="04040605051002020D02" pitchFamily="82" charset="0"/>
            </a:endParaRPr>
          </a:p>
        </p:txBody>
      </p:sp>
      <p:sp>
        <p:nvSpPr>
          <p:cNvPr id="1048686" name="TextBox 1048685"/>
          <p:cNvSpPr txBox="1"/>
          <p:nvPr/>
        </p:nvSpPr>
        <p:spPr>
          <a:xfrm>
            <a:off x="5560838" y="1152475"/>
            <a:ext cx="3303127" cy="1336039"/>
          </a:xfrm>
          <a:prstGeom prst="rect">
            <a:avLst/>
          </a:prstGeom>
        </p:spPr>
        <p:txBody>
          <a:bodyPr wrap="square" rtlCol="0">
            <a:spAutoFit/>
          </a:bodyPr>
          <a:lstStyle/>
          <a:p>
            <a:r>
              <a:rPr lang="en-GB" sz="1200" b="1">
                <a:solidFill>
                  <a:srgbClr val="FF0000"/>
                </a:solidFill>
              </a:rPr>
              <a:t>hosts_areas =modified_df.groupby(['host_name','neighbourhood_group'])['calculated_host_listings_count'].max().reset_index()</a:t>
            </a:r>
          </a:p>
          <a:p>
            <a:r>
              <a:rPr lang="en-GB" sz="1200" b="1">
                <a:solidFill>
                  <a:srgbClr val="FF0000"/>
                </a:solidFill>
              </a:rPr>
              <a:t>hosts_areas.sort_values(by='calculated_host_listings_count', ascending=False).head(10)</a:t>
            </a:r>
            <a:endParaRPr lang="en-GB" sz="2800" b="1">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title"/>
          </p:nvPr>
        </p:nvSpPr>
        <p:spPr/>
        <p:txBody>
          <a:bodyPr/>
          <a:lstStyle/>
          <a:p>
            <a:r>
              <a:rPr lang="en-GB" sz="2800" b="1" dirty="0">
                <a:latin typeface="+mj-lt"/>
                <a:ea typeface="Adobe Gothic Std B" panose="020B0800000000000000" pitchFamily="34" charset="-128"/>
              </a:rPr>
              <a:t>Data Analysis And Data Visualisation(cont..)</a:t>
            </a:r>
            <a:endParaRPr lang="en-IN" dirty="0"/>
          </a:p>
        </p:txBody>
      </p:sp>
      <p:sp>
        <p:nvSpPr>
          <p:cNvPr id="1048597" name="Text Placeholder 2"/>
          <p:cNvSpPr>
            <a:spLocks noGrp="1"/>
          </p:cNvSpPr>
          <p:nvPr>
            <p:ph type="body" idx="1"/>
          </p:nvPr>
        </p:nvSpPr>
        <p:spPr/>
        <p:txBody>
          <a:bodyPr/>
          <a:lstStyle/>
          <a:p>
            <a:endParaRPr lang="en-IN" dirty="0"/>
          </a:p>
        </p:txBody>
      </p:sp>
      <p:sp>
        <p:nvSpPr>
          <p:cNvPr id="1048598" name="TextBox 6"/>
          <p:cNvSpPr txBox="1"/>
          <p:nvPr/>
        </p:nvSpPr>
        <p:spPr>
          <a:xfrm>
            <a:off x="4338439" y="1897623"/>
            <a:ext cx="4224314" cy="1564639"/>
          </a:xfrm>
          <a:prstGeom prst="rect">
            <a:avLst/>
          </a:prstGeom>
          <a:noFill/>
        </p:spPr>
        <p:txBody>
          <a:bodyPr wrap="square" rtlCol="0">
            <a:spAutoFit/>
          </a:bodyPr>
          <a:lstStyle/>
          <a:p>
            <a:pPr>
              <a:lnSpc>
                <a:spcPct val="150000"/>
              </a:lnSpc>
            </a:pPr>
            <a:r>
              <a:rPr lang="en-GB" b="0" i="0" dirty="0">
                <a:solidFill>
                  <a:srgbClr val="212121"/>
                </a:solidFill>
                <a:effectLst/>
                <a:latin typeface="Roboto" panose="02000000000000000000" pitchFamily="2" charset="0"/>
              </a:rPr>
              <a:t>Manhattan has maximum host listings which is 41% of the entire listings, then Brooklyn has 37%,Queens has 16%,Bronx has 4% and at last Staten island has only 1% listings.</a:t>
            </a:r>
            <a:endParaRPr lang="en-IN" dirty="0"/>
          </a:p>
        </p:txBody>
      </p:sp>
      <p:pic>
        <p:nvPicPr>
          <p:cNvPr id="2097157" name="Picture 2097156"/>
          <p:cNvPicPr>
            <a:picLocks/>
          </p:cNvPicPr>
          <p:nvPr/>
        </p:nvPicPr>
        <p:blipFill>
          <a:blip r:embed="rId2"/>
          <a:stretch>
            <a:fillRect/>
          </a:stretch>
        </p:blipFill>
        <p:spPr>
          <a:xfrm>
            <a:off x="678696" y="1266447"/>
            <a:ext cx="3147717" cy="305370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title"/>
          </p:nvPr>
        </p:nvSpPr>
        <p:spPr/>
        <p:txBody>
          <a:bodyPr/>
          <a:lstStyle/>
          <a:p>
            <a:r>
              <a:rPr lang="en-GB" sz="2800" b="1" dirty="0">
                <a:latin typeface="+mj-lt"/>
                <a:ea typeface="Adobe Gothic Std B" panose="020B0800000000000000" pitchFamily="34" charset="-128"/>
              </a:rPr>
              <a:t>Data Analysis And Data Visualisation(cont..)</a:t>
            </a:r>
            <a:endParaRPr lang="en-IN" dirty="0"/>
          </a:p>
        </p:txBody>
      </p:sp>
      <p:sp>
        <p:nvSpPr>
          <p:cNvPr id="1048590" name="Text Placeholder 2"/>
          <p:cNvSpPr>
            <a:spLocks noGrp="1"/>
          </p:cNvSpPr>
          <p:nvPr>
            <p:ph type="body" idx="1"/>
          </p:nvPr>
        </p:nvSpPr>
        <p:spPr>
          <a:xfrm>
            <a:off x="173948" y="309966"/>
            <a:ext cx="8582593" cy="4376294"/>
          </a:xfrm>
        </p:spPr>
        <p:txBody>
          <a:bodyPr/>
          <a:lstStyle/>
          <a:p>
            <a:endParaRPr lang="en-IN" dirty="0"/>
          </a:p>
        </p:txBody>
      </p:sp>
      <p:pic>
        <p:nvPicPr>
          <p:cNvPr id="2097155" name="Picture 2097154"/>
          <p:cNvPicPr>
            <a:picLocks/>
          </p:cNvPicPr>
          <p:nvPr/>
        </p:nvPicPr>
        <p:blipFill>
          <a:blip r:embed="rId2"/>
          <a:stretch>
            <a:fillRect/>
          </a:stretch>
        </p:blipFill>
        <p:spPr>
          <a:xfrm>
            <a:off x="290683" y="1054940"/>
            <a:ext cx="3834273" cy="3631319"/>
          </a:xfrm>
          <a:prstGeom prst="rect">
            <a:avLst/>
          </a:prstGeom>
        </p:spPr>
      </p:pic>
      <p:sp>
        <p:nvSpPr>
          <p:cNvPr id="1048591" name="TextBox 1048590"/>
          <p:cNvSpPr txBox="1"/>
          <p:nvPr/>
        </p:nvSpPr>
        <p:spPr>
          <a:xfrm>
            <a:off x="4465569" y="2870599"/>
            <a:ext cx="4164991" cy="1323439"/>
          </a:xfrm>
          <a:prstGeom prst="rect">
            <a:avLst/>
          </a:prstGeom>
        </p:spPr>
        <p:txBody>
          <a:bodyPr wrap="square" rtlCol="0">
            <a:spAutoFit/>
          </a:bodyPr>
          <a:lstStyle/>
          <a:p>
            <a:r>
              <a:rPr lang="en-US" sz="2000" dirty="0">
                <a:solidFill>
                  <a:srgbClr val="000000"/>
                </a:solidFill>
              </a:rPr>
              <a:t>From prediction, </a:t>
            </a:r>
            <a:r>
              <a:rPr lang="en-US" sz="2000" dirty="0" err="1">
                <a:solidFill>
                  <a:srgbClr val="000000"/>
                </a:solidFill>
              </a:rPr>
              <a:t>neighbourhood</a:t>
            </a:r>
            <a:r>
              <a:rPr lang="en-US" sz="2000" dirty="0">
                <a:solidFill>
                  <a:srgbClr val="000000"/>
                </a:solidFill>
              </a:rPr>
              <a:t> group vs number of reviews </a:t>
            </a:r>
            <a:r>
              <a:rPr lang="en-US" sz="1800" dirty="0">
                <a:solidFill>
                  <a:srgbClr val="000000"/>
                </a:solidFill>
              </a:rPr>
              <a:t>we can </a:t>
            </a:r>
            <a:r>
              <a:rPr lang="en-US" sz="1800" dirty="0" err="1">
                <a:solidFill>
                  <a:srgbClr val="000000"/>
                </a:solidFill>
              </a:rPr>
              <a:t>visualise</a:t>
            </a:r>
            <a:r>
              <a:rPr lang="en-US" sz="1800" dirty="0">
                <a:solidFill>
                  <a:srgbClr val="000000"/>
                </a:solidFill>
              </a:rPr>
              <a:t>  that </a:t>
            </a:r>
            <a:r>
              <a:rPr lang="en-US" sz="2000" b="1" dirty="0">
                <a:solidFill>
                  <a:srgbClr val="C00000"/>
                </a:solidFill>
              </a:rPr>
              <a:t>Queens </a:t>
            </a:r>
            <a:r>
              <a:rPr lang="en-US" sz="2000" b="0" dirty="0">
                <a:solidFill>
                  <a:srgbClr val="000000"/>
                </a:solidFill>
              </a:rPr>
              <a:t>holds the maximum no. of reviews</a:t>
            </a:r>
            <a:endParaRPr lang="en-GB" sz="2800" dirty="0">
              <a:solidFill>
                <a:srgbClr val="000000"/>
              </a:solidFill>
            </a:endParaRPr>
          </a:p>
        </p:txBody>
      </p:sp>
      <p:sp>
        <p:nvSpPr>
          <p:cNvPr id="1048592" name="TextBox 1048591"/>
          <p:cNvSpPr txBox="1"/>
          <p:nvPr/>
        </p:nvSpPr>
        <p:spPr>
          <a:xfrm>
            <a:off x="4572000" y="1152784"/>
            <a:ext cx="3711844" cy="1754326"/>
          </a:xfrm>
          <a:prstGeom prst="rect">
            <a:avLst/>
          </a:prstGeom>
        </p:spPr>
        <p:txBody>
          <a:bodyPr wrap="square" rtlCol="0">
            <a:spAutoFit/>
          </a:bodyPr>
          <a:lstStyle/>
          <a:p>
            <a:r>
              <a:rPr lang="en-GB" sz="1800" b="1" dirty="0" err="1">
                <a:solidFill>
                  <a:srgbClr val="FF0000"/>
                </a:solidFill>
              </a:rPr>
              <a:t>areas_reviews</a:t>
            </a:r>
            <a:r>
              <a:rPr lang="en-GB" sz="1800" b="1" dirty="0">
                <a:solidFill>
                  <a:srgbClr val="FF0000"/>
                </a:solidFill>
              </a:rPr>
              <a:t> = </a:t>
            </a:r>
            <a:r>
              <a:rPr lang="en-GB" sz="1800" b="1" dirty="0" err="1">
                <a:solidFill>
                  <a:srgbClr val="FF0000"/>
                </a:solidFill>
              </a:rPr>
              <a:t>modified_df.groupby</a:t>
            </a:r>
            <a:r>
              <a:rPr lang="en-GB" sz="1800" b="1" dirty="0">
                <a:solidFill>
                  <a:srgbClr val="FF0000"/>
                </a:solidFill>
              </a:rPr>
              <a:t>(['</a:t>
            </a:r>
            <a:r>
              <a:rPr lang="en-GB" sz="1800" b="1" dirty="0" err="1">
                <a:solidFill>
                  <a:srgbClr val="FF0000"/>
                </a:solidFill>
              </a:rPr>
              <a:t>neighbourhood_group</a:t>
            </a:r>
            <a:r>
              <a:rPr lang="en-GB" sz="1800" b="1" dirty="0">
                <a:solidFill>
                  <a:srgbClr val="FF0000"/>
                </a:solidFill>
              </a:rPr>
              <a:t>'])</a:t>
            </a:r>
          </a:p>
          <a:p>
            <a:r>
              <a:rPr lang="en-GB" sz="1800" b="1" dirty="0">
                <a:solidFill>
                  <a:srgbClr val="FF0000"/>
                </a:solidFill>
              </a:rPr>
              <a:t>['</a:t>
            </a:r>
            <a:r>
              <a:rPr lang="en-GB" sz="1800" b="1" dirty="0" err="1">
                <a:solidFill>
                  <a:srgbClr val="FF0000"/>
                </a:solidFill>
              </a:rPr>
              <a:t>number_of_reviews</a:t>
            </a:r>
            <a:r>
              <a:rPr lang="en-GB" sz="1800" b="1" dirty="0">
                <a:solidFill>
                  <a:srgbClr val="FF0000"/>
                </a:solidFill>
              </a:rPr>
              <a:t>'].max().</a:t>
            </a:r>
            <a:r>
              <a:rPr lang="en-GB" sz="1800" b="1" dirty="0" err="1">
                <a:solidFill>
                  <a:srgbClr val="FF0000"/>
                </a:solidFill>
              </a:rPr>
              <a:t>reset_index</a:t>
            </a:r>
            <a:r>
              <a:rPr lang="en-GB" sz="1800" b="1" dirty="0">
                <a:solidFill>
                  <a:srgbClr val="FF0000"/>
                </a:solidFill>
              </a:rPr>
              <a:t>()</a:t>
            </a:r>
          </a:p>
          <a:p>
            <a:r>
              <a:rPr lang="en-GB" sz="1800" b="1" dirty="0" err="1">
                <a:solidFill>
                  <a:srgbClr val="FF0000"/>
                </a:solidFill>
              </a:rPr>
              <a:t>areas_reviews</a:t>
            </a:r>
            <a:endParaRPr lang="en-GB" sz="2800" b="1"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2" name="Title 1"/>
          <p:cNvSpPr>
            <a:spLocks noGrp="1"/>
          </p:cNvSpPr>
          <p:nvPr>
            <p:ph type="title"/>
          </p:nvPr>
        </p:nvSpPr>
        <p:spPr/>
        <p:txBody>
          <a:bodyPr/>
          <a:lstStyle/>
          <a:p>
            <a:r>
              <a:rPr lang="en-GB" sz="2800" b="1" dirty="0">
                <a:latin typeface="+mj-lt"/>
                <a:ea typeface="Adobe Gothic Std B" panose="020B0800000000000000" pitchFamily="34" charset="-128"/>
              </a:rPr>
              <a:t>Data Analysis And Data Visualisation(cont..)</a:t>
            </a:r>
            <a:endParaRPr lang="en-IN" dirty="0"/>
          </a:p>
        </p:txBody>
      </p:sp>
      <p:sp>
        <p:nvSpPr>
          <p:cNvPr id="1048583" name="Text Placeholder 2"/>
          <p:cNvSpPr>
            <a:spLocks noGrp="1"/>
          </p:cNvSpPr>
          <p:nvPr>
            <p:ph type="body" idx="1"/>
          </p:nvPr>
        </p:nvSpPr>
        <p:spPr/>
        <p:txBody>
          <a:bodyPr/>
          <a:lstStyle/>
          <a:p>
            <a:endParaRPr lang="en-IN" dirty="0"/>
          </a:p>
        </p:txBody>
      </p:sp>
      <p:pic>
        <p:nvPicPr>
          <p:cNvPr id="2097153" name="Picture 4"/>
          <p:cNvPicPr>
            <a:picLocks noChangeAspect="1"/>
          </p:cNvPicPr>
          <p:nvPr/>
        </p:nvPicPr>
        <p:blipFill>
          <a:blip r:embed="rId2"/>
          <a:stretch>
            <a:fillRect/>
          </a:stretch>
        </p:blipFill>
        <p:spPr>
          <a:xfrm>
            <a:off x="373205" y="1409832"/>
            <a:ext cx="3905583" cy="2850279"/>
          </a:xfrm>
          <a:prstGeom prst="rect">
            <a:avLst/>
          </a:prstGeom>
        </p:spPr>
      </p:pic>
      <p:sp>
        <p:nvSpPr>
          <p:cNvPr id="1048585" name="TextBox 1048584"/>
          <p:cNvSpPr txBox="1"/>
          <p:nvPr/>
        </p:nvSpPr>
        <p:spPr>
          <a:xfrm>
            <a:off x="4370398" y="1552610"/>
            <a:ext cx="3789003" cy="830997"/>
          </a:xfrm>
          <a:prstGeom prst="rect">
            <a:avLst/>
          </a:prstGeom>
        </p:spPr>
        <p:txBody>
          <a:bodyPr wrap="square" rtlCol="0">
            <a:spAutoFit/>
          </a:bodyPr>
          <a:lstStyle/>
          <a:p>
            <a:r>
              <a:rPr lang="en-US" sz="1200" b="1" dirty="0" err="1">
                <a:solidFill>
                  <a:srgbClr val="FF0000"/>
                </a:solidFill>
              </a:rPr>
              <a:t>price_area</a:t>
            </a:r>
            <a:r>
              <a:rPr lang="en-US" sz="1200" b="1" dirty="0">
                <a:solidFill>
                  <a:srgbClr val="FF0000"/>
                </a:solidFill>
              </a:rPr>
              <a:t> = </a:t>
            </a:r>
            <a:r>
              <a:rPr lang="en-US" sz="1200" b="1" dirty="0" err="1">
                <a:solidFill>
                  <a:srgbClr val="FF0000"/>
                </a:solidFill>
              </a:rPr>
              <a:t>modified_df.groupby</a:t>
            </a:r>
            <a:r>
              <a:rPr lang="en-US" sz="1200" b="1" dirty="0">
                <a:solidFill>
                  <a:srgbClr val="FF0000"/>
                </a:solidFill>
              </a:rPr>
              <a:t>(['price'])['</a:t>
            </a:r>
            <a:r>
              <a:rPr lang="en-US" sz="1200" b="1" dirty="0" err="1">
                <a:solidFill>
                  <a:srgbClr val="FF0000"/>
                </a:solidFill>
              </a:rPr>
              <a:t>number_of_reviews</a:t>
            </a:r>
            <a:r>
              <a:rPr lang="en-US" sz="1200" b="1" dirty="0">
                <a:solidFill>
                  <a:srgbClr val="FF0000"/>
                </a:solidFill>
              </a:rPr>
              <a:t>'].max().</a:t>
            </a:r>
            <a:r>
              <a:rPr lang="en-US" sz="1200" b="1" dirty="0" err="1">
                <a:solidFill>
                  <a:srgbClr val="FF0000"/>
                </a:solidFill>
              </a:rPr>
              <a:t>reset_index</a:t>
            </a:r>
            <a:r>
              <a:rPr lang="en-US" sz="1200" b="1" dirty="0">
                <a:solidFill>
                  <a:srgbClr val="FF0000"/>
                </a:solidFill>
              </a:rPr>
              <a:t>()</a:t>
            </a:r>
            <a:endParaRPr lang="en-GB" sz="1200" b="1" dirty="0">
              <a:solidFill>
                <a:srgbClr val="FF0000"/>
              </a:solidFill>
            </a:endParaRPr>
          </a:p>
          <a:p>
            <a:r>
              <a:rPr lang="en-US" sz="1200" b="1" dirty="0" err="1">
                <a:solidFill>
                  <a:srgbClr val="FF0000"/>
                </a:solidFill>
              </a:rPr>
              <a:t>price_area.head</a:t>
            </a:r>
            <a:r>
              <a:rPr lang="en-US" sz="1200" b="1" dirty="0">
                <a:solidFill>
                  <a:srgbClr val="FF0000"/>
                </a:solidFill>
              </a:rPr>
              <a:t>(5)</a:t>
            </a:r>
            <a:endParaRPr lang="en-GB" sz="2800" b="1" dirty="0">
              <a:solidFill>
                <a:srgbClr val="FF0000"/>
              </a:solidFill>
            </a:endParaRPr>
          </a:p>
        </p:txBody>
      </p:sp>
      <p:sp>
        <p:nvSpPr>
          <p:cNvPr id="1048682" name="TextBox 1048681"/>
          <p:cNvSpPr txBox="1"/>
          <p:nvPr/>
        </p:nvSpPr>
        <p:spPr>
          <a:xfrm>
            <a:off x="4370398" y="2362200"/>
            <a:ext cx="3978575" cy="2110739"/>
          </a:xfrm>
          <a:prstGeom prst="rect">
            <a:avLst/>
          </a:prstGeom>
        </p:spPr>
        <p:txBody>
          <a:bodyPr wrap="square" rtlCol="0">
            <a:spAutoFit/>
          </a:bodyPr>
          <a:lstStyle/>
          <a:p>
            <a:r>
              <a:rPr lang="en-US" sz="1800" dirty="0">
                <a:solidFill>
                  <a:srgbClr val="000000"/>
                </a:solidFill>
              </a:rPr>
              <a:t>Number of reviews are more at low price and reviews decreasing when price increases.</a:t>
            </a:r>
            <a:endParaRPr lang="en-GB" sz="1800" dirty="0">
              <a:solidFill>
                <a:srgbClr val="000000"/>
              </a:solidFill>
            </a:endParaRPr>
          </a:p>
          <a:p>
            <a:r>
              <a:rPr lang="en-US" sz="1800" dirty="0">
                <a:solidFill>
                  <a:srgbClr val="000000"/>
                </a:solidFill>
              </a:rPr>
              <a:t>From the scatterplot it is clear that </a:t>
            </a:r>
            <a:endParaRPr lang="en-GB" sz="1800" dirty="0">
              <a:solidFill>
                <a:srgbClr val="000000"/>
              </a:solidFill>
            </a:endParaRPr>
          </a:p>
          <a:p>
            <a:r>
              <a:rPr lang="en-US" sz="1800" dirty="0">
                <a:solidFill>
                  <a:srgbClr val="000000"/>
                </a:solidFill>
              </a:rPr>
              <a:t>most number of people prefer budget friendly rooms.</a:t>
            </a:r>
            <a:endParaRPr lang="en-GB" sz="1800" dirty="0">
              <a:solidFill>
                <a:srgbClr val="000000"/>
              </a:solidFill>
            </a:endParaRPr>
          </a:p>
          <a:p>
            <a:endParaRPr lang="en-GB" sz="2800" dirty="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Title 1"/>
          <p:cNvSpPr>
            <a:spLocks noGrp="1"/>
          </p:cNvSpPr>
          <p:nvPr>
            <p:ph type="title"/>
          </p:nvPr>
        </p:nvSpPr>
        <p:spPr/>
        <p:txBody>
          <a:bodyPr/>
          <a:lstStyle/>
          <a:p>
            <a:r>
              <a:rPr lang="en-GB" sz="2800" b="1" dirty="0">
                <a:latin typeface="+mj-lt"/>
                <a:ea typeface="Adobe Gothic Std B" panose="020B0800000000000000" pitchFamily="34" charset="-128"/>
              </a:rPr>
              <a:t>Data Analysis And Data Visualisation(cont..)</a:t>
            </a:r>
            <a:endParaRPr lang="en-IN" dirty="0"/>
          </a:p>
        </p:txBody>
      </p:sp>
      <p:pic>
        <p:nvPicPr>
          <p:cNvPr id="2097172" name="Picture 3"/>
          <p:cNvPicPr>
            <a:picLocks noChangeAspect="1"/>
          </p:cNvPicPr>
          <p:nvPr/>
        </p:nvPicPr>
        <p:blipFill>
          <a:blip r:embed="rId2"/>
          <a:stretch>
            <a:fillRect/>
          </a:stretch>
        </p:blipFill>
        <p:spPr>
          <a:xfrm>
            <a:off x="507242" y="1017725"/>
            <a:ext cx="4588448" cy="3640371"/>
          </a:xfrm>
          <a:prstGeom prst="rect">
            <a:avLst/>
          </a:prstGeom>
        </p:spPr>
      </p:pic>
      <p:sp>
        <p:nvSpPr>
          <p:cNvPr id="1048683" name="TextBox 1048682"/>
          <p:cNvSpPr txBox="1"/>
          <p:nvPr/>
        </p:nvSpPr>
        <p:spPr>
          <a:xfrm>
            <a:off x="5145801" y="1017724"/>
            <a:ext cx="3812219" cy="1754326"/>
          </a:xfrm>
          <a:prstGeom prst="rect">
            <a:avLst/>
          </a:prstGeom>
        </p:spPr>
        <p:txBody>
          <a:bodyPr wrap="square" rtlCol="0">
            <a:spAutoFit/>
          </a:bodyPr>
          <a:lstStyle/>
          <a:p>
            <a:r>
              <a:rPr lang="en-GB" sz="1200" b="1" dirty="0">
                <a:solidFill>
                  <a:srgbClr val="FF0000"/>
                </a:solidFill>
              </a:rPr>
              <a:t>#Creating a Report on host name and reviews on it </a:t>
            </a:r>
          </a:p>
          <a:p>
            <a:r>
              <a:rPr lang="en-GB" sz="1200" b="1" dirty="0" err="1">
                <a:solidFill>
                  <a:srgbClr val="FF0000"/>
                </a:solidFill>
              </a:rPr>
              <a:t>busiest_hosts</a:t>
            </a:r>
            <a:r>
              <a:rPr lang="en-GB" sz="1200" b="1" dirty="0">
                <a:solidFill>
                  <a:srgbClr val="FF0000"/>
                </a:solidFill>
              </a:rPr>
              <a:t> = </a:t>
            </a:r>
            <a:r>
              <a:rPr lang="en-GB" sz="1200" b="1" dirty="0" err="1">
                <a:solidFill>
                  <a:srgbClr val="FF0000"/>
                </a:solidFill>
              </a:rPr>
              <a:t>modified_df.groupby</a:t>
            </a:r>
            <a:r>
              <a:rPr lang="en-GB" sz="1200" b="1" dirty="0">
                <a:solidFill>
                  <a:srgbClr val="FF0000"/>
                </a:solidFill>
              </a:rPr>
              <a:t>(['host_name','host_id','</a:t>
            </a:r>
            <a:r>
              <a:rPr lang="en-GB" sz="1200" b="1" dirty="0" err="1">
                <a:solidFill>
                  <a:srgbClr val="FF0000"/>
                </a:solidFill>
              </a:rPr>
              <a:t>room_type</a:t>
            </a:r>
            <a:r>
              <a:rPr lang="en-GB" sz="1200" b="1" dirty="0">
                <a:solidFill>
                  <a:srgbClr val="FF0000"/>
                </a:solidFill>
              </a:rPr>
              <a:t>'])['</a:t>
            </a:r>
            <a:r>
              <a:rPr lang="en-GB" sz="1200" b="1" dirty="0" err="1">
                <a:solidFill>
                  <a:srgbClr val="FF0000"/>
                </a:solidFill>
              </a:rPr>
              <a:t>number_of_reviews</a:t>
            </a:r>
            <a:r>
              <a:rPr lang="en-GB" sz="1200" b="1" dirty="0">
                <a:solidFill>
                  <a:srgbClr val="FF0000"/>
                </a:solidFill>
              </a:rPr>
              <a:t>'].max().</a:t>
            </a:r>
            <a:r>
              <a:rPr lang="en-GB" sz="1200" b="1" dirty="0" err="1">
                <a:solidFill>
                  <a:srgbClr val="FF0000"/>
                </a:solidFill>
              </a:rPr>
              <a:t>reset_index</a:t>
            </a:r>
            <a:r>
              <a:rPr lang="en-GB" sz="1200" b="1" dirty="0">
                <a:solidFill>
                  <a:srgbClr val="FF0000"/>
                </a:solidFill>
              </a:rPr>
              <a:t>()</a:t>
            </a:r>
          </a:p>
          <a:p>
            <a:r>
              <a:rPr lang="en-GB" sz="1200" b="1" dirty="0" err="1">
                <a:solidFill>
                  <a:srgbClr val="FF0000"/>
                </a:solidFill>
              </a:rPr>
              <a:t>busiest_hosts</a:t>
            </a:r>
            <a:r>
              <a:rPr lang="en-GB" sz="1200" b="1" dirty="0">
                <a:solidFill>
                  <a:srgbClr val="FF0000"/>
                </a:solidFill>
              </a:rPr>
              <a:t> = </a:t>
            </a:r>
            <a:r>
              <a:rPr lang="en-GB" sz="1200" b="1" dirty="0" err="1">
                <a:solidFill>
                  <a:srgbClr val="FF0000"/>
                </a:solidFill>
              </a:rPr>
              <a:t>busiest_hosts.sort_values</a:t>
            </a:r>
            <a:r>
              <a:rPr lang="en-GB" sz="1200" b="1" dirty="0">
                <a:solidFill>
                  <a:srgbClr val="FF0000"/>
                </a:solidFill>
              </a:rPr>
              <a:t>(by='</a:t>
            </a:r>
            <a:r>
              <a:rPr lang="en-GB" sz="1200" b="1" dirty="0" err="1">
                <a:solidFill>
                  <a:srgbClr val="FF0000"/>
                </a:solidFill>
              </a:rPr>
              <a:t>number_of_reviews</a:t>
            </a:r>
            <a:r>
              <a:rPr lang="en-GB" sz="1200" b="1" dirty="0">
                <a:solidFill>
                  <a:srgbClr val="FF0000"/>
                </a:solidFill>
              </a:rPr>
              <a:t>', ascending=False).head(10)</a:t>
            </a:r>
          </a:p>
          <a:p>
            <a:r>
              <a:rPr lang="en-GB" sz="1200" b="1" dirty="0" err="1">
                <a:solidFill>
                  <a:srgbClr val="FF0000"/>
                </a:solidFill>
              </a:rPr>
              <a:t>busiest_hosts</a:t>
            </a:r>
            <a:endParaRPr lang="en-GB" sz="2800" b="1" dirty="0">
              <a:solidFill>
                <a:srgbClr val="FF0000"/>
              </a:solidFill>
            </a:endParaRPr>
          </a:p>
        </p:txBody>
      </p:sp>
      <p:sp>
        <p:nvSpPr>
          <p:cNvPr id="1048684" name="TextBox 1048683"/>
          <p:cNvSpPr txBox="1"/>
          <p:nvPr/>
        </p:nvSpPr>
        <p:spPr>
          <a:xfrm>
            <a:off x="5145803" y="2898184"/>
            <a:ext cx="3686498" cy="2031325"/>
          </a:xfrm>
          <a:prstGeom prst="rect">
            <a:avLst/>
          </a:prstGeom>
        </p:spPr>
        <p:txBody>
          <a:bodyPr wrap="square" rtlCol="0">
            <a:spAutoFit/>
          </a:bodyPr>
          <a:lstStyle/>
          <a:p>
            <a:r>
              <a:rPr lang="en-GB" sz="1400" b="1" dirty="0">
                <a:solidFill>
                  <a:srgbClr val="000000"/>
                </a:solidFill>
              </a:rPr>
              <a:t>Busiest hosts are: </a:t>
            </a:r>
          </a:p>
          <a:p>
            <a:r>
              <a:rPr lang="en-GB" sz="1400" dirty="0">
                <a:solidFill>
                  <a:srgbClr val="000000"/>
                </a:solidFill>
              </a:rPr>
              <a:t>1. Dona</a:t>
            </a:r>
          </a:p>
          <a:p>
            <a:r>
              <a:rPr lang="en-GB" sz="1400" dirty="0">
                <a:solidFill>
                  <a:srgbClr val="000000"/>
                </a:solidFill>
              </a:rPr>
              <a:t>2. Ji</a:t>
            </a:r>
          </a:p>
          <a:p>
            <a:r>
              <a:rPr lang="en-GB" sz="1400" dirty="0">
                <a:solidFill>
                  <a:srgbClr val="000000"/>
                </a:solidFill>
              </a:rPr>
              <a:t>3. Maya</a:t>
            </a:r>
          </a:p>
          <a:p>
            <a:r>
              <a:rPr lang="en-GB" sz="1400" dirty="0">
                <a:solidFill>
                  <a:srgbClr val="000000"/>
                </a:solidFill>
              </a:rPr>
              <a:t>4. Carol</a:t>
            </a:r>
          </a:p>
          <a:p>
            <a:r>
              <a:rPr lang="en-GB" sz="1400" dirty="0">
                <a:solidFill>
                  <a:srgbClr val="000000"/>
                </a:solidFill>
              </a:rPr>
              <a:t>5. Danielle</a:t>
            </a:r>
          </a:p>
          <a:p>
            <a:r>
              <a:rPr lang="en-GB" sz="1400" b="1" dirty="0">
                <a:solidFill>
                  <a:srgbClr val="000000"/>
                </a:solidFill>
              </a:rPr>
              <a:t>Because these hosts listed room type as Entire home and Private room which is preferred by most number of people.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title"/>
          </p:nvPr>
        </p:nvSpPr>
        <p:spPr/>
        <p:txBody>
          <a:bodyPr/>
          <a:lstStyle/>
          <a:p>
            <a:r>
              <a:rPr lang="en-GB" sz="2800" b="1" dirty="0">
                <a:latin typeface="+mj-lt"/>
                <a:ea typeface="Adobe Gothic Std B" panose="020B0800000000000000" pitchFamily="34" charset="-128"/>
              </a:rPr>
              <a:t>Data Visualisatio</a:t>
            </a:r>
            <a:r>
              <a:rPr lang="en-US" sz="2800" b="1" dirty="0">
                <a:latin typeface="+mj-lt"/>
                <a:ea typeface="Adobe Gothic Std B" panose="020B0800000000000000" pitchFamily="34" charset="-128"/>
              </a:rPr>
              <a:t>n</a:t>
            </a:r>
            <a:endParaRPr lang="en-IN" dirty="0"/>
          </a:p>
        </p:txBody>
      </p:sp>
      <p:sp>
        <p:nvSpPr>
          <p:cNvPr id="1048587" name="Text Placeholder 2"/>
          <p:cNvSpPr>
            <a:spLocks noGrp="1"/>
          </p:cNvSpPr>
          <p:nvPr>
            <p:ph type="body" idx="1"/>
          </p:nvPr>
        </p:nvSpPr>
        <p:spPr/>
        <p:txBody>
          <a:bodyPr/>
          <a:lstStyle/>
          <a:p>
            <a:endParaRPr lang="en-IN" dirty="0"/>
          </a:p>
        </p:txBody>
      </p:sp>
      <p:sp>
        <p:nvSpPr>
          <p:cNvPr id="1048588" name="TextBox 5"/>
          <p:cNvSpPr txBox="1"/>
          <p:nvPr/>
        </p:nvSpPr>
        <p:spPr>
          <a:xfrm>
            <a:off x="4670464" y="2571749"/>
            <a:ext cx="3458384" cy="2225040"/>
          </a:xfrm>
          <a:prstGeom prst="rect">
            <a:avLst/>
          </a:prstGeom>
          <a:noFill/>
        </p:spPr>
        <p:txBody>
          <a:bodyPr wrap="square" rtlCol="0">
            <a:spAutoFit/>
          </a:bodyPr>
          <a:lstStyle/>
          <a:p>
            <a:pPr marL="342900" indent="-342900" algn="l">
              <a:buFont typeface="+mj-lt"/>
              <a:buAutoNum type="arabicPeriod"/>
            </a:pPr>
            <a:r>
              <a:rPr lang="en-GB" b="0" i="0" dirty="0">
                <a:solidFill>
                  <a:srgbClr val="212121"/>
                </a:solidFill>
                <a:effectLst/>
                <a:latin typeface="Roboto" panose="02000000000000000000" pitchFamily="2" charset="0"/>
              </a:rPr>
              <a:t>Shared rooms are very cheap as    compared to Entire home/apt</a:t>
            </a:r>
          </a:p>
          <a:p>
            <a:pPr marL="342900" indent="-342900" algn="l">
              <a:buFont typeface="+mj-lt"/>
              <a:buAutoNum type="arabicPeriod"/>
            </a:pPr>
            <a:endParaRPr lang="en-GB" b="0" i="0" dirty="0">
              <a:solidFill>
                <a:srgbClr val="212121"/>
              </a:solidFill>
              <a:effectLst/>
              <a:latin typeface="Roboto" panose="02000000000000000000" pitchFamily="2" charset="0"/>
            </a:endParaRPr>
          </a:p>
          <a:p>
            <a:pPr marL="342900" indent="-342900" algn="l">
              <a:buFont typeface="+mj-lt"/>
              <a:buAutoNum type="arabicPeriod"/>
            </a:pPr>
            <a:r>
              <a:rPr lang="en-GB" b="0" i="0" dirty="0">
                <a:solidFill>
                  <a:srgbClr val="212121"/>
                </a:solidFill>
                <a:effectLst/>
                <a:latin typeface="Roboto" panose="02000000000000000000" pitchFamily="2" charset="0"/>
              </a:rPr>
              <a:t>Private rooms are little costlier than shared rooms</a:t>
            </a:r>
          </a:p>
          <a:p>
            <a:pPr marL="342900" indent="-342900" algn="l">
              <a:buFont typeface="+mj-lt"/>
              <a:buAutoNum type="arabicPeriod"/>
            </a:pPr>
            <a:endParaRPr lang="en-GB" b="0" i="0" dirty="0">
              <a:solidFill>
                <a:srgbClr val="212121"/>
              </a:solidFill>
              <a:effectLst/>
              <a:latin typeface="Roboto" panose="02000000000000000000" pitchFamily="2" charset="0"/>
            </a:endParaRPr>
          </a:p>
          <a:p>
            <a:pPr marL="342900" indent="-342900" algn="l">
              <a:buFont typeface="+mj-lt"/>
              <a:buAutoNum type="arabicPeriod"/>
            </a:pPr>
            <a:r>
              <a:rPr lang="en-GB" b="0" i="0" dirty="0">
                <a:solidFill>
                  <a:srgbClr val="212121"/>
                </a:solidFill>
                <a:effectLst/>
                <a:latin typeface="Roboto" panose="02000000000000000000" pitchFamily="2" charset="0"/>
              </a:rPr>
              <a:t>Entire home/apt is very expensive than all others.</a:t>
            </a:r>
          </a:p>
          <a:p>
            <a:endParaRPr lang="en-IN" dirty="0"/>
          </a:p>
        </p:txBody>
      </p:sp>
      <p:pic>
        <p:nvPicPr>
          <p:cNvPr id="2097154" name="Picture 4"/>
          <p:cNvPicPr>
            <a:picLocks noChangeAspect="1" noChangeArrowheads="1"/>
          </p:cNvPicPr>
          <p:nvPr/>
        </p:nvPicPr>
        <p:blipFill>
          <a:blip r:embed="rId2"/>
          <a:srcRect/>
          <a:stretch>
            <a:fillRect/>
          </a:stretch>
        </p:blipFill>
        <p:spPr bwMode="auto">
          <a:xfrm>
            <a:off x="605654" y="1382490"/>
            <a:ext cx="3311196" cy="2956370"/>
          </a:xfrm>
          <a:prstGeom prst="rect">
            <a:avLst/>
          </a:prstGeom>
          <a:noFill/>
        </p:spPr>
      </p:pic>
      <p:sp>
        <p:nvSpPr>
          <p:cNvPr id="1048685" name="TextBox 1048684"/>
          <p:cNvSpPr txBox="1"/>
          <p:nvPr/>
        </p:nvSpPr>
        <p:spPr>
          <a:xfrm>
            <a:off x="4571999" y="1282992"/>
            <a:ext cx="4091549" cy="1158240"/>
          </a:xfrm>
          <a:prstGeom prst="rect">
            <a:avLst/>
          </a:prstGeom>
        </p:spPr>
        <p:txBody>
          <a:bodyPr wrap="square" rtlCol="0">
            <a:spAutoFit/>
          </a:bodyPr>
          <a:lstStyle/>
          <a:p>
            <a:r>
              <a:rPr lang="en-GB" sz="1200" b="1">
                <a:solidFill>
                  <a:srgbClr val="FF0000"/>
                </a:solidFill>
              </a:rPr>
              <a:t>traffic_areas = modified_df.groupby(['neighbourhood_group','room_type'])['minimum_nights'].count().reset_index()</a:t>
            </a:r>
          </a:p>
          <a:p>
            <a:r>
              <a:rPr lang="en-GB" sz="1200" b="1">
                <a:solidFill>
                  <a:srgbClr val="FF0000"/>
                </a:solidFill>
              </a:rPr>
              <a:t>traffic_areas = traffic_areas.sort_values(by='minimum_nights', ascending=False)</a:t>
            </a:r>
          </a:p>
          <a:p>
            <a:r>
              <a:rPr lang="en-GB" sz="1200" b="1">
                <a:solidFill>
                  <a:srgbClr val="FF0000"/>
                </a:solidFill>
              </a:rPr>
              <a:t>traffic_areas</a:t>
            </a:r>
            <a:endParaRPr lang="en-GB" sz="2800" b="1">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lang="en-GB" sz="2800" b="1" dirty="0">
                <a:latin typeface="+mj-lt"/>
                <a:ea typeface="Adobe Gothic Std B" panose="020B0800000000000000" pitchFamily="34" charset="-128"/>
              </a:rPr>
              <a:t>Data Analysis</a:t>
            </a:r>
            <a:endParaRPr lang="en-IN" dirty="0"/>
          </a:p>
        </p:txBody>
      </p:sp>
      <p:sp>
        <p:nvSpPr>
          <p:cNvPr id="1048594" name="Text Placeholder 2"/>
          <p:cNvSpPr>
            <a:spLocks noGrp="1"/>
          </p:cNvSpPr>
          <p:nvPr>
            <p:ph type="body" idx="1"/>
          </p:nvPr>
        </p:nvSpPr>
        <p:spPr/>
        <p:txBody>
          <a:bodyPr/>
          <a:lstStyle/>
          <a:p>
            <a:endParaRPr lang="en-IN" dirty="0"/>
          </a:p>
        </p:txBody>
      </p:sp>
      <p:sp>
        <p:nvSpPr>
          <p:cNvPr id="1048595" name="TextBox 11"/>
          <p:cNvSpPr txBox="1"/>
          <p:nvPr/>
        </p:nvSpPr>
        <p:spPr>
          <a:xfrm>
            <a:off x="5005137" y="1583402"/>
            <a:ext cx="3706472" cy="2987040"/>
          </a:xfrm>
          <a:prstGeom prst="rect">
            <a:avLst/>
          </a:prstGeom>
          <a:noFill/>
        </p:spPr>
        <p:txBody>
          <a:bodyPr wrap="square" rtlCol="0">
            <a:spAutoFit/>
          </a:bodyPr>
          <a:lstStyle/>
          <a:p>
            <a:r>
              <a:rPr lang="en-GB" sz="1600" b="0" i="0" dirty="0">
                <a:solidFill>
                  <a:srgbClr val="212121"/>
                </a:solidFill>
                <a:effectLst/>
                <a:latin typeface="Gabriola" panose="04040605051002020D02" pitchFamily="82" charset="0"/>
              </a:rPr>
              <a:t>Even though shared rooms are much cheaper as compared to private rooms most reviews are for private rooms which means that most number of people prefer private rooms over other room type. Probably couples or small group of peoples who need more privacy and prefer budget friendly stay will go for private rooms, so we can say that most of the </a:t>
            </a:r>
            <a:r>
              <a:rPr lang="en-GB" sz="1600" dirty="0">
                <a:solidFill>
                  <a:srgbClr val="212121"/>
                </a:solidFill>
                <a:latin typeface="Gabriola" panose="04040605051002020D02" pitchFamily="82" charset="0"/>
              </a:rPr>
              <a:t>A</a:t>
            </a:r>
            <a:r>
              <a:rPr lang="en-GB" sz="1600" b="0" i="0" dirty="0">
                <a:solidFill>
                  <a:srgbClr val="212121"/>
                </a:solidFill>
                <a:effectLst/>
                <a:latin typeface="Gabriola" panose="04040605051002020D02" pitchFamily="82" charset="0"/>
              </a:rPr>
              <a:t>irBnb customers are from this category.</a:t>
            </a:r>
          </a:p>
          <a:p>
            <a:endParaRPr lang="en-IN" sz="1600" dirty="0">
              <a:latin typeface="Gabriola" panose="04040605051002020D02" pitchFamily="82" charset="0"/>
            </a:endParaRPr>
          </a:p>
        </p:txBody>
      </p:sp>
      <p:pic>
        <p:nvPicPr>
          <p:cNvPr id="2097177" name="Picture 4"/>
          <p:cNvPicPr>
            <a:picLocks/>
          </p:cNvPicPr>
          <p:nvPr/>
        </p:nvPicPr>
        <p:blipFill>
          <a:blip r:embed="rId2"/>
          <a:srcRect/>
          <a:stretch>
            <a:fillRect/>
          </a:stretch>
        </p:blipFill>
        <p:spPr bwMode="auto">
          <a:xfrm>
            <a:off x="605654" y="1382490"/>
            <a:ext cx="3815999" cy="295637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Title 1"/>
          <p:cNvSpPr>
            <a:spLocks noGrp="1"/>
          </p:cNvSpPr>
          <p:nvPr>
            <p:ph type="title"/>
          </p:nvPr>
        </p:nvSpPr>
        <p:spPr>
          <a:xfrm>
            <a:off x="311700" y="409074"/>
            <a:ext cx="8520600" cy="770021"/>
          </a:xfrm>
        </p:spPr>
        <p:txBody>
          <a:bodyPr/>
          <a:lstStyle/>
          <a:p>
            <a:r>
              <a:rPr lang="en-US" b="1" dirty="0"/>
              <a:t>K</a:t>
            </a:r>
            <a:r>
              <a:rPr lang="en-IN" b="1" dirty="0" err="1"/>
              <a:t>ey</a:t>
            </a:r>
            <a:r>
              <a:rPr lang="en-IN" b="1" dirty="0"/>
              <a:t> Findings</a:t>
            </a:r>
          </a:p>
        </p:txBody>
      </p:sp>
      <p:pic>
        <p:nvPicPr>
          <p:cNvPr id="2097174" name="Picture 1"/>
          <p:cNvPicPr>
            <a:picLocks noChangeAspect="1"/>
          </p:cNvPicPr>
          <p:nvPr/>
        </p:nvPicPr>
        <p:blipFill>
          <a:blip r:embed="rId3"/>
          <a:stretch>
            <a:fillRect/>
          </a:stretch>
        </p:blipFill>
        <p:spPr>
          <a:xfrm>
            <a:off x="283092" y="1179094"/>
            <a:ext cx="8577815" cy="39644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p:txBody>
          <a:bodyPr/>
          <a:lstStyle/>
          <a:p>
            <a:r>
              <a:rPr lang="en-IN" b="1" dirty="0"/>
              <a:t>Conclusion</a:t>
            </a:r>
            <a:endParaRPr lang="en-IN" dirty="0"/>
          </a:p>
        </p:txBody>
      </p:sp>
      <p:pic>
        <p:nvPicPr>
          <p:cNvPr id="2097175" name="Picture 3"/>
          <p:cNvPicPr>
            <a:picLocks noChangeAspect="1"/>
          </p:cNvPicPr>
          <p:nvPr/>
        </p:nvPicPr>
        <p:blipFill>
          <a:blip r:embed="rId2"/>
          <a:stretch>
            <a:fillRect/>
          </a:stretch>
        </p:blipFill>
        <p:spPr>
          <a:xfrm>
            <a:off x="311700" y="912531"/>
            <a:ext cx="7669433" cy="37859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1048612" name="TextBox 1"/>
          <p:cNvSpPr txBox="1"/>
          <p:nvPr/>
        </p:nvSpPr>
        <p:spPr>
          <a:xfrm>
            <a:off x="309966" y="433953"/>
            <a:ext cx="2874936" cy="646331"/>
          </a:xfrm>
          <a:prstGeom prst="rect">
            <a:avLst/>
          </a:prstGeom>
          <a:noFill/>
        </p:spPr>
        <p:txBody>
          <a:bodyPr wrap="square" rtlCol="0">
            <a:spAutoFit/>
          </a:bodyPr>
          <a:lstStyle/>
          <a:p>
            <a:pPr algn="ctr"/>
            <a:r>
              <a:rPr lang="en-GB" sz="3600" b="1" dirty="0">
                <a:solidFill>
                  <a:schemeClr val="tx1">
                    <a:lumMod val="75000"/>
                  </a:schemeClr>
                </a:solidFill>
              </a:rPr>
              <a:t>Contents</a:t>
            </a:r>
            <a:endParaRPr lang="en-IN" sz="3600" b="1" dirty="0">
              <a:solidFill>
                <a:schemeClr val="tx1">
                  <a:lumMod val="75000"/>
                </a:schemeClr>
              </a:solidFill>
            </a:endParaRPr>
          </a:p>
        </p:txBody>
      </p:sp>
      <p:sp>
        <p:nvSpPr>
          <p:cNvPr id="1048613" name="TextBox 3"/>
          <p:cNvSpPr txBox="1"/>
          <p:nvPr/>
        </p:nvSpPr>
        <p:spPr>
          <a:xfrm>
            <a:off x="2456482" y="1080283"/>
            <a:ext cx="4393769" cy="3901068"/>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Ø"/>
            </a:pPr>
            <a:r>
              <a:rPr lang="en-GB" sz="1800" dirty="0">
                <a:latin typeface="Minion Pro Med" panose="02040503050306020203" pitchFamily="18" charset="0"/>
                <a:ea typeface="Adobe Gothic Std B" panose="020B0800000000000000" pitchFamily="34" charset="-128"/>
              </a:rPr>
              <a:t>Introduction</a:t>
            </a:r>
          </a:p>
          <a:p>
            <a:pPr marL="285750" indent="-285750" algn="just">
              <a:lnSpc>
                <a:spcPct val="200000"/>
              </a:lnSpc>
              <a:buFont typeface="Wingdings" panose="05000000000000000000" pitchFamily="2" charset="2"/>
              <a:buChar char="Ø"/>
            </a:pPr>
            <a:r>
              <a:rPr lang="en-GB" sz="1800" dirty="0">
                <a:latin typeface="Minion Pro Med" panose="02040503050306020203" pitchFamily="18" charset="0"/>
                <a:ea typeface="Adobe Gothic Std B" panose="020B0800000000000000" pitchFamily="34" charset="-128"/>
              </a:rPr>
              <a:t>Understanding Dataset</a:t>
            </a:r>
          </a:p>
          <a:p>
            <a:pPr marL="285750" indent="-285750" algn="just">
              <a:lnSpc>
                <a:spcPct val="200000"/>
              </a:lnSpc>
              <a:buFont typeface="Wingdings" panose="05000000000000000000" pitchFamily="2" charset="2"/>
              <a:buChar char="Ø"/>
            </a:pPr>
            <a:r>
              <a:rPr lang="en-GB" sz="1800" dirty="0">
                <a:latin typeface="Minion Pro Med" panose="02040503050306020203" pitchFamily="18" charset="0"/>
                <a:ea typeface="Adobe Gothic Std B" panose="020B0800000000000000" pitchFamily="34" charset="-128"/>
              </a:rPr>
              <a:t>Data Wrangling </a:t>
            </a:r>
          </a:p>
          <a:p>
            <a:pPr marL="285750" indent="-285750" algn="just">
              <a:lnSpc>
                <a:spcPct val="200000"/>
              </a:lnSpc>
              <a:buFont typeface="Wingdings" panose="05000000000000000000" pitchFamily="2" charset="2"/>
              <a:buChar char="Ø"/>
            </a:pPr>
            <a:r>
              <a:rPr lang="en-GB" sz="1800" dirty="0">
                <a:latin typeface="Minion Pro Med" panose="02040503050306020203" pitchFamily="18" charset="0"/>
                <a:ea typeface="Adobe Gothic Std B" panose="020B0800000000000000" pitchFamily="34" charset="-128"/>
              </a:rPr>
              <a:t>Data Cleaning</a:t>
            </a:r>
            <a:endParaRPr lang="zh-CN" altLang="en-US" dirty="0"/>
          </a:p>
          <a:p>
            <a:pPr marL="285750" indent="-285750" algn="just">
              <a:lnSpc>
                <a:spcPct val="200000"/>
              </a:lnSpc>
              <a:buFont typeface="Wingdings" panose="05000000000000000000" pitchFamily="2" charset="2"/>
              <a:buChar char="Ø"/>
            </a:pPr>
            <a:r>
              <a:rPr lang="en-GB" sz="1800" dirty="0">
                <a:latin typeface="Minion Pro Med" panose="02040503050306020203" pitchFamily="18" charset="0"/>
                <a:ea typeface="Adobe Gothic Std B" panose="020B0800000000000000" pitchFamily="34" charset="-128"/>
              </a:rPr>
              <a:t>Main Objectives</a:t>
            </a:r>
          </a:p>
          <a:p>
            <a:pPr marL="285750" indent="-285750" algn="just">
              <a:lnSpc>
                <a:spcPct val="200000"/>
              </a:lnSpc>
              <a:buFont typeface="Wingdings" panose="05000000000000000000" pitchFamily="2" charset="2"/>
              <a:buChar char="Ø"/>
            </a:pPr>
            <a:r>
              <a:rPr lang="en-GB" sz="1800" dirty="0">
                <a:latin typeface="Minion Pro Med" panose="02040503050306020203" pitchFamily="18" charset="0"/>
                <a:ea typeface="Adobe Gothic Std B" panose="020B0800000000000000" pitchFamily="34" charset="-128"/>
              </a:rPr>
              <a:t>Data Analysis And Data Visualisation</a:t>
            </a:r>
          </a:p>
          <a:p>
            <a:pPr marL="285750" indent="-285750" algn="just">
              <a:lnSpc>
                <a:spcPct val="200000"/>
              </a:lnSpc>
              <a:buFont typeface="Wingdings" panose="05000000000000000000" pitchFamily="2" charset="2"/>
              <a:buChar char="Ø"/>
            </a:pPr>
            <a:r>
              <a:rPr lang="en-GB" sz="1800" dirty="0">
                <a:latin typeface="Minion Pro Med" panose="02040503050306020203" pitchFamily="18" charset="0"/>
                <a:ea typeface="Adobe Gothic Std B" panose="020B0800000000000000" pitchFamily="34" charset="-128"/>
              </a:rPr>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Title 1"/>
          <p:cNvSpPr>
            <a:spLocks noGrp="1"/>
          </p:cNvSpPr>
          <p:nvPr>
            <p:ph type="title"/>
          </p:nvPr>
        </p:nvSpPr>
        <p:spPr/>
        <p:txBody>
          <a:bodyPr/>
          <a:lstStyle/>
          <a:p>
            <a:endParaRPr lang="en-IN" dirty="0"/>
          </a:p>
        </p:txBody>
      </p:sp>
      <p:sp>
        <p:nvSpPr>
          <p:cNvPr id="1048655" name="Rectangle 5"/>
          <p:cNvSpPr/>
          <p:nvPr/>
        </p:nvSpPr>
        <p:spPr>
          <a:xfrm>
            <a:off x="1872383" y="2110085"/>
            <a:ext cx="4373881" cy="993140"/>
          </a:xfrm>
          <a:prstGeom prst="rect">
            <a:avLst/>
          </a:prstGeom>
          <a:noFill/>
          <a:effectLst>
            <a:outerShdw blurRad="50800" dist="38100" algn="l" rotWithShape="0">
              <a:prstClr val="black">
                <a:alpha val="40000"/>
              </a:prstClr>
            </a:outerShdw>
          </a:effectLst>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6000" b="1" dirty="0">
                <a:solidFill>
                  <a:schemeClr val="bg1">
                    <a:lumMod val="50000"/>
                  </a:schemeClr>
                </a:solidFill>
                <a:latin typeface="Arial Black" panose="020B0A04020102020204" pitchFamily="34"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p:txBody>
          <a:bodyPr/>
          <a:lstStyle/>
          <a:p>
            <a:r>
              <a:rPr lang="en-GB" b="1" dirty="0">
                <a:solidFill>
                  <a:schemeClr val="tx1">
                    <a:lumMod val="75000"/>
                  </a:schemeClr>
                </a:solidFill>
              </a:rPr>
              <a:t>Introduction</a:t>
            </a:r>
            <a:endParaRPr lang="en-IN" b="1" dirty="0">
              <a:solidFill>
                <a:schemeClr val="tx1">
                  <a:lumMod val="75000"/>
                </a:schemeClr>
              </a:solidFill>
            </a:endParaRPr>
          </a:p>
        </p:txBody>
      </p:sp>
      <p:sp>
        <p:nvSpPr>
          <p:cNvPr id="1048617" name="Text Placeholder 2"/>
          <p:cNvSpPr>
            <a:spLocks noGrp="1"/>
          </p:cNvSpPr>
          <p:nvPr>
            <p:ph type="body" idx="1"/>
          </p:nvPr>
        </p:nvSpPr>
        <p:spPr>
          <a:xfrm>
            <a:off x="311699" y="1412075"/>
            <a:ext cx="4823242" cy="3416400"/>
          </a:xfrm>
        </p:spPr>
        <p:txBody>
          <a:bodyPr/>
          <a:lstStyle/>
          <a:p>
            <a:r>
              <a:rPr lang="en-GB" sz="1400" b="0" i="0" dirty="0">
                <a:solidFill>
                  <a:srgbClr val="212121"/>
                </a:solidFill>
                <a:effectLst/>
                <a:latin typeface="Minion Pro Med" panose="02040503050306020203" pitchFamily="18" charset="0"/>
                <a:ea typeface="Adobe Gothic Std B" panose="020B0800000000000000" pitchFamily="34" charset="-128"/>
              </a:rPr>
              <a:t>Airbnb is an online marketplace connecting travellers with local hosts. On one side, the platform enables people to list their available space and earn extra income in the form of rent. On the other, Airbnb enables travellers to book unique homestays from local hosts, saving them money and giving them a chance to interact with locals. Catering to the on-demand travel industry, Airbnb is present in over 190 countries across the world.</a:t>
            </a:r>
            <a:endParaRPr lang="en-IN" sz="2400" dirty="0">
              <a:latin typeface="Minion Pro Med" panose="02040503050306020203" pitchFamily="18" charset="0"/>
              <a:ea typeface="Adobe Gothic Std B" panose="020B0800000000000000" pitchFamily="34" charset="-128"/>
            </a:endParaRPr>
          </a:p>
        </p:txBody>
      </p:sp>
      <p:pic>
        <p:nvPicPr>
          <p:cNvPr id="2097178" name="Picture 2097177"/>
          <p:cNvPicPr>
            <a:picLocks/>
          </p:cNvPicPr>
          <p:nvPr/>
        </p:nvPicPr>
        <p:blipFill>
          <a:blip r:embed="rId2"/>
          <a:stretch>
            <a:fillRect/>
          </a:stretch>
        </p:blipFill>
        <p:spPr>
          <a:xfrm>
            <a:off x="5435011" y="1412075"/>
            <a:ext cx="3098961" cy="27876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48617">
                                            <p:txEl>
                                              <p:pRg st="0" end="0"/>
                                            </p:txEl>
                                          </p:spTgt>
                                        </p:tgtEl>
                                        <p:attrNameLst>
                                          <p:attrName>style.visibility</p:attrName>
                                        </p:attrNameLst>
                                      </p:cBhvr>
                                      <p:to>
                                        <p:strVal val="visible"/>
                                      </p:to>
                                    </p:set>
                                    <p:animEffect transition="in" filter="circle(in)">
                                      <p:cBhvr>
                                        <p:cTn id="7" dur="2000"/>
                                        <p:tgtEl>
                                          <p:spTgt spid="10486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p:txBody>
          <a:bodyPr/>
          <a:lstStyle/>
          <a:p>
            <a:r>
              <a:rPr lang="en-GB" b="1" dirty="0"/>
              <a:t>Dataset Overview</a:t>
            </a:r>
            <a:endParaRPr lang="en-IN" b="1" dirty="0"/>
          </a:p>
        </p:txBody>
      </p:sp>
      <p:sp>
        <p:nvSpPr>
          <p:cNvPr id="1048619" name="Text Placeholder 2"/>
          <p:cNvSpPr>
            <a:spLocks noGrp="1"/>
          </p:cNvSpPr>
          <p:nvPr>
            <p:ph type="body" idx="1"/>
          </p:nvPr>
        </p:nvSpPr>
        <p:spPr>
          <a:xfrm>
            <a:off x="311700" y="1152475"/>
            <a:ext cx="3487668" cy="3416400"/>
          </a:xfrm>
        </p:spPr>
        <p:txBody>
          <a:bodyPr/>
          <a:lstStyle/>
          <a:p>
            <a:endParaRPr lang="en-IN" dirty="0"/>
          </a:p>
        </p:txBody>
      </p:sp>
      <p:pic>
        <p:nvPicPr>
          <p:cNvPr id="2097160" name="Picture 4"/>
          <p:cNvPicPr>
            <a:picLocks noChangeAspect="1"/>
          </p:cNvPicPr>
          <p:nvPr/>
        </p:nvPicPr>
        <p:blipFill>
          <a:blip r:embed="rId2"/>
          <a:stretch>
            <a:fillRect/>
          </a:stretch>
        </p:blipFill>
        <p:spPr>
          <a:xfrm>
            <a:off x="597088" y="1351337"/>
            <a:ext cx="3202280" cy="3018675"/>
          </a:xfrm>
          <a:prstGeom prst="rect">
            <a:avLst/>
          </a:prstGeom>
        </p:spPr>
      </p:pic>
      <p:sp>
        <p:nvSpPr>
          <p:cNvPr id="1048620" name="TextBox 5"/>
          <p:cNvSpPr txBox="1"/>
          <p:nvPr/>
        </p:nvSpPr>
        <p:spPr>
          <a:xfrm>
            <a:off x="4012019" y="1152475"/>
            <a:ext cx="6443980" cy="2644140"/>
          </a:xfrm>
          <a:prstGeom prst="rect">
            <a:avLst/>
          </a:prstGeom>
          <a:noFill/>
        </p:spPr>
        <p:txBody>
          <a:bodyPr wrap="none" rtlCol="0">
            <a:spAutoFit/>
          </a:bodyPr>
          <a:lstStyle/>
          <a:p>
            <a:pPr marL="285750" indent="-285750">
              <a:buFont typeface="Wingdings" panose="05000000000000000000" pitchFamily="2" charset="2"/>
              <a:buChar char="v"/>
            </a:pPr>
            <a:r>
              <a:rPr lang="en-IN" dirty="0"/>
              <a:t>The given Airbnb dataset has total 16 columns.</a:t>
            </a:r>
          </a:p>
          <a:p>
            <a:pPr marL="285750" indent="-285750">
              <a:buFont typeface="Wingdings" panose="05000000000000000000" pitchFamily="2" charset="2"/>
              <a:buChar char="v"/>
            </a:pPr>
            <a:r>
              <a:rPr lang="en-IN" dirty="0"/>
              <a:t>There are total 48895 entries.</a:t>
            </a:r>
          </a:p>
          <a:p>
            <a:pPr marL="285750" indent="-285750">
              <a:buFont typeface="Wingdings" panose="05000000000000000000" pitchFamily="2" charset="2"/>
              <a:buChar char="v"/>
            </a:pPr>
            <a:r>
              <a:rPr lang="en-IN" dirty="0"/>
              <a:t>Data types are float64(3 columns),int64(7 columns) and </a:t>
            </a:r>
          </a:p>
          <a:p>
            <a:r>
              <a:rPr lang="en-IN" dirty="0"/>
              <a:t>      object(6 columns).</a:t>
            </a:r>
          </a:p>
          <a:p>
            <a:endParaRPr lang="en-IN" dirty="0"/>
          </a:p>
          <a:p>
            <a:r>
              <a:rPr lang="en-GB" sz="1800" b="0" i="0" dirty="0">
                <a:solidFill>
                  <a:srgbClr val="212121"/>
                </a:solidFill>
                <a:effectLst/>
                <a:latin typeface="Gabriola" panose="04040605051002020D02" pitchFamily="82" charset="0"/>
              </a:rPr>
              <a:t>By analysing data’s and corresponding data types it is found</a:t>
            </a:r>
          </a:p>
          <a:p>
            <a:r>
              <a:rPr lang="en-GB" sz="1800" b="0" i="0" dirty="0">
                <a:solidFill>
                  <a:srgbClr val="212121"/>
                </a:solidFill>
                <a:effectLst/>
                <a:latin typeface="Gabriola" panose="04040605051002020D02" pitchFamily="82" charset="0"/>
              </a:rPr>
              <a:t>that all data’s are available in correct dtype except last review.</a:t>
            </a:r>
          </a:p>
          <a:p>
            <a:r>
              <a:rPr lang="en-GB" sz="1800" b="0" i="0" dirty="0">
                <a:solidFill>
                  <a:srgbClr val="212121"/>
                </a:solidFill>
                <a:effectLst/>
                <a:latin typeface="Gabriola" panose="04040605051002020D02" pitchFamily="82" charset="0"/>
              </a:rPr>
              <a:t>Last review should be in datetime format but we are not going </a:t>
            </a:r>
          </a:p>
          <a:p>
            <a:r>
              <a:rPr lang="en-GB" sz="1800" b="0" i="0" dirty="0">
                <a:solidFill>
                  <a:srgbClr val="212121"/>
                </a:solidFill>
                <a:effectLst/>
                <a:latin typeface="Gabriola" panose="04040605051002020D02" pitchFamily="82" charset="0"/>
              </a:rPr>
              <a:t>to use this column for our current EDA so lets leave it as object </a:t>
            </a:r>
          </a:p>
          <a:p>
            <a:r>
              <a:rPr lang="en-GB" sz="1800" b="0" i="0" dirty="0">
                <a:solidFill>
                  <a:srgbClr val="212121"/>
                </a:solidFill>
                <a:effectLst/>
                <a:latin typeface="Gabriola" panose="04040605051002020D02" pitchFamily="82" charset="0"/>
              </a:rPr>
              <a:t>dtype.</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a:xfrm>
            <a:off x="311700" y="209227"/>
            <a:ext cx="7917900" cy="635431"/>
          </a:xfrm>
        </p:spPr>
        <p:txBody>
          <a:bodyPr/>
          <a:lstStyle/>
          <a:p>
            <a:r>
              <a:rPr lang="en-IN" b="1" dirty="0"/>
              <a:t>Feature Descriptions</a:t>
            </a:r>
          </a:p>
        </p:txBody>
      </p:sp>
      <p:pic>
        <p:nvPicPr>
          <p:cNvPr id="2097161" name="Picture 9"/>
          <p:cNvPicPr>
            <a:picLocks noChangeAspect="1"/>
          </p:cNvPicPr>
          <p:nvPr/>
        </p:nvPicPr>
        <p:blipFill>
          <a:blip r:embed="rId2"/>
          <a:stretch>
            <a:fillRect/>
          </a:stretch>
        </p:blipFill>
        <p:spPr>
          <a:xfrm>
            <a:off x="301382" y="844657"/>
            <a:ext cx="8541236" cy="40896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title"/>
          </p:nvPr>
        </p:nvSpPr>
        <p:spPr/>
        <p:txBody>
          <a:bodyPr/>
          <a:lstStyle/>
          <a:p>
            <a:r>
              <a:rPr lang="en-GB" b="1" dirty="0"/>
              <a:t>Dataset Overview(continue..)</a:t>
            </a:r>
            <a:endParaRPr lang="en-IN" b="1" dirty="0"/>
          </a:p>
        </p:txBody>
      </p:sp>
      <p:sp>
        <p:nvSpPr>
          <p:cNvPr id="1048623" name="Text Placeholder 2"/>
          <p:cNvSpPr>
            <a:spLocks noGrp="1"/>
          </p:cNvSpPr>
          <p:nvPr>
            <p:ph type="body" idx="1"/>
          </p:nvPr>
        </p:nvSpPr>
        <p:spPr/>
        <p:txBody>
          <a:bodyPr/>
          <a:lstStyle/>
          <a:p>
            <a:endParaRPr lang="en-IN" dirty="0"/>
          </a:p>
        </p:txBody>
      </p:sp>
      <p:pic>
        <p:nvPicPr>
          <p:cNvPr id="2097162" name="Picture 4"/>
          <p:cNvPicPr>
            <a:picLocks noChangeAspect="1"/>
          </p:cNvPicPr>
          <p:nvPr/>
        </p:nvPicPr>
        <p:blipFill>
          <a:blip r:embed="rId2"/>
          <a:stretch>
            <a:fillRect/>
          </a:stretch>
        </p:blipFill>
        <p:spPr>
          <a:xfrm>
            <a:off x="311700" y="1152475"/>
            <a:ext cx="4761499" cy="3016569"/>
          </a:xfrm>
          <a:prstGeom prst="rect">
            <a:avLst/>
          </a:prstGeom>
        </p:spPr>
      </p:pic>
      <p:sp>
        <p:nvSpPr>
          <p:cNvPr id="1048624" name="TextBox 6"/>
          <p:cNvSpPr txBox="1"/>
          <p:nvPr/>
        </p:nvSpPr>
        <p:spPr>
          <a:xfrm>
            <a:off x="5110715" y="1516912"/>
            <a:ext cx="3487479" cy="2123440"/>
          </a:xfrm>
          <a:prstGeom prst="rect">
            <a:avLst/>
          </a:prstGeom>
          <a:noFill/>
        </p:spPr>
        <p:txBody>
          <a:bodyPr wrap="square" rtlCol="0">
            <a:spAutoFit/>
          </a:bodyPr>
          <a:lstStyle/>
          <a:p>
            <a:pPr marL="285750" indent="-285750" algn="l">
              <a:buFont typeface="Wingdings" panose="05000000000000000000" pitchFamily="2" charset="2"/>
              <a:buChar char="v"/>
            </a:pPr>
            <a:r>
              <a:rPr lang="en-GB" b="0" i="0" dirty="0">
                <a:solidFill>
                  <a:srgbClr val="212121"/>
                </a:solidFill>
                <a:effectLst/>
                <a:latin typeface="+mn-lt"/>
              </a:rPr>
              <a:t>Average price for the room is 152.7 $</a:t>
            </a:r>
          </a:p>
          <a:p>
            <a:pPr marL="285750" indent="-285750" algn="l">
              <a:buFont typeface="Wingdings" panose="05000000000000000000" pitchFamily="2" charset="2"/>
              <a:buChar char="v"/>
            </a:pPr>
            <a:endParaRPr lang="en-GB" b="0" i="0" dirty="0">
              <a:solidFill>
                <a:srgbClr val="212121"/>
              </a:solidFill>
              <a:effectLst/>
              <a:latin typeface="+mn-lt"/>
            </a:endParaRPr>
          </a:p>
          <a:p>
            <a:pPr marL="285750" indent="-285750" algn="l">
              <a:buFont typeface="Wingdings" panose="05000000000000000000" pitchFamily="2" charset="2"/>
              <a:buChar char="v"/>
            </a:pPr>
            <a:r>
              <a:rPr lang="en-GB" b="0" i="0" dirty="0">
                <a:solidFill>
                  <a:srgbClr val="212121"/>
                </a:solidFill>
                <a:effectLst/>
                <a:latin typeface="+mn-lt"/>
              </a:rPr>
              <a:t>On an average people stay 7 days in a room</a:t>
            </a:r>
          </a:p>
          <a:p>
            <a:pPr marL="285750" indent="-285750" algn="l">
              <a:buFont typeface="Wingdings" panose="05000000000000000000" pitchFamily="2" charset="2"/>
              <a:buChar char="v"/>
            </a:pPr>
            <a:endParaRPr lang="en-GB" dirty="0">
              <a:solidFill>
                <a:srgbClr val="212121"/>
              </a:solidFill>
              <a:latin typeface="+mn-lt"/>
            </a:endParaRPr>
          </a:p>
          <a:p>
            <a:pPr marL="285750" indent="-285750" algn="l">
              <a:buFont typeface="Wingdings" panose="05000000000000000000" pitchFamily="2" charset="2"/>
              <a:buChar char="v"/>
            </a:pPr>
            <a:r>
              <a:rPr lang="en-GB" dirty="0">
                <a:solidFill>
                  <a:srgbClr val="212121"/>
                </a:solidFill>
                <a:latin typeface="+mn-lt"/>
              </a:rPr>
              <a:t>Maximum price of the room is 10000 $</a:t>
            </a:r>
          </a:p>
          <a:p>
            <a:pPr marL="285750" indent="-285750" algn="l">
              <a:buFont typeface="Wingdings" panose="05000000000000000000" pitchFamily="2" charset="2"/>
              <a:buChar char="v"/>
            </a:pPr>
            <a:endParaRPr lang="en-GB" b="0" i="0" dirty="0">
              <a:solidFill>
                <a:srgbClr val="212121"/>
              </a:solidFill>
              <a:effectLst/>
              <a:latin typeface="+mn-lt"/>
            </a:endParaRPr>
          </a:p>
          <a:p>
            <a:pPr marL="285750" indent="-285750" algn="l">
              <a:buFont typeface="Wingdings" panose="05000000000000000000" pitchFamily="2" charset="2"/>
              <a:buChar char="v"/>
            </a:pPr>
            <a:r>
              <a:rPr lang="en-GB" dirty="0">
                <a:solidFill>
                  <a:srgbClr val="212121"/>
                </a:solidFill>
                <a:latin typeface="+mn-lt"/>
              </a:rPr>
              <a:t>Mean review given to the room/apartment is 23.</a:t>
            </a:r>
            <a:endParaRPr lang="en-GB" b="0" i="0" dirty="0">
              <a:solidFill>
                <a:srgbClr val="212121"/>
              </a:solidFill>
              <a:effectLst/>
              <a:latin typeface="+mn-lt"/>
            </a:endParaRPr>
          </a:p>
          <a:p>
            <a:endParaRPr lang="en-IN"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
          <p:cNvSpPr>
            <a:spLocks noGrp="1"/>
          </p:cNvSpPr>
          <p:nvPr>
            <p:ph type="title"/>
          </p:nvPr>
        </p:nvSpPr>
        <p:spPr/>
        <p:txBody>
          <a:bodyPr/>
          <a:lstStyle/>
          <a:p>
            <a:r>
              <a:rPr lang="en-IN" b="1" dirty="0"/>
              <a:t>Data Wrangling</a:t>
            </a:r>
          </a:p>
        </p:txBody>
      </p:sp>
      <p:sp>
        <p:nvSpPr>
          <p:cNvPr id="1048626" name="Text Placeholder 2"/>
          <p:cNvSpPr>
            <a:spLocks noGrp="1"/>
          </p:cNvSpPr>
          <p:nvPr>
            <p:ph type="body" idx="1"/>
          </p:nvPr>
        </p:nvSpPr>
        <p:spPr/>
        <p:txBody>
          <a:bodyPr/>
          <a:lstStyle/>
          <a:p>
            <a:endParaRPr lang="en-IN" dirty="0"/>
          </a:p>
        </p:txBody>
      </p:sp>
      <p:sp>
        <p:nvSpPr>
          <p:cNvPr id="1048627" name="TextBox 5"/>
          <p:cNvSpPr txBox="1"/>
          <p:nvPr/>
        </p:nvSpPr>
        <p:spPr>
          <a:xfrm>
            <a:off x="4175052" y="1248905"/>
            <a:ext cx="4167962" cy="904240"/>
          </a:xfrm>
          <a:prstGeom prst="rect">
            <a:avLst/>
          </a:prstGeom>
          <a:noFill/>
        </p:spPr>
        <p:txBody>
          <a:bodyPr wrap="square" rtlCol="0">
            <a:spAutoFit/>
          </a:bodyPr>
          <a:lstStyle/>
          <a:p>
            <a:pPr marL="285750" indent="-285750">
              <a:buFont typeface="Wingdings" panose="05000000000000000000" pitchFamily="2" charset="2"/>
              <a:buChar char="v"/>
            </a:pPr>
            <a:r>
              <a:rPr lang="en-IN" dirty="0"/>
              <a:t>Name and host name has 12 null values</a:t>
            </a:r>
          </a:p>
          <a:p>
            <a:pPr marL="285750" indent="-285750">
              <a:buFont typeface="Wingdings" panose="05000000000000000000" pitchFamily="2" charset="2"/>
              <a:buChar char="v"/>
            </a:pPr>
            <a:r>
              <a:rPr lang="en-IN" dirty="0"/>
              <a:t>Last review and reviews per month has 10052 null values.</a:t>
            </a:r>
          </a:p>
          <a:p>
            <a:endParaRPr lang="en-IN" dirty="0"/>
          </a:p>
        </p:txBody>
      </p:sp>
      <p:pic>
        <p:nvPicPr>
          <p:cNvPr id="2097163" name="Picture 7"/>
          <p:cNvPicPr>
            <a:picLocks noChangeAspect="1"/>
          </p:cNvPicPr>
          <p:nvPr/>
        </p:nvPicPr>
        <p:blipFill>
          <a:blip r:embed="rId2"/>
          <a:stretch>
            <a:fillRect/>
          </a:stretch>
        </p:blipFill>
        <p:spPr>
          <a:xfrm>
            <a:off x="417465" y="1245095"/>
            <a:ext cx="2964437" cy="3231160"/>
          </a:xfrm>
          <a:prstGeom prst="rect">
            <a:avLst/>
          </a:prstGeom>
        </p:spPr>
      </p:pic>
      <p:sp>
        <p:nvSpPr>
          <p:cNvPr id="1048628" name="TextBox 10"/>
          <p:cNvSpPr txBox="1"/>
          <p:nvPr/>
        </p:nvSpPr>
        <p:spPr>
          <a:xfrm>
            <a:off x="3679333" y="1856442"/>
            <a:ext cx="4855534" cy="1424940"/>
          </a:xfrm>
          <a:prstGeom prst="rect">
            <a:avLst/>
          </a:prstGeom>
          <a:noFill/>
        </p:spPr>
        <p:txBody>
          <a:bodyPr wrap="square" rtlCol="0">
            <a:spAutoFit/>
          </a:bodyPr>
          <a:lstStyle/>
          <a:p>
            <a:r>
              <a:rPr lang="en-GB" sz="1800" b="0" i="0" dirty="0">
                <a:solidFill>
                  <a:srgbClr val="212121"/>
                </a:solidFill>
                <a:effectLst/>
                <a:latin typeface="Gabriola" panose="04040605051002020D02" pitchFamily="82" charset="0"/>
              </a:rPr>
              <a:t>There we have total 4 columns with null values but "last_review" has no significance for this current EDA project. The missing values present in "reviews_per_month" can be replaced by 0.</a:t>
            </a:r>
            <a:endParaRPr lang="en-IN" sz="1800" dirty="0">
              <a:latin typeface="Gabriola" panose="04040605051002020D02" pitchFamily="82" charset="0"/>
            </a:endParaRPr>
          </a:p>
        </p:txBody>
      </p:sp>
      <p:sp>
        <p:nvSpPr>
          <p:cNvPr id="1048629" name="TextBox 13"/>
          <p:cNvSpPr txBox="1"/>
          <p:nvPr/>
        </p:nvSpPr>
        <p:spPr>
          <a:xfrm>
            <a:off x="3679333" y="3135294"/>
            <a:ext cx="4423145" cy="1780540"/>
          </a:xfrm>
          <a:prstGeom prst="rect">
            <a:avLst/>
          </a:prstGeom>
          <a:noFill/>
        </p:spPr>
        <p:txBody>
          <a:bodyPr wrap="square" rtlCol="0">
            <a:spAutoFit/>
          </a:bodyPr>
          <a:lstStyle/>
          <a:p>
            <a:r>
              <a:rPr lang="en-GB" sz="1600" b="0" i="0" dirty="0">
                <a:solidFill>
                  <a:srgbClr val="212121"/>
                </a:solidFill>
                <a:effectLst/>
                <a:latin typeface="Gabriola" panose="04040605051002020D02" pitchFamily="82" charset="0"/>
              </a:rPr>
              <a:t>Now lets take a look at "availability_365" column, there we can see even though availability is zero, there are some corresponding values available in "reviews_per_month" column .So that means that </a:t>
            </a:r>
            <a:r>
              <a:rPr lang="en-GB" sz="1600" dirty="0">
                <a:solidFill>
                  <a:srgbClr val="212121"/>
                </a:solidFill>
                <a:latin typeface="Gabriola" panose="04040605051002020D02" pitchFamily="82" charset="0"/>
              </a:rPr>
              <a:t>A</a:t>
            </a:r>
            <a:r>
              <a:rPr lang="en-GB" sz="1600" b="0" i="0" dirty="0">
                <a:solidFill>
                  <a:srgbClr val="212121"/>
                </a:solidFill>
                <a:effectLst/>
                <a:latin typeface="Gabriola" panose="04040605051002020D02" pitchFamily="82" charset="0"/>
              </a:rPr>
              <a:t>irBnb reviewed some rooms having no guests yet. We can drop those values</a:t>
            </a:r>
            <a:endParaRPr lang="en-IN" sz="1600" dirty="0">
              <a:latin typeface="Gabriola" panose="04040605051002020D02" pitchFamily="8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
          <p:cNvSpPr>
            <a:spLocks noGrp="1"/>
          </p:cNvSpPr>
          <p:nvPr>
            <p:ph type="title"/>
          </p:nvPr>
        </p:nvSpPr>
        <p:spPr>
          <a:xfrm>
            <a:off x="311700" y="445025"/>
            <a:ext cx="4958132" cy="572700"/>
          </a:xfrm>
        </p:spPr>
        <p:txBody>
          <a:bodyPr/>
          <a:lstStyle/>
          <a:p>
            <a:r>
              <a:rPr lang="en-US" sz="2800" b="1" dirty="0">
                <a:solidFill>
                  <a:srgbClr val="FF0000"/>
                </a:solidFill>
              </a:rPr>
              <a:t>Data Cleaning</a:t>
            </a:r>
            <a:r>
              <a:rPr lang="en-US" sz="2800" b="1" dirty="0">
                <a:solidFill>
                  <a:srgbClr val="000000"/>
                </a:solidFill>
              </a:rPr>
              <a:t> </a:t>
            </a:r>
            <a:br>
              <a:rPr lang="en-GB" sz="2800" b="1" dirty="0">
                <a:solidFill>
                  <a:srgbClr val="000000"/>
                </a:solidFill>
              </a:rPr>
            </a:br>
            <a:endParaRPr lang="en-IN" dirty="0"/>
          </a:p>
        </p:txBody>
      </p:sp>
      <p:pic>
        <p:nvPicPr>
          <p:cNvPr id="2097164" name="Picture 4"/>
          <p:cNvPicPr>
            <a:picLocks noChangeAspect="1"/>
          </p:cNvPicPr>
          <p:nvPr/>
        </p:nvPicPr>
        <p:blipFill>
          <a:blip r:embed="rId2"/>
          <a:stretch>
            <a:fillRect/>
          </a:stretch>
        </p:blipFill>
        <p:spPr>
          <a:xfrm>
            <a:off x="323893" y="2419536"/>
            <a:ext cx="4176122" cy="937276"/>
          </a:xfrm>
          <a:prstGeom prst="rect">
            <a:avLst/>
          </a:prstGeom>
        </p:spPr>
      </p:pic>
      <p:pic>
        <p:nvPicPr>
          <p:cNvPr id="2097165" name="Picture 5"/>
          <p:cNvPicPr>
            <a:picLocks noChangeAspect="1"/>
          </p:cNvPicPr>
          <p:nvPr/>
        </p:nvPicPr>
        <p:blipFill>
          <a:blip r:embed="rId3"/>
          <a:stretch>
            <a:fillRect/>
          </a:stretch>
        </p:blipFill>
        <p:spPr>
          <a:xfrm>
            <a:off x="323893" y="3627652"/>
            <a:ext cx="4127350" cy="841321"/>
          </a:xfrm>
          <a:prstGeom prst="rect">
            <a:avLst/>
          </a:prstGeom>
        </p:spPr>
      </p:pic>
      <p:pic>
        <p:nvPicPr>
          <p:cNvPr id="2097166" name="Picture 6"/>
          <p:cNvPicPr>
            <a:picLocks noChangeAspect="1"/>
          </p:cNvPicPr>
          <p:nvPr/>
        </p:nvPicPr>
        <p:blipFill>
          <a:blip r:embed="rId4"/>
          <a:stretch>
            <a:fillRect/>
          </a:stretch>
        </p:blipFill>
        <p:spPr>
          <a:xfrm>
            <a:off x="4572000" y="986590"/>
            <a:ext cx="5655605" cy="866274"/>
          </a:xfrm>
          <a:prstGeom prst="rect">
            <a:avLst/>
          </a:prstGeom>
        </p:spPr>
      </p:pic>
      <p:pic>
        <p:nvPicPr>
          <p:cNvPr id="2097167" name="Picture 7"/>
          <p:cNvPicPr>
            <a:picLocks noChangeAspect="1"/>
          </p:cNvPicPr>
          <p:nvPr/>
        </p:nvPicPr>
        <p:blipFill>
          <a:blip r:embed="rId5"/>
          <a:stretch>
            <a:fillRect/>
          </a:stretch>
        </p:blipFill>
        <p:spPr>
          <a:xfrm>
            <a:off x="4572000" y="1952406"/>
            <a:ext cx="4958132" cy="778762"/>
          </a:xfrm>
          <a:prstGeom prst="rect">
            <a:avLst/>
          </a:prstGeom>
        </p:spPr>
      </p:pic>
      <p:pic>
        <p:nvPicPr>
          <p:cNvPr id="2097168" name="Picture 8"/>
          <p:cNvPicPr>
            <a:picLocks noChangeAspect="1"/>
          </p:cNvPicPr>
          <p:nvPr/>
        </p:nvPicPr>
        <p:blipFill>
          <a:blip r:embed="rId6"/>
          <a:stretch>
            <a:fillRect/>
          </a:stretch>
        </p:blipFill>
        <p:spPr>
          <a:xfrm>
            <a:off x="4692759" y="2731168"/>
            <a:ext cx="2899125" cy="2213811"/>
          </a:xfrm>
          <a:prstGeom prst="rect">
            <a:avLst/>
          </a:prstGeom>
        </p:spPr>
      </p:pic>
      <p:pic>
        <p:nvPicPr>
          <p:cNvPr id="2097169" name="Picture 9"/>
          <p:cNvPicPr>
            <a:picLocks noChangeAspect="1"/>
          </p:cNvPicPr>
          <p:nvPr/>
        </p:nvPicPr>
        <p:blipFill>
          <a:blip r:embed="rId7"/>
          <a:stretch>
            <a:fillRect/>
          </a:stretch>
        </p:blipFill>
        <p:spPr>
          <a:xfrm>
            <a:off x="323893" y="1123627"/>
            <a:ext cx="4188315" cy="102506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itle 1"/>
          <p:cNvSpPr>
            <a:spLocks noGrp="1"/>
          </p:cNvSpPr>
          <p:nvPr>
            <p:ph type="title"/>
          </p:nvPr>
        </p:nvSpPr>
        <p:spPr/>
        <p:txBody>
          <a:bodyPr/>
          <a:lstStyle/>
          <a:p>
            <a:r>
              <a:rPr lang="en-GB" sz="2800" b="1" dirty="0">
                <a:solidFill>
                  <a:srgbClr val="FF0000"/>
                </a:solidFill>
              </a:rPr>
              <a:t>Viewing</a:t>
            </a:r>
            <a:r>
              <a:rPr lang="en-US" sz="2800" b="1" dirty="0">
                <a:solidFill>
                  <a:srgbClr val="FF0000"/>
                </a:solidFill>
              </a:rPr>
              <a:t> </a:t>
            </a:r>
            <a:r>
              <a:rPr lang="en-GB" sz="2800" b="1" dirty="0">
                <a:solidFill>
                  <a:srgbClr val="FF0000"/>
                </a:solidFill>
              </a:rPr>
              <a:t>correlation</a:t>
            </a:r>
            <a:r>
              <a:rPr lang="en-US" sz="2800" b="1" dirty="0">
                <a:solidFill>
                  <a:srgbClr val="FF0000"/>
                </a:solidFill>
              </a:rPr>
              <a:t> </a:t>
            </a:r>
            <a:r>
              <a:rPr lang="en-GB" sz="2800" b="1" dirty="0">
                <a:solidFill>
                  <a:srgbClr val="FF0000"/>
                </a:solidFill>
              </a:rPr>
              <a:t>of</a:t>
            </a:r>
            <a:r>
              <a:rPr lang="en-US" sz="2800" b="1" dirty="0">
                <a:solidFill>
                  <a:srgbClr val="FF0000"/>
                </a:solidFill>
              </a:rPr>
              <a:t> </a:t>
            </a:r>
            <a:r>
              <a:rPr lang="en-GB" sz="2800" b="1" dirty="0">
                <a:solidFill>
                  <a:srgbClr val="FF0000"/>
                </a:solidFill>
              </a:rPr>
              <a:t>the</a:t>
            </a:r>
            <a:r>
              <a:rPr lang="en-US" sz="2800" b="1" dirty="0">
                <a:solidFill>
                  <a:srgbClr val="FF0000"/>
                </a:solidFill>
              </a:rPr>
              <a:t> </a:t>
            </a:r>
            <a:r>
              <a:rPr lang="en-GB" sz="2800" b="1" dirty="0">
                <a:solidFill>
                  <a:srgbClr val="FF0000"/>
                </a:solidFill>
              </a:rPr>
              <a:t>numerical</a:t>
            </a:r>
            <a:r>
              <a:rPr lang="en-US" sz="2800" b="1" dirty="0">
                <a:solidFill>
                  <a:srgbClr val="FF0000"/>
                </a:solidFill>
              </a:rPr>
              <a:t> </a:t>
            </a:r>
            <a:r>
              <a:rPr lang="en-GB" sz="2800" b="1" dirty="0">
                <a:solidFill>
                  <a:srgbClr val="FF0000"/>
                </a:solidFill>
              </a:rPr>
              <a:t>values</a:t>
            </a:r>
            <a:br>
              <a:rPr lang="en-GB" sz="2800" b="1" dirty="0">
                <a:solidFill>
                  <a:srgbClr val="FF0000"/>
                </a:solidFill>
              </a:rPr>
            </a:br>
            <a:endParaRPr lang="en-IN" dirty="0"/>
          </a:p>
        </p:txBody>
      </p:sp>
      <p:pic>
        <p:nvPicPr>
          <p:cNvPr id="2097170" name="Picture 3"/>
          <p:cNvPicPr>
            <a:picLocks noChangeAspect="1"/>
          </p:cNvPicPr>
          <p:nvPr/>
        </p:nvPicPr>
        <p:blipFill>
          <a:blip r:embed="rId2"/>
          <a:stretch>
            <a:fillRect/>
          </a:stretch>
        </p:blipFill>
        <p:spPr>
          <a:xfrm>
            <a:off x="558687" y="1017725"/>
            <a:ext cx="7021208" cy="412577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1017</Words>
  <Application>Microsoft Office PowerPoint</Application>
  <PresentationFormat>On-screen Show (16:9)</PresentationFormat>
  <Paragraphs>89</Paragraphs>
  <Slides>20</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Minion Pro Med</vt:lpstr>
      <vt:lpstr>Arial Black</vt:lpstr>
      <vt:lpstr>var(--colab-chrome-font-family)</vt:lpstr>
      <vt:lpstr>Adobe Gothic Std B</vt:lpstr>
      <vt:lpstr>Montserrat</vt:lpstr>
      <vt:lpstr>Roboto</vt:lpstr>
      <vt:lpstr>Gabriola</vt:lpstr>
      <vt:lpstr>Arial</vt:lpstr>
      <vt:lpstr>Wingdings</vt:lpstr>
      <vt:lpstr>Simple Light</vt:lpstr>
      <vt:lpstr>            Capstone Project Airbnb Booking Analysis  Team Members Biswajit Paul Shreya Pattanayak </vt:lpstr>
      <vt:lpstr>PowerPoint Presentation</vt:lpstr>
      <vt:lpstr>Introduction</vt:lpstr>
      <vt:lpstr>Dataset Overview</vt:lpstr>
      <vt:lpstr>Feature Descriptions</vt:lpstr>
      <vt:lpstr>Dataset Overview(continue..)</vt:lpstr>
      <vt:lpstr>Data Wrangling</vt:lpstr>
      <vt:lpstr>Data Cleaning  </vt:lpstr>
      <vt:lpstr>Viewing correlation of the numerical values </vt:lpstr>
      <vt:lpstr>Main Objectives</vt:lpstr>
      <vt:lpstr>Data Analysis </vt:lpstr>
      <vt:lpstr>Data Analysis And Data Visualisation(cont..)</vt:lpstr>
      <vt:lpstr>Data Analysis And Data Visualisation(cont..)</vt:lpstr>
      <vt:lpstr>Data Analysis And Data Visualisation(cont..)</vt:lpstr>
      <vt:lpstr>Data Analysis And Data Visualisation(cont..)</vt:lpstr>
      <vt:lpstr>Data Visualisation</vt:lpstr>
      <vt:lpstr>Data Analysis</vt:lpstr>
      <vt:lpstr>Key Findings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Airbnb Booking Analysis</dc:title>
  <dc:creator>Redmi</dc:creator>
  <cp:lastModifiedBy>Biswajit Paul</cp:lastModifiedBy>
  <cp:revision>1</cp:revision>
  <dcterms:created xsi:type="dcterms:W3CDTF">2022-06-18T18:13:47Z</dcterms:created>
  <dcterms:modified xsi:type="dcterms:W3CDTF">2022-07-18T15:18:13Z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e74957b319284b629220b93147beab31</vt:lpwstr>
  </property>
</Properties>
</file>