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60" r:id="rId3"/>
    <p:sldId id="266" r:id="rId4"/>
    <p:sldId id="261" r:id="rId5"/>
    <p:sldId id="263" r:id="rId6"/>
    <p:sldId id="265" r:id="rId7"/>
    <p:sldId id="264" r:id="rId8"/>
    <p:sldId id="267"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E7DD2A-7389-4713-8A62-F16EF5B8B08F}"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57722-3142-40DA-9DFD-E6FBD4C8FA18}" type="slidenum">
              <a:rPr lang="en-US" smtClean="0"/>
              <a:t>‹#›</a:t>
            </a:fld>
            <a:endParaRPr lang="en-US"/>
          </a:p>
        </p:txBody>
      </p:sp>
    </p:spTree>
    <p:extLst>
      <p:ext uri="{BB962C8B-B14F-4D97-AF65-F5344CB8AC3E}">
        <p14:creationId xmlns:p14="http://schemas.microsoft.com/office/powerpoint/2010/main" val="1234507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7DD2A-7389-4713-8A62-F16EF5B8B08F}"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57722-3142-40DA-9DFD-E6FBD4C8FA18}" type="slidenum">
              <a:rPr lang="en-US" smtClean="0"/>
              <a:t>‹#›</a:t>
            </a:fld>
            <a:endParaRPr lang="en-US"/>
          </a:p>
        </p:txBody>
      </p:sp>
    </p:spTree>
    <p:extLst>
      <p:ext uri="{BB962C8B-B14F-4D97-AF65-F5344CB8AC3E}">
        <p14:creationId xmlns:p14="http://schemas.microsoft.com/office/powerpoint/2010/main" val="2518693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7DD2A-7389-4713-8A62-F16EF5B8B08F}"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57722-3142-40DA-9DFD-E6FBD4C8FA1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80478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7DD2A-7389-4713-8A62-F16EF5B8B08F}"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57722-3142-40DA-9DFD-E6FBD4C8FA18}" type="slidenum">
              <a:rPr lang="en-US" smtClean="0"/>
              <a:t>‹#›</a:t>
            </a:fld>
            <a:endParaRPr lang="en-US"/>
          </a:p>
        </p:txBody>
      </p:sp>
    </p:spTree>
    <p:extLst>
      <p:ext uri="{BB962C8B-B14F-4D97-AF65-F5344CB8AC3E}">
        <p14:creationId xmlns:p14="http://schemas.microsoft.com/office/powerpoint/2010/main" val="3251775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7DD2A-7389-4713-8A62-F16EF5B8B08F}"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57722-3142-40DA-9DFD-E6FBD4C8FA1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6261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7DD2A-7389-4713-8A62-F16EF5B8B08F}"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57722-3142-40DA-9DFD-E6FBD4C8FA18}" type="slidenum">
              <a:rPr lang="en-US" smtClean="0"/>
              <a:t>‹#›</a:t>
            </a:fld>
            <a:endParaRPr lang="en-US"/>
          </a:p>
        </p:txBody>
      </p:sp>
    </p:spTree>
    <p:extLst>
      <p:ext uri="{BB962C8B-B14F-4D97-AF65-F5344CB8AC3E}">
        <p14:creationId xmlns:p14="http://schemas.microsoft.com/office/powerpoint/2010/main" val="115636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E7DD2A-7389-4713-8A62-F16EF5B8B08F}"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57722-3142-40DA-9DFD-E6FBD4C8FA18}" type="slidenum">
              <a:rPr lang="en-US" smtClean="0"/>
              <a:t>‹#›</a:t>
            </a:fld>
            <a:endParaRPr lang="en-US"/>
          </a:p>
        </p:txBody>
      </p:sp>
    </p:spTree>
    <p:extLst>
      <p:ext uri="{BB962C8B-B14F-4D97-AF65-F5344CB8AC3E}">
        <p14:creationId xmlns:p14="http://schemas.microsoft.com/office/powerpoint/2010/main" val="4246425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E7DD2A-7389-4713-8A62-F16EF5B8B08F}"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57722-3142-40DA-9DFD-E6FBD4C8FA18}" type="slidenum">
              <a:rPr lang="en-US" smtClean="0"/>
              <a:t>‹#›</a:t>
            </a:fld>
            <a:endParaRPr lang="en-US"/>
          </a:p>
        </p:txBody>
      </p:sp>
    </p:spTree>
    <p:extLst>
      <p:ext uri="{BB962C8B-B14F-4D97-AF65-F5344CB8AC3E}">
        <p14:creationId xmlns:p14="http://schemas.microsoft.com/office/powerpoint/2010/main" val="3576319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E7DD2A-7389-4713-8A62-F16EF5B8B08F}"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57722-3142-40DA-9DFD-E6FBD4C8FA18}" type="slidenum">
              <a:rPr lang="en-US" smtClean="0"/>
              <a:t>‹#›</a:t>
            </a:fld>
            <a:endParaRPr lang="en-US"/>
          </a:p>
        </p:txBody>
      </p:sp>
    </p:spTree>
    <p:extLst>
      <p:ext uri="{BB962C8B-B14F-4D97-AF65-F5344CB8AC3E}">
        <p14:creationId xmlns:p14="http://schemas.microsoft.com/office/powerpoint/2010/main" val="2411460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7DD2A-7389-4713-8A62-F16EF5B8B08F}"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57722-3142-40DA-9DFD-E6FBD4C8FA18}" type="slidenum">
              <a:rPr lang="en-US" smtClean="0"/>
              <a:t>‹#›</a:t>
            </a:fld>
            <a:endParaRPr lang="en-US"/>
          </a:p>
        </p:txBody>
      </p:sp>
    </p:spTree>
    <p:extLst>
      <p:ext uri="{BB962C8B-B14F-4D97-AF65-F5344CB8AC3E}">
        <p14:creationId xmlns:p14="http://schemas.microsoft.com/office/powerpoint/2010/main" val="866785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E7DD2A-7389-4713-8A62-F16EF5B8B08F}"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E57722-3142-40DA-9DFD-E6FBD4C8FA18}" type="slidenum">
              <a:rPr lang="en-US" smtClean="0"/>
              <a:t>‹#›</a:t>
            </a:fld>
            <a:endParaRPr lang="en-US"/>
          </a:p>
        </p:txBody>
      </p:sp>
    </p:spTree>
    <p:extLst>
      <p:ext uri="{BB962C8B-B14F-4D97-AF65-F5344CB8AC3E}">
        <p14:creationId xmlns:p14="http://schemas.microsoft.com/office/powerpoint/2010/main" val="174390105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E7DD2A-7389-4713-8A62-F16EF5B8B08F}" type="datetimeFigureOut">
              <a:rPr lang="en-US" smtClean="0"/>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E57722-3142-40DA-9DFD-E6FBD4C8FA18}" type="slidenum">
              <a:rPr lang="en-US" smtClean="0"/>
              <a:t>‹#›</a:t>
            </a:fld>
            <a:endParaRPr lang="en-US"/>
          </a:p>
        </p:txBody>
      </p:sp>
    </p:spTree>
    <p:extLst>
      <p:ext uri="{BB962C8B-B14F-4D97-AF65-F5344CB8AC3E}">
        <p14:creationId xmlns:p14="http://schemas.microsoft.com/office/powerpoint/2010/main" val="288018770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E7DD2A-7389-4713-8A62-F16EF5B8B08F}" type="datetimeFigureOut">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E57722-3142-40DA-9DFD-E6FBD4C8FA18}" type="slidenum">
              <a:rPr lang="en-US" smtClean="0"/>
              <a:t>‹#›</a:t>
            </a:fld>
            <a:endParaRPr lang="en-US"/>
          </a:p>
        </p:txBody>
      </p:sp>
    </p:spTree>
    <p:extLst>
      <p:ext uri="{BB962C8B-B14F-4D97-AF65-F5344CB8AC3E}">
        <p14:creationId xmlns:p14="http://schemas.microsoft.com/office/powerpoint/2010/main" val="140715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E7DD2A-7389-4713-8A62-F16EF5B8B08F}" type="datetimeFigureOut">
              <a:rPr lang="en-US" smtClean="0"/>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E57722-3142-40DA-9DFD-E6FBD4C8FA18}" type="slidenum">
              <a:rPr lang="en-US" smtClean="0"/>
              <a:t>‹#›</a:t>
            </a:fld>
            <a:endParaRPr lang="en-US"/>
          </a:p>
        </p:txBody>
      </p:sp>
    </p:spTree>
    <p:extLst>
      <p:ext uri="{BB962C8B-B14F-4D97-AF65-F5344CB8AC3E}">
        <p14:creationId xmlns:p14="http://schemas.microsoft.com/office/powerpoint/2010/main" val="418613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E7DD2A-7389-4713-8A62-F16EF5B8B08F}"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E57722-3142-40DA-9DFD-E6FBD4C8FA18}" type="slidenum">
              <a:rPr lang="en-US" smtClean="0"/>
              <a:t>‹#›</a:t>
            </a:fld>
            <a:endParaRPr lang="en-US"/>
          </a:p>
        </p:txBody>
      </p:sp>
    </p:spTree>
    <p:extLst>
      <p:ext uri="{BB962C8B-B14F-4D97-AF65-F5344CB8AC3E}">
        <p14:creationId xmlns:p14="http://schemas.microsoft.com/office/powerpoint/2010/main" val="190638183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E7DD2A-7389-4713-8A62-F16EF5B8B08F}"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E57722-3142-40DA-9DFD-E6FBD4C8FA18}" type="slidenum">
              <a:rPr lang="en-US" smtClean="0"/>
              <a:t>‹#›</a:t>
            </a:fld>
            <a:endParaRPr lang="en-US"/>
          </a:p>
        </p:txBody>
      </p:sp>
    </p:spTree>
    <p:extLst>
      <p:ext uri="{BB962C8B-B14F-4D97-AF65-F5344CB8AC3E}">
        <p14:creationId xmlns:p14="http://schemas.microsoft.com/office/powerpoint/2010/main" val="374905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AE7DD2A-7389-4713-8A62-F16EF5B8B08F}" type="datetimeFigureOut">
              <a:rPr lang="en-US" smtClean="0"/>
              <a:t>1/28/2020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E57722-3142-40DA-9DFD-E6FBD4C8FA18}" type="slidenum">
              <a:rPr lang="en-US" smtClean="0"/>
              <a:t>‹#›</a:t>
            </a:fld>
            <a:endParaRPr lang="en-US"/>
          </a:p>
        </p:txBody>
      </p:sp>
    </p:spTree>
    <p:extLst>
      <p:ext uri="{BB962C8B-B14F-4D97-AF65-F5344CB8AC3E}">
        <p14:creationId xmlns:p14="http://schemas.microsoft.com/office/powerpoint/2010/main" val="2139134223"/>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17B9D-0117-400D-BBA2-CFC9DCAD9434}"/>
              </a:ext>
            </a:extLst>
          </p:cNvPr>
          <p:cNvSpPr>
            <a:spLocks noGrp="1"/>
          </p:cNvSpPr>
          <p:nvPr>
            <p:ph type="ctrTitle"/>
          </p:nvPr>
        </p:nvSpPr>
        <p:spPr>
          <a:xfrm>
            <a:off x="265043" y="569085"/>
            <a:ext cx="11767931" cy="1752159"/>
          </a:xfrm>
        </p:spPr>
        <p:txBody>
          <a:bodyPr>
            <a:normAutofit/>
          </a:bodyPr>
          <a:lstStyle/>
          <a:p>
            <a:r>
              <a:rPr lang="en-US" b="1" dirty="0">
                <a:solidFill>
                  <a:schemeClr val="tx1"/>
                </a:solidFill>
              </a:rPr>
              <a:t>Forestry Management System Application Development</a:t>
            </a:r>
            <a:endParaRPr lang="en-US" dirty="0">
              <a:solidFill>
                <a:schemeClr val="tx1"/>
              </a:solidFill>
            </a:endParaRPr>
          </a:p>
        </p:txBody>
      </p:sp>
      <p:sp>
        <p:nvSpPr>
          <p:cNvPr id="3" name="Subtitle 2">
            <a:extLst>
              <a:ext uri="{FF2B5EF4-FFF2-40B4-BE49-F238E27FC236}">
                <a16:creationId xmlns:a16="http://schemas.microsoft.com/office/drawing/2014/main" id="{8E7FBB52-AEB7-4340-A4C6-CB4CD6B9ADDF}"/>
              </a:ext>
            </a:extLst>
          </p:cNvPr>
          <p:cNvSpPr>
            <a:spLocks noGrp="1"/>
          </p:cNvSpPr>
          <p:nvPr>
            <p:ph type="subTitle" idx="1"/>
          </p:nvPr>
        </p:nvSpPr>
        <p:spPr>
          <a:xfrm>
            <a:off x="7686261" y="5735637"/>
            <a:ext cx="4121426" cy="553278"/>
          </a:xfrm>
        </p:spPr>
        <p:txBody>
          <a:bodyPr/>
          <a:lstStyle/>
          <a:p>
            <a:r>
              <a:rPr lang="en-US" dirty="0"/>
              <a:t>BISWAJIT SAHU</a:t>
            </a:r>
          </a:p>
        </p:txBody>
      </p:sp>
    </p:spTree>
    <p:extLst>
      <p:ext uri="{BB962C8B-B14F-4D97-AF65-F5344CB8AC3E}">
        <p14:creationId xmlns:p14="http://schemas.microsoft.com/office/powerpoint/2010/main" val="2696524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30EED-E0F2-41C9-8F54-3E093260E2E4}"/>
              </a:ext>
            </a:extLst>
          </p:cNvPr>
          <p:cNvSpPr>
            <a:spLocks noGrp="1"/>
          </p:cNvSpPr>
          <p:nvPr>
            <p:ph type="title"/>
          </p:nvPr>
        </p:nvSpPr>
        <p:spPr>
          <a:xfrm>
            <a:off x="677334" y="530087"/>
            <a:ext cx="8596668" cy="1400313"/>
          </a:xfrm>
        </p:spPr>
        <p:txBody>
          <a:bodyPr/>
          <a:lstStyle/>
          <a:p>
            <a:r>
              <a:rPr lang="en-US" dirty="0"/>
              <a:t>              </a:t>
            </a:r>
            <a:r>
              <a:rPr lang="en-US" dirty="0">
                <a:latin typeface="Arial Black" panose="020B0A04020102020204" pitchFamily="34" charset="0"/>
              </a:rPr>
              <a:t>TABLE OF CONTENTS</a:t>
            </a:r>
          </a:p>
        </p:txBody>
      </p:sp>
      <p:sp>
        <p:nvSpPr>
          <p:cNvPr id="3" name="Content Placeholder 2">
            <a:extLst>
              <a:ext uri="{FF2B5EF4-FFF2-40B4-BE49-F238E27FC236}">
                <a16:creationId xmlns:a16="http://schemas.microsoft.com/office/drawing/2014/main" id="{E101E63B-E15F-43B9-ADAA-427489FC3C69}"/>
              </a:ext>
            </a:extLst>
          </p:cNvPr>
          <p:cNvSpPr>
            <a:spLocks noGrp="1"/>
          </p:cNvSpPr>
          <p:nvPr>
            <p:ph idx="1"/>
          </p:nvPr>
        </p:nvSpPr>
        <p:spPr/>
        <p:txBody>
          <a:bodyPr/>
          <a:lstStyle/>
          <a:p>
            <a:pPr marL="0" indent="0">
              <a:buNone/>
            </a:pPr>
            <a:endParaRPr lang="en-US" dirty="0"/>
          </a:p>
          <a:p>
            <a:pPr lvl="0"/>
            <a:r>
              <a:rPr lang="en-US" dirty="0"/>
              <a:t>Technology used</a:t>
            </a:r>
          </a:p>
          <a:p>
            <a:r>
              <a:rPr lang="en-US" dirty="0"/>
              <a:t>Project Objective</a:t>
            </a:r>
          </a:p>
          <a:p>
            <a:pPr lvl="0"/>
            <a:r>
              <a:rPr lang="en-US" dirty="0"/>
              <a:t>Existing System	</a:t>
            </a:r>
          </a:p>
          <a:p>
            <a:pPr lvl="0"/>
            <a:r>
              <a:rPr lang="en-US" dirty="0"/>
              <a:t>Modules</a:t>
            </a:r>
          </a:p>
          <a:p>
            <a:r>
              <a:rPr lang="en-US" dirty="0"/>
              <a:t>Control Flow</a:t>
            </a:r>
          </a:p>
          <a:p>
            <a:endParaRPr lang="en-US" dirty="0"/>
          </a:p>
        </p:txBody>
      </p:sp>
    </p:spTree>
    <p:extLst>
      <p:ext uri="{BB962C8B-B14F-4D97-AF65-F5344CB8AC3E}">
        <p14:creationId xmlns:p14="http://schemas.microsoft.com/office/powerpoint/2010/main" val="2625296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DD7B-9275-4EB4-BBEF-AE1B4B5ADF1A}"/>
              </a:ext>
            </a:extLst>
          </p:cNvPr>
          <p:cNvSpPr>
            <a:spLocks noGrp="1"/>
          </p:cNvSpPr>
          <p:nvPr>
            <p:ph type="title"/>
          </p:nvPr>
        </p:nvSpPr>
        <p:spPr/>
        <p:txBody>
          <a:bodyPr/>
          <a:lstStyle/>
          <a:p>
            <a:r>
              <a:rPr lang="en-US" b="1" dirty="0"/>
              <a:t>                  Technology Used</a:t>
            </a:r>
            <a:endParaRPr lang="en-US" dirty="0"/>
          </a:p>
        </p:txBody>
      </p:sp>
      <p:sp>
        <p:nvSpPr>
          <p:cNvPr id="3" name="Content Placeholder 2">
            <a:extLst>
              <a:ext uri="{FF2B5EF4-FFF2-40B4-BE49-F238E27FC236}">
                <a16:creationId xmlns:a16="http://schemas.microsoft.com/office/drawing/2014/main" id="{75B4009C-ADE6-4284-92D8-52377F1A5C4E}"/>
              </a:ext>
            </a:extLst>
          </p:cNvPr>
          <p:cNvSpPr>
            <a:spLocks noGrp="1"/>
          </p:cNvSpPr>
          <p:nvPr>
            <p:ph idx="1"/>
          </p:nvPr>
        </p:nvSpPr>
        <p:spPr/>
        <p:txBody>
          <a:bodyPr/>
          <a:lstStyle/>
          <a:p>
            <a:r>
              <a:rPr lang="en-US" dirty="0"/>
              <a:t>JAVA (1.8)</a:t>
            </a:r>
          </a:p>
          <a:p>
            <a:r>
              <a:rPr lang="en-US" dirty="0"/>
              <a:t>J2EE</a:t>
            </a:r>
          </a:p>
          <a:p>
            <a:r>
              <a:rPr lang="en-US" dirty="0"/>
              <a:t>My SQL (5.2.41)</a:t>
            </a:r>
          </a:p>
          <a:p>
            <a:r>
              <a:rPr lang="en-US" dirty="0"/>
              <a:t>Eclipse IDE for Enterprise Java Developers.</a:t>
            </a:r>
          </a:p>
          <a:p>
            <a:pPr marL="0" indent="0">
              <a:buNone/>
            </a:pPr>
            <a:r>
              <a:rPr lang="en-US" dirty="0"/>
              <a:t>     Version: 2019-09 R (4.13.0)</a:t>
            </a:r>
          </a:p>
          <a:p>
            <a:r>
              <a:rPr lang="en-US" dirty="0"/>
              <a:t>Visual Studio Code</a:t>
            </a:r>
          </a:p>
          <a:p>
            <a:pPr marL="0" indent="0">
              <a:buNone/>
            </a:pPr>
            <a:r>
              <a:rPr lang="en-US" dirty="0"/>
              <a:t>     Version: 1.41.1</a:t>
            </a:r>
          </a:p>
        </p:txBody>
      </p:sp>
    </p:spTree>
    <p:extLst>
      <p:ext uri="{BB962C8B-B14F-4D97-AF65-F5344CB8AC3E}">
        <p14:creationId xmlns:p14="http://schemas.microsoft.com/office/powerpoint/2010/main" val="211777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807D8-A606-419C-9DC7-678B664CB3BE}"/>
              </a:ext>
            </a:extLst>
          </p:cNvPr>
          <p:cNvSpPr>
            <a:spLocks noGrp="1"/>
          </p:cNvSpPr>
          <p:nvPr>
            <p:ph type="title"/>
          </p:nvPr>
        </p:nvSpPr>
        <p:spPr>
          <a:xfrm>
            <a:off x="1251678" y="382385"/>
            <a:ext cx="10178322" cy="704293"/>
          </a:xfrm>
        </p:spPr>
        <p:txBody>
          <a:bodyPr>
            <a:normAutofit/>
          </a:bodyPr>
          <a:lstStyle/>
          <a:p>
            <a:r>
              <a:rPr lang="en-US" dirty="0">
                <a:latin typeface="Arial Black" panose="020B0A04020102020204" pitchFamily="34" charset="0"/>
              </a:rPr>
              <a:t>        PROJECT OBJECTIVE</a:t>
            </a:r>
          </a:p>
        </p:txBody>
      </p:sp>
      <p:sp>
        <p:nvSpPr>
          <p:cNvPr id="3" name="Content Placeholder 2">
            <a:extLst>
              <a:ext uri="{FF2B5EF4-FFF2-40B4-BE49-F238E27FC236}">
                <a16:creationId xmlns:a16="http://schemas.microsoft.com/office/drawing/2014/main" id="{84C96D74-5EB6-42C5-93BD-F74AF8C40A01}"/>
              </a:ext>
            </a:extLst>
          </p:cNvPr>
          <p:cNvSpPr>
            <a:spLocks noGrp="1"/>
          </p:cNvSpPr>
          <p:nvPr>
            <p:ph idx="1"/>
          </p:nvPr>
        </p:nvSpPr>
        <p:spPr>
          <a:xfrm>
            <a:off x="469799" y="1086678"/>
            <a:ext cx="10178322" cy="5269667"/>
          </a:xfrm>
        </p:spPr>
        <p:txBody>
          <a:bodyPr>
            <a:normAutofit/>
          </a:bodyPr>
          <a:lstStyle/>
          <a:p>
            <a:r>
              <a:rPr lang="en-US" dirty="0"/>
              <a:t>To avoid redundancy in maintaining orders by customers through manual data entry and to efficiently design an online system capable of maintaining </a:t>
            </a:r>
          </a:p>
          <a:p>
            <a:pPr marL="0" indent="0">
              <a:buNone/>
            </a:pPr>
            <a:r>
              <a:rPr lang="en-US" dirty="0"/>
              <a:t>	1.Customer details</a:t>
            </a:r>
          </a:p>
          <a:p>
            <a:pPr marL="0" indent="0">
              <a:buNone/>
            </a:pPr>
            <a:r>
              <a:rPr lang="en-US" dirty="0"/>
              <a:t>	2. Order details and showcase array of products available to customers.</a:t>
            </a:r>
          </a:p>
          <a:p>
            <a:pPr marL="0" indent="0">
              <a:buNone/>
            </a:pPr>
            <a:endParaRPr lang="en-US" dirty="0"/>
          </a:p>
          <a:p>
            <a:r>
              <a:rPr lang="en-US" dirty="0"/>
              <a:t>The system is intended to be a fully functioning web based database system that will allow the Forestry Manager to improve his productivity by storing and retrieving information more effectively than his current paper based system.</a:t>
            </a:r>
          </a:p>
          <a:p>
            <a:pPr marL="0" indent="0">
              <a:buNone/>
            </a:pPr>
            <a:endParaRPr lang="en-US" dirty="0"/>
          </a:p>
          <a:p>
            <a:r>
              <a:rPr lang="en-IN" dirty="0"/>
              <a:t>The Forestry Management System will ease and facilitate the work of various organizations that depend upon natural resources from forests for their work. </a:t>
            </a:r>
          </a:p>
          <a:p>
            <a:pPr marL="0" indent="0">
              <a:buNone/>
            </a:pPr>
            <a:endParaRPr lang="en-IN" dirty="0"/>
          </a:p>
          <a:p>
            <a:r>
              <a:rPr lang="en-IN" dirty="0"/>
              <a:t>The different modules of the Forestry Management System enable different functions ranging from maintenance of land records to management of inventories. </a:t>
            </a:r>
            <a:endParaRPr lang="en-US" dirty="0"/>
          </a:p>
          <a:p>
            <a:pPr marL="0" indent="0">
              <a:buNone/>
            </a:pPr>
            <a:endParaRPr lang="en-IN" dirty="0"/>
          </a:p>
          <a:p>
            <a:endParaRPr lang="en-US" dirty="0"/>
          </a:p>
        </p:txBody>
      </p:sp>
    </p:spTree>
    <p:extLst>
      <p:ext uri="{BB962C8B-B14F-4D97-AF65-F5344CB8AC3E}">
        <p14:creationId xmlns:p14="http://schemas.microsoft.com/office/powerpoint/2010/main" val="100079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E915-01D6-49CD-97A4-60915BC3B63C}"/>
              </a:ext>
            </a:extLst>
          </p:cNvPr>
          <p:cNvSpPr>
            <a:spLocks noGrp="1"/>
          </p:cNvSpPr>
          <p:nvPr>
            <p:ph type="title"/>
          </p:nvPr>
        </p:nvSpPr>
        <p:spPr>
          <a:xfrm>
            <a:off x="838200" y="365125"/>
            <a:ext cx="10515600" cy="867327"/>
          </a:xfrm>
        </p:spPr>
        <p:txBody>
          <a:bodyPr/>
          <a:lstStyle/>
          <a:p>
            <a:r>
              <a:rPr lang="en-US" dirty="0">
                <a:latin typeface="Arial Black" panose="020B0A04020102020204" pitchFamily="34" charset="0"/>
              </a:rPr>
              <a:t>           PROPOSED SYSTEM</a:t>
            </a:r>
          </a:p>
        </p:txBody>
      </p:sp>
      <p:sp>
        <p:nvSpPr>
          <p:cNvPr id="3" name="Content Placeholder 2">
            <a:extLst>
              <a:ext uri="{FF2B5EF4-FFF2-40B4-BE49-F238E27FC236}">
                <a16:creationId xmlns:a16="http://schemas.microsoft.com/office/drawing/2014/main" id="{67A86144-21E0-4BFF-8B51-5417D2886F75}"/>
              </a:ext>
            </a:extLst>
          </p:cNvPr>
          <p:cNvSpPr>
            <a:spLocks noGrp="1"/>
          </p:cNvSpPr>
          <p:nvPr>
            <p:ph idx="1"/>
          </p:nvPr>
        </p:nvSpPr>
        <p:spPr>
          <a:xfrm>
            <a:off x="838200" y="1417983"/>
            <a:ext cx="10515600" cy="4758980"/>
          </a:xfrm>
        </p:spPr>
        <p:txBody>
          <a:bodyPr>
            <a:normAutofit/>
          </a:bodyPr>
          <a:lstStyle/>
          <a:p>
            <a:r>
              <a:rPr lang="en-US" dirty="0"/>
              <a:t>The proposed system will ensure that one operation including data entry and logging is completed as soon as the operation is completed, this helps greatly minimize inaccuracies due to human error.</a:t>
            </a:r>
          </a:p>
          <a:p>
            <a:endParaRPr lang="en-US" dirty="0"/>
          </a:p>
          <a:p>
            <a:r>
              <a:rPr lang="en-US" dirty="0"/>
              <a:t> Clients do not have to worry about stoppage of work due to lack of material, with updated client inventory information made available to the forestry business deliveries can be scheduled before hand so as to meet projected demand. </a:t>
            </a:r>
          </a:p>
          <a:p>
            <a:pPr marL="0" indent="0">
              <a:buNone/>
            </a:pPr>
            <a:endParaRPr lang="en-US" dirty="0"/>
          </a:p>
          <a:p>
            <a:r>
              <a:rPr lang="en-US" dirty="0"/>
              <a:t>Historically accurate and complete land records helps avoid unnecessary problems with local law enforcement and helps for further sales, tax payments and land valuation. </a:t>
            </a:r>
          </a:p>
          <a:p>
            <a:pPr marL="0" indent="0">
              <a:buNone/>
            </a:pPr>
            <a:endParaRPr lang="en-US" dirty="0"/>
          </a:p>
          <a:p>
            <a:r>
              <a:rPr lang="en-US" dirty="0"/>
              <a:t>Both the client and the forestry business can peruse the same database and are assured that no one side will have independent control over the records and this enables amiable contract settlements.</a:t>
            </a:r>
          </a:p>
          <a:p>
            <a:endParaRPr lang="en-US" dirty="0"/>
          </a:p>
        </p:txBody>
      </p:sp>
    </p:spTree>
    <p:extLst>
      <p:ext uri="{BB962C8B-B14F-4D97-AF65-F5344CB8AC3E}">
        <p14:creationId xmlns:p14="http://schemas.microsoft.com/office/powerpoint/2010/main" val="446300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54BDF-669E-4072-BCE9-742BC204EF28}"/>
              </a:ext>
            </a:extLst>
          </p:cNvPr>
          <p:cNvSpPr>
            <a:spLocks noGrp="1"/>
          </p:cNvSpPr>
          <p:nvPr>
            <p:ph type="title"/>
          </p:nvPr>
        </p:nvSpPr>
        <p:spPr/>
        <p:txBody>
          <a:bodyPr/>
          <a:lstStyle/>
          <a:p>
            <a:r>
              <a:rPr lang="en-US" dirty="0">
                <a:latin typeface="Bahnschrift" panose="020B0502040204020203" pitchFamily="34" charset="0"/>
              </a:rPr>
              <a:t>                     PROJECT FLOW</a:t>
            </a:r>
          </a:p>
        </p:txBody>
      </p:sp>
      <p:sp>
        <p:nvSpPr>
          <p:cNvPr id="4" name="Rectangle: Rounded Corners 3">
            <a:extLst>
              <a:ext uri="{FF2B5EF4-FFF2-40B4-BE49-F238E27FC236}">
                <a16:creationId xmlns:a16="http://schemas.microsoft.com/office/drawing/2014/main" id="{1E42CD6F-883B-45B1-9317-3BDBF505DCD8}"/>
              </a:ext>
            </a:extLst>
          </p:cNvPr>
          <p:cNvSpPr/>
          <p:nvPr/>
        </p:nvSpPr>
        <p:spPr>
          <a:xfrm>
            <a:off x="2014330" y="2590800"/>
            <a:ext cx="1524000" cy="8613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458F066-2987-437A-9637-044E159D5EE3}"/>
              </a:ext>
            </a:extLst>
          </p:cNvPr>
          <p:cNvSpPr/>
          <p:nvPr/>
        </p:nvSpPr>
        <p:spPr>
          <a:xfrm>
            <a:off x="1967947" y="4702312"/>
            <a:ext cx="1616765" cy="8878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21DE8347-6751-417F-8157-2125926A6448}"/>
              </a:ext>
            </a:extLst>
          </p:cNvPr>
          <p:cNvSpPr/>
          <p:nvPr/>
        </p:nvSpPr>
        <p:spPr>
          <a:xfrm>
            <a:off x="4754218" y="2590800"/>
            <a:ext cx="1616764" cy="8613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F522233E-FF92-4909-8A48-A8114D6E89DC}"/>
              </a:ext>
            </a:extLst>
          </p:cNvPr>
          <p:cNvSpPr/>
          <p:nvPr/>
        </p:nvSpPr>
        <p:spPr>
          <a:xfrm>
            <a:off x="7504045" y="2590800"/>
            <a:ext cx="1616765" cy="8878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9FC9E00-2FBB-430F-9508-613B05FBC1C2}"/>
              </a:ext>
            </a:extLst>
          </p:cNvPr>
          <p:cNvCxnSpPr/>
          <p:nvPr/>
        </p:nvCxnSpPr>
        <p:spPr>
          <a:xfrm>
            <a:off x="2789583" y="2372138"/>
            <a:ext cx="0" cy="1258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2F9B41C-22B8-4AC8-9C2D-ECE024B9B808}"/>
              </a:ext>
            </a:extLst>
          </p:cNvPr>
          <p:cNvCxnSpPr/>
          <p:nvPr/>
        </p:nvCxnSpPr>
        <p:spPr>
          <a:xfrm flipV="1">
            <a:off x="1683026" y="3001617"/>
            <a:ext cx="2226365" cy="298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225FF80-2004-4CCD-8B7D-3DFA192C923E}"/>
              </a:ext>
            </a:extLst>
          </p:cNvPr>
          <p:cNvCxnSpPr/>
          <p:nvPr/>
        </p:nvCxnSpPr>
        <p:spPr>
          <a:xfrm>
            <a:off x="5565912" y="2299251"/>
            <a:ext cx="0" cy="1404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86A09F-E20B-4891-AA72-E4FDAD35A158}"/>
              </a:ext>
            </a:extLst>
          </p:cNvPr>
          <p:cNvCxnSpPr>
            <a:cxnSpLocks/>
          </p:cNvCxnSpPr>
          <p:nvPr/>
        </p:nvCxnSpPr>
        <p:spPr>
          <a:xfrm flipH="1">
            <a:off x="4465983" y="3031434"/>
            <a:ext cx="21932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D145C6-D837-42DD-8885-9F5BE73A2EF1}"/>
              </a:ext>
            </a:extLst>
          </p:cNvPr>
          <p:cNvCxnSpPr/>
          <p:nvPr/>
        </p:nvCxnSpPr>
        <p:spPr>
          <a:xfrm>
            <a:off x="8312427" y="2299251"/>
            <a:ext cx="0" cy="1371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5B9CEDC-45FB-47D6-9CA6-E332031E8AE4}"/>
              </a:ext>
            </a:extLst>
          </p:cNvPr>
          <p:cNvCxnSpPr/>
          <p:nvPr/>
        </p:nvCxnSpPr>
        <p:spPr>
          <a:xfrm>
            <a:off x="7315200" y="3031434"/>
            <a:ext cx="19588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B7D37C4-A604-4415-A740-5B6DC3CDBD69}"/>
              </a:ext>
            </a:extLst>
          </p:cNvPr>
          <p:cNvCxnSpPr/>
          <p:nvPr/>
        </p:nvCxnSpPr>
        <p:spPr>
          <a:xfrm>
            <a:off x="2789583" y="4518991"/>
            <a:ext cx="0" cy="1258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21CB88C-9564-4EBB-A01E-C66D4463D624}"/>
              </a:ext>
            </a:extLst>
          </p:cNvPr>
          <p:cNvCxnSpPr/>
          <p:nvPr/>
        </p:nvCxnSpPr>
        <p:spPr>
          <a:xfrm>
            <a:off x="1683026" y="5146260"/>
            <a:ext cx="2226365"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D3CD4A5-DA9A-4CD5-9760-83ED946E2DF9}"/>
              </a:ext>
            </a:extLst>
          </p:cNvPr>
          <p:cNvSpPr txBox="1"/>
          <p:nvPr/>
        </p:nvSpPr>
        <p:spPr>
          <a:xfrm flipH="1">
            <a:off x="1689656" y="1672606"/>
            <a:ext cx="2226361" cy="369332"/>
          </a:xfrm>
          <a:prstGeom prst="rect">
            <a:avLst/>
          </a:prstGeom>
          <a:noFill/>
        </p:spPr>
        <p:txBody>
          <a:bodyPr wrap="square" rtlCol="0">
            <a:spAutoFit/>
          </a:bodyPr>
          <a:lstStyle/>
          <a:p>
            <a:r>
              <a:rPr lang="en-US" dirty="0"/>
              <a:t>(Presentation layer)</a:t>
            </a:r>
          </a:p>
        </p:txBody>
      </p:sp>
      <p:sp>
        <p:nvSpPr>
          <p:cNvPr id="28" name="TextBox 27">
            <a:extLst>
              <a:ext uri="{FF2B5EF4-FFF2-40B4-BE49-F238E27FC236}">
                <a16:creationId xmlns:a16="http://schemas.microsoft.com/office/drawing/2014/main" id="{C90E5183-B5E0-40E6-9F5D-09C56937B89C}"/>
              </a:ext>
            </a:extLst>
          </p:cNvPr>
          <p:cNvSpPr txBox="1"/>
          <p:nvPr/>
        </p:nvSpPr>
        <p:spPr>
          <a:xfrm>
            <a:off x="5836910" y="1601065"/>
            <a:ext cx="1478290" cy="369332"/>
          </a:xfrm>
          <a:prstGeom prst="rect">
            <a:avLst/>
          </a:prstGeom>
          <a:noFill/>
        </p:spPr>
        <p:txBody>
          <a:bodyPr wrap="none" rtlCol="0">
            <a:spAutoFit/>
          </a:bodyPr>
          <a:lstStyle/>
          <a:p>
            <a:r>
              <a:rPr lang="en-US" dirty="0"/>
              <a:t>(Logic layer)</a:t>
            </a:r>
          </a:p>
        </p:txBody>
      </p:sp>
      <p:sp>
        <p:nvSpPr>
          <p:cNvPr id="29" name="TextBox 28">
            <a:extLst>
              <a:ext uri="{FF2B5EF4-FFF2-40B4-BE49-F238E27FC236}">
                <a16:creationId xmlns:a16="http://schemas.microsoft.com/office/drawing/2014/main" id="{9399DC1B-0775-4193-B5FE-6BD5E3080ABA}"/>
              </a:ext>
            </a:extLst>
          </p:cNvPr>
          <p:cNvSpPr txBox="1"/>
          <p:nvPr/>
        </p:nvSpPr>
        <p:spPr>
          <a:xfrm>
            <a:off x="2174241" y="3601278"/>
            <a:ext cx="1204176" cy="369332"/>
          </a:xfrm>
          <a:prstGeom prst="rect">
            <a:avLst/>
          </a:prstGeom>
          <a:noFill/>
        </p:spPr>
        <p:txBody>
          <a:bodyPr wrap="none" rtlCol="0">
            <a:spAutoFit/>
          </a:bodyPr>
          <a:lstStyle/>
          <a:p>
            <a:r>
              <a:rPr lang="en-US" dirty="0"/>
              <a:t>controller</a:t>
            </a:r>
          </a:p>
        </p:txBody>
      </p:sp>
      <p:sp>
        <p:nvSpPr>
          <p:cNvPr id="30" name="TextBox 29">
            <a:extLst>
              <a:ext uri="{FF2B5EF4-FFF2-40B4-BE49-F238E27FC236}">
                <a16:creationId xmlns:a16="http://schemas.microsoft.com/office/drawing/2014/main" id="{4AA33446-7952-468D-9FC9-4F4DC5D44679}"/>
              </a:ext>
            </a:extLst>
          </p:cNvPr>
          <p:cNvSpPr txBox="1"/>
          <p:nvPr/>
        </p:nvSpPr>
        <p:spPr>
          <a:xfrm>
            <a:off x="5100292" y="3635992"/>
            <a:ext cx="1024639" cy="369332"/>
          </a:xfrm>
          <a:prstGeom prst="rect">
            <a:avLst/>
          </a:prstGeom>
          <a:noFill/>
        </p:spPr>
        <p:txBody>
          <a:bodyPr wrap="none" rtlCol="0">
            <a:spAutoFit/>
          </a:bodyPr>
          <a:lstStyle/>
          <a:p>
            <a:r>
              <a:rPr lang="en-US" dirty="0"/>
              <a:t>Services</a:t>
            </a:r>
          </a:p>
        </p:txBody>
      </p:sp>
      <p:sp>
        <p:nvSpPr>
          <p:cNvPr id="31" name="TextBox 30">
            <a:extLst>
              <a:ext uri="{FF2B5EF4-FFF2-40B4-BE49-F238E27FC236}">
                <a16:creationId xmlns:a16="http://schemas.microsoft.com/office/drawing/2014/main" id="{1A525FC8-3041-451C-BA1B-30D9BA3E46DA}"/>
              </a:ext>
            </a:extLst>
          </p:cNvPr>
          <p:cNvSpPr txBox="1"/>
          <p:nvPr/>
        </p:nvSpPr>
        <p:spPr>
          <a:xfrm>
            <a:off x="7504045" y="3703981"/>
            <a:ext cx="1487908" cy="646331"/>
          </a:xfrm>
          <a:prstGeom prst="rect">
            <a:avLst/>
          </a:prstGeom>
          <a:noFill/>
        </p:spPr>
        <p:txBody>
          <a:bodyPr wrap="none" rtlCol="0">
            <a:spAutoFit/>
          </a:bodyPr>
          <a:lstStyle/>
          <a:p>
            <a:r>
              <a:rPr lang="en-US" dirty="0"/>
              <a:t>Data Access </a:t>
            </a:r>
          </a:p>
          <a:p>
            <a:r>
              <a:rPr lang="en-US" dirty="0"/>
              <a:t>Object(DAO)</a:t>
            </a:r>
          </a:p>
        </p:txBody>
      </p:sp>
      <p:cxnSp>
        <p:nvCxnSpPr>
          <p:cNvPr id="33" name="Straight Connector 32">
            <a:extLst>
              <a:ext uri="{FF2B5EF4-FFF2-40B4-BE49-F238E27FC236}">
                <a16:creationId xmlns:a16="http://schemas.microsoft.com/office/drawing/2014/main" id="{B92A2D3B-A1B4-4529-9267-630304C7B24C}"/>
              </a:ext>
            </a:extLst>
          </p:cNvPr>
          <p:cNvCxnSpPr/>
          <p:nvPr/>
        </p:nvCxnSpPr>
        <p:spPr>
          <a:xfrm>
            <a:off x="4174435" y="135172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26F1E7D-DBA0-4B52-9F9A-3C4DD440EF5E}"/>
              </a:ext>
            </a:extLst>
          </p:cNvPr>
          <p:cNvCxnSpPr/>
          <p:nvPr/>
        </p:nvCxnSpPr>
        <p:spPr>
          <a:xfrm>
            <a:off x="3538330" y="2710069"/>
            <a:ext cx="12158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AA517F7-B107-4D30-87A5-22145F91406B}"/>
              </a:ext>
            </a:extLst>
          </p:cNvPr>
          <p:cNvCxnSpPr/>
          <p:nvPr/>
        </p:nvCxnSpPr>
        <p:spPr>
          <a:xfrm flipH="1">
            <a:off x="3584712" y="3299791"/>
            <a:ext cx="116950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49713479-8D36-4269-AFB7-2824AC32EBC2}"/>
              </a:ext>
            </a:extLst>
          </p:cNvPr>
          <p:cNvSpPr txBox="1"/>
          <p:nvPr/>
        </p:nvSpPr>
        <p:spPr>
          <a:xfrm flipH="1">
            <a:off x="712529" y="3967920"/>
            <a:ext cx="1319252" cy="923330"/>
          </a:xfrm>
          <a:prstGeom prst="rect">
            <a:avLst/>
          </a:prstGeom>
          <a:noFill/>
        </p:spPr>
        <p:txBody>
          <a:bodyPr wrap="square" rtlCol="0">
            <a:spAutoFit/>
          </a:bodyPr>
          <a:lstStyle/>
          <a:p>
            <a:r>
              <a:rPr lang="en-US" dirty="0"/>
              <a:t>Service object Injection</a:t>
            </a:r>
          </a:p>
        </p:txBody>
      </p:sp>
      <p:sp>
        <p:nvSpPr>
          <p:cNvPr id="39" name="TextBox 38">
            <a:extLst>
              <a:ext uri="{FF2B5EF4-FFF2-40B4-BE49-F238E27FC236}">
                <a16:creationId xmlns:a16="http://schemas.microsoft.com/office/drawing/2014/main" id="{DCEA6E78-6C83-47A4-9EA8-319F4D5DC755}"/>
              </a:ext>
            </a:extLst>
          </p:cNvPr>
          <p:cNvSpPr txBox="1"/>
          <p:nvPr/>
        </p:nvSpPr>
        <p:spPr>
          <a:xfrm>
            <a:off x="2180867" y="5998961"/>
            <a:ext cx="960519" cy="369332"/>
          </a:xfrm>
          <a:prstGeom prst="rect">
            <a:avLst/>
          </a:prstGeom>
          <a:noFill/>
        </p:spPr>
        <p:txBody>
          <a:bodyPr wrap="none" rtlCol="0">
            <a:spAutoFit/>
          </a:bodyPr>
          <a:lstStyle/>
          <a:p>
            <a:r>
              <a:rPr lang="en-US" dirty="0"/>
              <a:t>Factory</a:t>
            </a:r>
          </a:p>
        </p:txBody>
      </p:sp>
      <p:cxnSp>
        <p:nvCxnSpPr>
          <p:cNvPr id="41" name="Straight Arrow Connector 40">
            <a:extLst>
              <a:ext uri="{FF2B5EF4-FFF2-40B4-BE49-F238E27FC236}">
                <a16:creationId xmlns:a16="http://schemas.microsoft.com/office/drawing/2014/main" id="{DE1250B3-6396-4D62-A276-01A9A1739371}"/>
              </a:ext>
            </a:extLst>
          </p:cNvPr>
          <p:cNvCxnSpPr>
            <a:cxnSpLocks/>
            <a:stCxn id="6" idx="0"/>
            <a:endCxn id="29" idx="2"/>
          </p:cNvCxnSpPr>
          <p:nvPr/>
        </p:nvCxnSpPr>
        <p:spPr>
          <a:xfrm flipH="1" flipV="1">
            <a:off x="2776329" y="3970610"/>
            <a:ext cx="1" cy="7317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0D6FAA97-9598-480D-A9A4-C673022A5FB9}"/>
              </a:ext>
            </a:extLst>
          </p:cNvPr>
          <p:cNvSpPr txBox="1"/>
          <p:nvPr/>
        </p:nvSpPr>
        <p:spPr>
          <a:xfrm>
            <a:off x="4342554" y="5297172"/>
            <a:ext cx="2440092" cy="369332"/>
          </a:xfrm>
          <a:prstGeom prst="rect">
            <a:avLst/>
          </a:prstGeom>
          <a:noFill/>
        </p:spPr>
        <p:txBody>
          <a:bodyPr wrap="none" rtlCol="0">
            <a:spAutoFit/>
          </a:bodyPr>
          <a:lstStyle/>
          <a:p>
            <a:r>
              <a:rPr lang="en-US" dirty="0"/>
              <a:t>DAO objects Injection</a:t>
            </a:r>
          </a:p>
        </p:txBody>
      </p:sp>
      <p:cxnSp>
        <p:nvCxnSpPr>
          <p:cNvPr id="46" name="Connector: Elbow 45">
            <a:extLst>
              <a:ext uri="{FF2B5EF4-FFF2-40B4-BE49-F238E27FC236}">
                <a16:creationId xmlns:a16="http://schemas.microsoft.com/office/drawing/2014/main" id="{438E9846-8CCA-4D54-8468-7D421577B47A}"/>
              </a:ext>
            </a:extLst>
          </p:cNvPr>
          <p:cNvCxnSpPr>
            <a:endCxn id="30" idx="2"/>
          </p:cNvCxnSpPr>
          <p:nvPr/>
        </p:nvCxnSpPr>
        <p:spPr>
          <a:xfrm flipV="1">
            <a:off x="4015409" y="4005324"/>
            <a:ext cx="1597203" cy="114093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C2583A61-EAB7-4581-9309-0B5D6FA72B09}"/>
              </a:ext>
            </a:extLst>
          </p:cNvPr>
          <p:cNvCxnSpPr/>
          <p:nvPr/>
        </p:nvCxnSpPr>
        <p:spPr>
          <a:xfrm>
            <a:off x="6370982" y="2710069"/>
            <a:ext cx="11330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5DB4424A-75BA-46DC-AC31-6D2DFF9167AC}"/>
              </a:ext>
            </a:extLst>
          </p:cNvPr>
          <p:cNvCxnSpPr/>
          <p:nvPr/>
        </p:nvCxnSpPr>
        <p:spPr>
          <a:xfrm flipH="1">
            <a:off x="6370981" y="3336234"/>
            <a:ext cx="11330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913179C8-5DEA-44EA-9F7F-FF2BCEA0394B}"/>
              </a:ext>
            </a:extLst>
          </p:cNvPr>
          <p:cNvCxnSpPr>
            <a:cxnSpLocks/>
          </p:cNvCxnSpPr>
          <p:nvPr/>
        </p:nvCxnSpPr>
        <p:spPr>
          <a:xfrm>
            <a:off x="9435547" y="1270000"/>
            <a:ext cx="0" cy="34323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08F22F8-4816-4EFA-9081-88CE26AA1492}"/>
              </a:ext>
            </a:extLst>
          </p:cNvPr>
          <p:cNvCxnSpPr/>
          <p:nvPr/>
        </p:nvCxnSpPr>
        <p:spPr>
          <a:xfrm flipV="1">
            <a:off x="9120810" y="2689087"/>
            <a:ext cx="758332" cy="89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9277BCAF-D310-4237-965A-597537EE9273}"/>
              </a:ext>
            </a:extLst>
          </p:cNvPr>
          <p:cNvCxnSpPr/>
          <p:nvPr/>
        </p:nvCxnSpPr>
        <p:spPr>
          <a:xfrm flipH="1">
            <a:off x="9145835" y="3322984"/>
            <a:ext cx="7833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23581A75-C9D2-4DA0-9E80-30081A938D93}"/>
              </a:ext>
            </a:extLst>
          </p:cNvPr>
          <p:cNvSpPr txBox="1"/>
          <p:nvPr/>
        </p:nvSpPr>
        <p:spPr>
          <a:xfrm>
            <a:off x="10248813" y="3967920"/>
            <a:ext cx="1200970" cy="646331"/>
          </a:xfrm>
          <a:prstGeom prst="rect">
            <a:avLst/>
          </a:prstGeom>
          <a:noFill/>
        </p:spPr>
        <p:txBody>
          <a:bodyPr wrap="none" rtlCol="0">
            <a:spAutoFit/>
          </a:bodyPr>
          <a:lstStyle/>
          <a:p>
            <a:r>
              <a:rPr lang="en-US" dirty="0"/>
              <a:t>Data Base</a:t>
            </a:r>
          </a:p>
          <a:p>
            <a:r>
              <a:rPr lang="en-US" dirty="0"/>
              <a:t>Layer</a:t>
            </a:r>
          </a:p>
        </p:txBody>
      </p:sp>
      <p:sp>
        <p:nvSpPr>
          <p:cNvPr id="65" name="Flowchart: Magnetic Disk 64">
            <a:extLst>
              <a:ext uri="{FF2B5EF4-FFF2-40B4-BE49-F238E27FC236}">
                <a16:creationId xmlns:a16="http://schemas.microsoft.com/office/drawing/2014/main" id="{72AB2602-FE14-4A69-A58C-FF6D17D8F3B9}"/>
              </a:ext>
            </a:extLst>
          </p:cNvPr>
          <p:cNvSpPr/>
          <p:nvPr/>
        </p:nvSpPr>
        <p:spPr>
          <a:xfrm>
            <a:off x="9990291" y="2163428"/>
            <a:ext cx="1336688" cy="151736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0026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DA136-AC22-435A-A7FA-188E57EB03E3}"/>
              </a:ext>
            </a:extLst>
          </p:cNvPr>
          <p:cNvSpPr>
            <a:spLocks noGrp="1"/>
          </p:cNvSpPr>
          <p:nvPr>
            <p:ph type="title"/>
          </p:nvPr>
        </p:nvSpPr>
        <p:spPr>
          <a:xfrm>
            <a:off x="838200" y="365126"/>
            <a:ext cx="10515600" cy="496266"/>
          </a:xfrm>
        </p:spPr>
        <p:txBody>
          <a:bodyPr>
            <a:normAutofit fontScale="90000"/>
          </a:bodyPr>
          <a:lstStyle/>
          <a:p>
            <a:r>
              <a:rPr lang="en-US" dirty="0"/>
              <a:t>                          MODULES</a:t>
            </a:r>
          </a:p>
        </p:txBody>
      </p:sp>
      <p:sp>
        <p:nvSpPr>
          <p:cNvPr id="3" name="Content Placeholder 2">
            <a:extLst>
              <a:ext uri="{FF2B5EF4-FFF2-40B4-BE49-F238E27FC236}">
                <a16:creationId xmlns:a16="http://schemas.microsoft.com/office/drawing/2014/main" id="{750CFD8F-3911-45B7-9484-DF334A365144}"/>
              </a:ext>
            </a:extLst>
          </p:cNvPr>
          <p:cNvSpPr>
            <a:spLocks noGrp="1"/>
          </p:cNvSpPr>
          <p:nvPr>
            <p:ph idx="1"/>
          </p:nvPr>
        </p:nvSpPr>
        <p:spPr>
          <a:xfrm>
            <a:off x="1251678" y="993913"/>
            <a:ext cx="10178322" cy="5864086"/>
          </a:xfrm>
        </p:spPr>
        <p:txBody>
          <a:bodyPr>
            <a:normAutofit fontScale="77500" lnSpcReduction="20000"/>
          </a:bodyPr>
          <a:lstStyle/>
          <a:p>
            <a:pPr marL="0" indent="0">
              <a:buNone/>
            </a:pPr>
            <a:r>
              <a:rPr lang="en-US" sz="3000" dirty="0">
                <a:latin typeface="Arial Black" panose="020B0A04020102020204" pitchFamily="34" charset="0"/>
              </a:rPr>
              <a:t>ADMIN</a:t>
            </a:r>
            <a:r>
              <a:rPr lang="en-US" dirty="0"/>
              <a:t>: </a:t>
            </a:r>
          </a:p>
          <a:p>
            <a:pPr marL="0" indent="0">
              <a:buNone/>
            </a:pPr>
            <a:r>
              <a:rPr lang="en-US" dirty="0"/>
              <a:t>1.       The admin will be able to assign secure logins to new clients.</a:t>
            </a:r>
          </a:p>
          <a:p>
            <a:pPr marL="0" indent="0">
              <a:buNone/>
            </a:pPr>
            <a:r>
              <a:rPr lang="en-US" dirty="0"/>
              <a:t>2.       The admin CANNOT alter record information but can add new data after authentication. </a:t>
            </a:r>
          </a:p>
          <a:p>
            <a:pPr marL="0" indent="0">
              <a:buNone/>
            </a:pPr>
            <a:r>
              <a:rPr lang="en-US" dirty="0"/>
              <a:t>3.       The admin module can view inventory and contract settlement data and will show the contract information for 	  	  verification by  the forestry business.</a:t>
            </a:r>
          </a:p>
          <a:p>
            <a:pPr marL="0" indent="0">
              <a:buNone/>
            </a:pPr>
            <a:endParaRPr lang="en-US" dirty="0"/>
          </a:p>
          <a:p>
            <a:pPr marL="0" indent="0">
              <a:buNone/>
            </a:pPr>
            <a:r>
              <a:rPr lang="en-US" sz="3000" dirty="0">
                <a:latin typeface="Arial Black" panose="020B0A04020102020204" pitchFamily="34" charset="0"/>
              </a:rPr>
              <a:t>CLIENT</a:t>
            </a:r>
            <a:r>
              <a:rPr lang="en-US" dirty="0"/>
              <a:t>: </a:t>
            </a:r>
          </a:p>
          <a:p>
            <a:pPr marL="0" indent="0">
              <a:buNone/>
            </a:pPr>
            <a:r>
              <a:rPr lang="en-US" dirty="0"/>
              <a:t>1.        Client accounts will be created by the Admin.</a:t>
            </a:r>
          </a:p>
          <a:p>
            <a:pPr marL="0" indent="0">
              <a:buNone/>
            </a:pPr>
            <a:r>
              <a:rPr lang="en-US" dirty="0"/>
              <a:t>2.        Contracts will be stored under the client account and all contract related information can be accessed from the 		   same. </a:t>
            </a:r>
          </a:p>
          <a:p>
            <a:pPr marL="0" indent="0">
              <a:buNone/>
            </a:pPr>
            <a:r>
              <a:rPr lang="en-US" dirty="0"/>
              <a:t>3.        Clients will be able to continually update their inventory information and projected demand through this module.</a:t>
            </a:r>
          </a:p>
          <a:p>
            <a:pPr marL="0" indent="0">
              <a:buNone/>
            </a:pPr>
            <a:endParaRPr lang="en-US" dirty="0"/>
          </a:p>
          <a:p>
            <a:pPr marL="0" indent="0">
              <a:buNone/>
            </a:pPr>
            <a:r>
              <a:rPr lang="en-US" sz="3000" dirty="0">
                <a:latin typeface="Arial Black" panose="020B0A04020102020204" pitchFamily="34" charset="0"/>
              </a:rPr>
              <a:t>SCHEDULER</a:t>
            </a:r>
            <a:r>
              <a:rPr lang="en-US" dirty="0"/>
              <a:t>: </a:t>
            </a:r>
          </a:p>
          <a:p>
            <a:pPr marL="0" indent="0">
              <a:buNone/>
            </a:pPr>
            <a:r>
              <a:rPr lang="en-US" dirty="0"/>
              <a:t>1.       The scheduler will take in information such as current inventory at the forestry business and the projected demand     	 and inventory information at the client side. </a:t>
            </a:r>
          </a:p>
          <a:p>
            <a:pPr marL="0" indent="0">
              <a:buNone/>
            </a:pPr>
            <a:r>
              <a:rPr lang="en-US" dirty="0"/>
              <a:t>2.	 Using this information, it will be able to schedule transport and assign the right load to the right client.</a:t>
            </a:r>
          </a:p>
          <a:p>
            <a:pPr marL="0" indent="0">
              <a:buNone/>
            </a:pPr>
            <a:endParaRPr lang="en-US" dirty="0"/>
          </a:p>
          <a:p>
            <a:pPr marL="0" indent="0">
              <a:buNone/>
            </a:pPr>
            <a:r>
              <a:rPr lang="en-US" sz="3000" dirty="0">
                <a:latin typeface="Arial Black" panose="020B0A04020102020204" pitchFamily="34" charset="0"/>
              </a:rPr>
              <a:t>LAND</a:t>
            </a:r>
            <a:r>
              <a:rPr lang="en-US" dirty="0"/>
              <a:t>: </a:t>
            </a:r>
          </a:p>
          <a:p>
            <a:pPr marL="0" indent="0">
              <a:buNone/>
            </a:pPr>
            <a:r>
              <a:rPr lang="en-US" dirty="0"/>
              <a:t>1.       This will store all the land records and the various rights assigned to all the resources in each of the land parcels. All     	  reminders related to land related payments and other issues will be made here.</a:t>
            </a:r>
          </a:p>
          <a:p>
            <a:pPr marL="0" indent="0">
              <a:buNone/>
            </a:pPr>
            <a:endParaRPr lang="en-US" dirty="0"/>
          </a:p>
        </p:txBody>
      </p:sp>
    </p:spTree>
    <p:extLst>
      <p:ext uri="{BB962C8B-B14F-4D97-AF65-F5344CB8AC3E}">
        <p14:creationId xmlns:p14="http://schemas.microsoft.com/office/powerpoint/2010/main" val="2378742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5">
            <a:extLst>
              <a:ext uri="{FF2B5EF4-FFF2-40B4-BE49-F238E27FC236}">
                <a16:creationId xmlns:a16="http://schemas.microsoft.com/office/drawing/2014/main" id="{4A14664C-4C17-4E38-A2C8-28DF02018396}"/>
              </a:ext>
            </a:extLst>
          </p:cNvPr>
          <p:cNvSpPr/>
          <p:nvPr/>
        </p:nvSpPr>
        <p:spPr>
          <a:xfrm>
            <a:off x="504093" y="1297745"/>
            <a:ext cx="2082018" cy="94253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solidFill>
                  <a:schemeClr val="tx1"/>
                </a:solidFill>
              </a:rPr>
              <a:t>CLIENT</a:t>
            </a:r>
          </a:p>
        </p:txBody>
      </p:sp>
      <p:sp>
        <p:nvSpPr>
          <p:cNvPr id="5" name="Rectangle 4">
            <a:extLst>
              <a:ext uri="{FF2B5EF4-FFF2-40B4-BE49-F238E27FC236}">
                <a16:creationId xmlns:a16="http://schemas.microsoft.com/office/drawing/2014/main" id="{FCBABB17-ADE6-4EE0-9BD2-759433DC6EDF}"/>
              </a:ext>
            </a:extLst>
          </p:cNvPr>
          <p:cNvSpPr/>
          <p:nvPr/>
        </p:nvSpPr>
        <p:spPr>
          <a:xfrm>
            <a:off x="3261363" y="1297745"/>
            <a:ext cx="2321169" cy="94253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solidFill>
                  <a:schemeClr val="tx1"/>
                </a:solidFill>
              </a:rPr>
              <a:t>CUSTOMER</a:t>
            </a:r>
          </a:p>
        </p:txBody>
      </p:sp>
      <p:sp>
        <p:nvSpPr>
          <p:cNvPr id="6" name="Round Diagonal Corner Rectangle 7">
            <a:extLst>
              <a:ext uri="{FF2B5EF4-FFF2-40B4-BE49-F238E27FC236}">
                <a16:creationId xmlns:a16="http://schemas.microsoft.com/office/drawing/2014/main" id="{C889F717-A45D-44C8-A8CA-8D61529FD61F}"/>
              </a:ext>
            </a:extLst>
          </p:cNvPr>
          <p:cNvSpPr/>
          <p:nvPr/>
        </p:nvSpPr>
        <p:spPr>
          <a:xfrm>
            <a:off x="6454729" y="1297745"/>
            <a:ext cx="2293034" cy="942536"/>
          </a:xfrm>
          <a:prstGeom prst="round2Diag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solidFill>
                  <a:schemeClr val="tx1"/>
                </a:solidFill>
              </a:rPr>
              <a:t>CONTRACT</a:t>
            </a:r>
          </a:p>
        </p:txBody>
      </p:sp>
      <p:sp>
        <p:nvSpPr>
          <p:cNvPr id="7" name="Diamond 6">
            <a:extLst>
              <a:ext uri="{FF2B5EF4-FFF2-40B4-BE49-F238E27FC236}">
                <a16:creationId xmlns:a16="http://schemas.microsoft.com/office/drawing/2014/main" id="{702A12B7-D8BA-4131-A6DF-5EDB35B7E3EE}"/>
              </a:ext>
            </a:extLst>
          </p:cNvPr>
          <p:cNvSpPr/>
          <p:nvPr/>
        </p:nvSpPr>
        <p:spPr>
          <a:xfrm>
            <a:off x="6637608" y="2774853"/>
            <a:ext cx="2082018" cy="1406769"/>
          </a:xfrm>
          <a:prstGeom prst="diamond">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200" b="1" dirty="0">
                <a:solidFill>
                  <a:schemeClr val="tx1"/>
                </a:solidFill>
              </a:rPr>
              <a:t>PRODUCT AVAILABLE &amp;</a:t>
            </a:r>
          </a:p>
          <a:p>
            <a:pPr algn="ctr"/>
            <a:r>
              <a:rPr lang="en-US" sz="1200" b="1" dirty="0">
                <a:solidFill>
                  <a:schemeClr val="tx1"/>
                </a:solidFill>
              </a:rPr>
              <a:t>CUSTOMER AVAILABLE</a:t>
            </a:r>
          </a:p>
        </p:txBody>
      </p:sp>
      <p:sp>
        <p:nvSpPr>
          <p:cNvPr id="8" name="Rounded Rectangle 9">
            <a:extLst>
              <a:ext uri="{FF2B5EF4-FFF2-40B4-BE49-F238E27FC236}">
                <a16:creationId xmlns:a16="http://schemas.microsoft.com/office/drawing/2014/main" id="{333877B4-E8B3-4069-9FA9-F3EBD3EAD280}"/>
              </a:ext>
            </a:extLst>
          </p:cNvPr>
          <p:cNvSpPr/>
          <p:nvPr/>
        </p:nvSpPr>
        <p:spPr>
          <a:xfrm>
            <a:off x="6609471" y="4617721"/>
            <a:ext cx="2124222" cy="94253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solidFill>
                  <a:schemeClr val="tx1"/>
                </a:solidFill>
              </a:rPr>
              <a:t>ADD CONTRACT</a:t>
            </a:r>
          </a:p>
        </p:txBody>
      </p:sp>
      <p:sp>
        <p:nvSpPr>
          <p:cNvPr id="9" name="Rectangle 8">
            <a:extLst>
              <a:ext uri="{FF2B5EF4-FFF2-40B4-BE49-F238E27FC236}">
                <a16:creationId xmlns:a16="http://schemas.microsoft.com/office/drawing/2014/main" id="{FAB0760D-6CCC-48A3-BC2C-1F56C1FB2775}"/>
              </a:ext>
            </a:extLst>
          </p:cNvPr>
          <p:cNvSpPr/>
          <p:nvPr/>
        </p:nvSpPr>
        <p:spPr>
          <a:xfrm>
            <a:off x="3148819" y="4617720"/>
            <a:ext cx="2602523" cy="9425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solidFill>
                  <a:schemeClr val="tx1"/>
                </a:solidFill>
              </a:rPr>
              <a:t>SCHEDULER</a:t>
            </a:r>
          </a:p>
        </p:txBody>
      </p:sp>
      <p:cxnSp>
        <p:nvCxnSpPr>
          <p:cNvPr id="10" name="Straight Arrow Connector 9">
            <a:extLst>
              <a:ext uri="{FF2B5EF4-FFF2-40B4-BE49-F238E27FC236}">
                <a16:creationId xmlns:a16="http://schemas.microsoft.com/office/drawing/2014/main" id="{9765869F-C391-4808-9333-31A29C749F50}"/>
              </a:ext>
            </a:extLst>
          </p:cNvPr>
          <p:cNvCxnSpPr>
            <a:stCxn id="4" idx="3"/>
            <a:endCxn id="5" idx="1"/>
          </p:cNvCxnSpPr>
          <p:nvPr/>
        </p:nvCxnSpPr>
        <p:spPr>
          <a:xfrm>
            <a:off x="2586111" y="1769013"/>
            <a:ext cx="675252" cy="0"/>
          </a:xfrm>
          <a:prstGeom prst="straightConnector1">
            <a:avLst/>
          </a:prstGeom>
          <a:ln w="603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09B0AAE-FA2A-408D-9EA1-C398C177FC62}"/>
              </a:ext>
            </a:extLst>
          </p:cNvPr>
          <p:cNvCxnSpPr>
            <a:endCxn id="6" idx="2"/>
          </p:cNvCxnSpPr>
          <p:nvPr/>
        </p:nvCxnSpPr>
        <p:spPr>
          <a:xfrm>
            <a:off x="5582532" y="1769013"/>
            <a:ext cx="872197" cy="0"/>
          </a:xfrm>
          <a:prstGeom prst="straightConnector1">
            <a:avLst/>
          </a:prstGeom>
          <a:ln w="603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E4D79F4-411D-4C02-BC0F-E54BE72C76B0}"/>
              </a:ext>
            </a:extLst>
          </p:cNvPr>
          <p:cNvCxnSpPr>
            <a:stCxn id="8" idx="1"/>
            <a:endCxn id="9" idx="3"/>
          </p:cNvCxnSpPr>
          <p:nvPr/>
        </p:nvCxnSpPr>
        <p:spPr>
          <a:xfrm flipH="1" flipV="1">
            <a:off x="5751342" y="5088988"/>
            <a:ext cx="858129" cy="1"/>
          </a:xfrm>
          <a:prstGeom prst="straightConnector1">
            <a:avLst/>
          </a:prstGeom>
          <a:ln w="603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9">
            <a:extLst>
              <a:ext uri="{FF2B5EF4-FFF2-40B4-BE49-F238E27FC236}">
                <a16:creationId xmlns:a16="http://schemas.microsoft.com/office/drawing/2014/main" id="{6B73D463-86FD-416F-A8A8-614FD19AA21F}"/>
              </a:ext>
            </a:extLst>
          </p:cNvPr>
          <p:cNvSpPr/>
          <p:nvPr/>
        </p:nvSpPr>
        <p:spPr>
          <a:xfrm>
            <a:off x="9507416" y="2774853"/>
            <a:ext cx="2180492" cy="140676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solidFill>
                  <a:schemeClr val="tx1"/>
                </a:solidFill>
              </a:rPr>
              <a:t>ENTER VALID PRODUCT/</a:t>
            </a:r>
          </a:p>
          <a:p>
            <a:pPr algn="ctr"/>
            <a:r>
              <a:rPr lang="en-US" b="1" dirty="0">
                <a:solidFill>
                  <a:schemeClr val="tx1"/>
                </a:solidFill>
              </a:rPr>
              <a:t>CUSTOMER</a:t>
            </a:r>
          </a:p>
        </p:txBody>
      </p:sp>
      <p:cxnSp>
        <p:nvCxnSpPr>
          <p:cNvPr id="14" name="Straight Arrow Connector 13">
            <a:extLst>
              <a:ext uri="{FF2B5EF4-FFF2-40B4-BE49-F238E27FC236}">
                <a16:creationId xmlns:a16="http://schemas.microsoft.com/office/drawing/2014/main" id="{D5BBE22D-56B9-4AF0-BF33-BC3BBFDCFD1A}"/>
              </a:ext>
            </a:extLst>
          </p:cNvPr>
          <p:cNvCxnSpPr>
            <a:stCxn id="7" idx="2"/>
            <a:endCxn id="8" idx="0"/>
          </p:cNvCxnSpPr>
          <p:nvPr/>
        </p:nvCxnSpPr>
        <p:spPr>
          <a:xfrm flipH="1">
            <a:off x="7671582" y="4181622"/>
            <a:ext cx="7035" cy="436099"/>
          </a:xfrm>
          <a:prstGeom prst="straightConnector1">
            <a:avLst/>
          </a:prstGeom>
          <a:ln w="603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7E93AE6-8698-4038-9225-D4E39F60F233}"/>
              </a:ext>
            </a:extLst>
          </p:cNvPr>
          <p:cNvCxnSpPr>
            <a:endCxn id="7" idx="0"/>
          </p:cNvCxnSpPr>
          <p:nvPr/>
        </p:nvCxnSpPr>
        <p:spPr>
          <a:xfrm>
            <a:off x="7678617" y="2299840"/>
            <a:ext cx="0" cy="475013"/>
          </a:xfrm>
          <a:prstGeom prst="straightConnector1">
            <a:avLst/>
          </a:prstGeom>
          <a:ln w="603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31">
            <a:extLst>
              <a:ext uri="{FF2B5EF4-FFF2-40B4-BE49-F238E27FC236}">
                <a16:creationId xmlns:a16="http://schemas.microsoft.com/office/drawing/2014/main" id="{5CB874E8-2614-4B7A-84F2-087D02BE3BD5}"/>
              </a:ext>
            </a:extLst>
          </p:cNvPr>
          <p:cNvSpPr txBox="1"/>
          <p:nvPr/>
        </p:nvSpPr>
        <p:spPr>
          <a:xfrm>
            <a:off x="8733693" y="3427829"/>
            <a:ext cx="590843"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t>NO</a:t>
            </a:r>
          </a:p>
        </p:txBody>
      </p:sp>
      <p:cxnSp>
        <p:nvCxnSpPr>
          <p:cNvPr id="17" name="Straight Arrow Connector 16">
            <a:extLst>
              <a:ext uri="{FF2B5EF4-FFF2-40B4-BE49-F238E27FC236}">
                <a16:creationId xmlns:a16="http://schemas.microsoft.com/office/drawing/2014/main" id="{CC80BA22-5871-4D50-828D-E5BE88CC0304}"/>
              </a:ext>
            </a:extLst>
          </p:cNvPr>
          <p:cNvCxnSpPr>
            <a:stCxn id="7" idx="3"/>
            <a:endCxn id="13" idx="1"/>
          </p:cNvCxnSpPr>
          <p:nvPr/>
        </p:nvCxnSpPr>
        <p:spPr>
          <a:xfrm>
            <a:off x="8719626" y="3478238"/>
            <a:ext cx="787790" cy="0"/>
          </a:xfrm>
          <a:prstGeom prst="straightConnector1">
            <a:avLst/>
          </a:prstGeom>
          <a:ln w="603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44">
            <a:extLst>
              <a:ext uri="{FF2B5EF4-FFF2-40B4-BE49-F238E27FC236}">
                <a16:creationId xmlns:a16="http://schemas.microsoft.com/office/drawing/2014/main" id="{1EE926BC-F851-4A9F-BF6E-ABDC0F1459AB}"/>
              </a:ext>
            </a:extLst>
          </p:cNvPr>
          <p:cNvSpPr txBox="1"/>
          <p:nvPr/>
        </p:nvSpPr>
        <p:spPr>
          <a:xfrm>
            <a:off x="7678617" y="4152315"/>
            <a:ext cx="1069146"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t>YES</a:t>
            </a:r>
          </a:p>
        </p:txBody>
      </p:sp>
      <p:sp>
        <p:nvSpPr>
          <p:cNvPr id="19" name="Rounded Rectangle 45">
            <a:extLst>
              <a:ext uri="{FF2B5EF4-FFF2-40B4-BE49-F238E27FC236}">
                <a16:creationId xmlns:a16="http://schemas.microsoft.com/office/drawing/2014/main" id="{8AA0F429-F196-4EDB-96F4-7E01998CD21D}"/>
              </a:ext>
            </a:extLst>
          </p:cNvPr>
          <p:cNvSpPr/>
          <p:nvPr/>
        </p:nvSpPr>
        <p:spPr>
          <a:xfrm>
            <a:off x="504093" y="4617720"/>
            <a:ext cx="2082018" cy="94253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solidFill>
                  <a:schemeClr val="tx1"/>
                </a:solidFill>
              </a:rPr>
              <a:t>CONTRACT </a:t>
            </a:r>
          </a:p>
          <a:p>
            <a:pPr algn="ctr"/>
            <a:r>
              <a:rPr lang="en-US" b="1" dirty="0">
                <a:solidFill>
                  <a:schemeClr val="tx1"/>
                </a:solidFill>
              </a:rPr>
              <a:t>SCHEDULE</a:t>
            </a:r>
          </a:p>
        </p:txBody>
      </p:sp>
      <p:cxnSp>
        <p:nvCxnSpPr>
          <p:cNvPr id="20" name="Straight Arrow Connector 19">
            <a:extLst>
              <a:ext uri="{FF2B5EF4-FFF2-40B4-BE49-F238E27FC236}">
                <a16:creationId xmlns:a16="http://schemas.microsoft.com/office/drawing/2014/main" id="{3F49D5F7-C4FB-4C7E-B357-030780338639}"/>
              </a:ext>
            </a:extLst>
          </p:cNvPr>
          <p:cNvCxnSpPr>
            <a:stCxn id="9" idx="1"/>
            <a:endCxn id="19" idx="3"/>
          </p:cNvCxnSpPr>
          <p:nvPr/>
        </p:nvCxnSpPr>
        <p:spPr>
          <a:xfrm flipH="1">
            <a:off x="2586111" y="5088988"/>
            <a:ext cx="562708" cy="0"/>
          </a:xfrm>
          <a:prstGeom prst="straightConnector1">
            <a:avLst/>
          </a:prstGeom>
          <a:ln w="603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812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67EE-F074-4B1D-8979-91FFCAEBD194}"/>
              </a:ext>
            </a:extLst>
          </p:cNvPr>
          <p:cNvSpPr>
            <a:spLocks noGrp="1"/>
          </p:cNvSpPr>
          <p:nvPr>
            <p:ph type="title"/>
          </p:nvPr>
        </p:nvSpPr>
        <p:spPr/>
        <p:txBody>
          <a:bodyPr>
            <a:noAutofit/>
          </a:bodyPr>
          <a:lstStyle/>
          <a:p>
            <a:r>
              <a:rPr lang="en-US" sz="8800" dirty="0"/>
              <a:t>   THANK YOU</a:t>
            </a:r>
          </a:p>
        </p:txBody>
      </p:sp>
    </p:spTree>
    <p:extLst>
      <p:ext uri="{BB962C8B-B14F-4D97-AF65-F5344CB8AC3E}">
        <p14:creationId xmlns:p14="http://schemas.microsoft.com/office/powerpoint/2010/main" val="21137237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6384</TotalTime>
  <Words>593</Words>
  <Application>Microsoft Office PowerPoint</Application>
  <PresentationFormat>Widescreen</PresentationFormat>
  <Paragraphs>78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Bahnschrift</vt:lpstr>
      <vt:lpstr>Trebuchet MS</vt:lpstr>
      <vt:lpstr>Wingdings 3</vt:lpstr>
      <vt:lpstr>Facet</vt:lpstr>
      <vt:lpstr>Forestry Management System Application Development</vt:lpstr>
      <vt:lpstr>              TABLE OF CONTENTS</vt:lpstr>
      <vt:lpstr>                  Technology Used</vt:lpstr>
      <vt:lpstr>        PROJECT OBJECTIVE</vt:lpstr>
      <vt:lpstr>           PROPOSED SYSTEM</vt:lpstr>
      <vt:lpstr>                     PROJECT FLOW</vt:lpstr>
      <vt:lpstr>                          MODULES</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FORESTRY MANAGEMENT SYSTEM</dc:title>
  <dc:creator>Prativa Sahu</dc:creator>
  <cp:lastModifiedBy>PRATIVA</cp:lastModifiedBy>
  <cp:revision>36</cp:revision>
  <dcterms:created xsi:type="dcterms:W3CDTF">2019-12-05T16:23:50Z</dcterms:created>
  <dcterms:modified xsi:type="dcterms:W3CDTF">2020-01-31T07:33:27Z</dcterms:modified>
</cp:coreProperties>
</file>