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89" r:id="rId3"/>
    <p:sldId id="259" r:id="rId4"/>
    <p:sldId id="291" r:id="rId5"/>
    <p:sldId id="263" r:id="rId6"/>
    <p:sldId id="264" r:id="rId7"/>
    <p:sldId id="265" r:id="rId8"/>
    <p:sldId id="293" r:id="rId9"/>
    <p:sldId id="297" r:id="rId10"/>
    <p:sldId id="266" r:id="rId11"/>
    <p:sldId id="267" r:id="rId12"/>
    <p:sldId id="29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6" r:id="rId32"/>
    <p:sldId id="286" r:id="rId33"/>
    <p:sldId id="287" r:id="rId34"/>
    <p:sldId id="288" r:id="rId3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1662-7A89-4B15-AB3D-C0EBF195B84E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B02-F680-4E66-BF95-20C0963D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2FB02-F680-4E66-BF95-20C0963D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3528" y="1690514"/>
            <a:ext cx="5112568" cy="57606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8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e libre 9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2556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189360"/>
            <a:ext cx="8496944" cy="102235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275606"/>
            <a:ext cx="8496944" cy="158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i="1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Citation&gt;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931790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0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4788"/>
            <a:ext cx="3213993" cy="871537"/>
          </a:xfrm>
          <a:prstGeom prst="rect">
            <a:avLst/>
          </a:prstGeom>
        </p:spPr>
        <p:txBody>
          <a:bodyPr anchor="ctr"/>
          <a:lstStyle>
            <a:lvl1pPr algn="l">
              <a:defRPr lang="fr-FR" sz="20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245422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660232" y="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08712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1" y="1"/>
            <a:ext cx="6768751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14922" y="98757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42008" y="98757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716016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80112" y="98757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588224" y="98757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22" hasCustomPrompt="1"/>
          </p:nvPr>
        </p:nvSpPr>
        <p:spPr>
          <a:xfrm>
            <a:off x="1114922" y="1911340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2142008" y="1911340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716016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25" hasCustomPrompt="1"/>
          </p:nvPr>
        </p:nvSpPr>
        <p:spPr>
          <a:xfrm>
            <a:off x="5580112" y="1911341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6588224" y="1911341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8" name="Espace réservé du texte 20"/>
          <p:cNvSpPr>
            <a:spLocks noGrp="1"/>
          </p:cNvSpPr>
          <p:nvPr>
            <p:ph type="body" sz="quarter" idx="28" hasCustomPrompt="1"/>
          </p:nvPr>
        </p:nvSpPr>
        <p:spPr>
          <a:xfrm>
            <a:off x="1114922" y="2817609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2142008" y="2817609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716016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1" hasCustomPrompt="1"/>
          </p:nvPr>
        </p:nvSpPr>
        <p:spPr>
          <a:xfrm>
            <a:off x="5580112" y="2817610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6588224" y="2817610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34" hasCustomPrompt="1"/>
          </p:nvPr>
        </p:nvSpPr>
        <p:spPr>
          <a:xfrm>
            <a:off x="1114922" y="375371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2142008" y="375371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37" hasCustomPrompt="1"/>
          </p:nvPr>
        </p:nvSpPr>
        <p:spPr>
          <a:xfrm>
            <a:off x="5580112" y="375371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6588224" y="375371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7020272" y="1"/>
            <a:ext cx="1944217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 smtClean="0"/>
              <a:t>Date</a:t>
            </a:r>
            <a:endParaRPr lang="fr-FR" dirty="0"/>
          </a:p>
        </p:txBody>
      </p:sp>
      <p:sp>
        <p:nvSpPr>
          <p:cNvPr id="30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712968" cy="493167"/>
          </a:xfrm>
          <a:prstGeom prst="rect">
            <a:avLst/>
          </a:prstGeom>
        </p:spPr>
        <p:txBody>
          <a:bodyPr/>
          <a:lstStyle>
            <a:lvl1pPr marL="0" indent="0"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pPr marL="542925" lvl="0" indent="-542925" algn="l" defTabSz="914400" rtl="0" eaLnBrk="1" latinLnBrk="0" hangingPunct="1">
              <a:spcBef>
                <a:spcPct val="20000"/>
              </a:spcBef>
              <a:buFont typeface="+mj-lt"/>
              <a:buNone/>
            </a:pPr>
            <a:r>
              <a:rPr lang="fr-FR" dirty="0" smtClean="0"/>
              <a:t>&lt; Titre du slide 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779661"/>
            <a:ext cx="8496944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kern="1200" baseline="0" dirty="0" smtClean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sp>
        <p:nvSpPr>
          <p:cNvPr id="11" name="Forme libre 10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e libre 7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4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461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2768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de sommaire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979712" y="-11459"/>
            <a:ext cx="4752528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8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80720" cy="19548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857536"/>
            <a:ext cx="691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8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9" y="4801098"/>
            <a:ext cx="1514923" cy="3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19" y="-1488"/>
            <a:ext cx="6512693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84000" y="4823743"/>
            <a:ext cx="396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eative Commons License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6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fr-FR" sz="2800" kern="1200" baseline="0" dirty="0" smtClean="0">
          <a:solidFill>
            <a:srgbClr val="C71D1D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18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1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05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tern.java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ray.com/fr/web/gregory.amerson/blog/-/blogs/liferay-ide-2-2-release" TargetMode="External"/><Relationship Id="rId2" Type="http://schemas.openxmlformats.org/officeDocument/2006/relationships/hyperlink" Target="http://tools.jboss.org/blog/2014-06-19-beta2-for-luna.html#better-javascript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enuitec.com/tag/tern/" TargetMode="External"/><Relationship Id="rId4" Type="http://schemas.openxmlformats.org/officeDocument/2006/relationships/hyperlink" Target="http://www.nodeclipse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tern.repository/0.6.0/" TargetMode="External"/><Relationship Id="rId2" Type="http://schemas.openxmlformats.org/officeDocument/2006/relationships/hyperlink" Target="http://marketplace.eclipse.org/content/tern-eclipse-i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hyperlink" Target="https://github.com/angelozerr/tern.java/wiki/Getting-Start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odifrance.fr/" TargetMode="External"/><Relationship Id="rId3" Type="http://schemas.openxmlformats.org/officeDocument/2006/relationships/hyperlink" Target="https://github.com/angelozerr/tern.java" TargetMode="External"/><Relationship Id="rId7" Type="http://schemas.openxmlformats.org/officeDocument/2006/relationships/hyperlink" Target="http://www.sodifrance.fr/" TargetMode="External"/><Relationship Id="rId2" Type="http://schemas.openxmlformats.org/officeDocument/2006/relationships/hyperlink" Target="https://www.eclipse.org/nebula/widgets/pagination/pagination.ph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angelozerr/eclipse-wtp-xml-search" TargetMode="External"/><Relationship Id="rId5" Type="http://schemas.openxmlformats.org/officeDocument/2006/relationships/hyperlink" Target="https://code.google.com/p/xdocreport/" TargetMode="External"/><Relationship Id="rId4" Type="http://schemas.openxmlformats.org/officeDocument/2006/relationships/hyperlink" Target="https://github.com/angelozerr/angularjs-eclipse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vertx.io/" TargetMode="External"/><Relationship Id="rId2" Type="http://schemas.openxmlformats.org/officeDocument/2006/relationships/hyperlink" Target="https://blogs.oracle.com/nashorn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de.google.com/p/jav8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-ju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angelozerr/angularjs-eclipse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angularjs-eclipse/0.6.0/" TargetMode="External"/><Relationship Id="rId2" Type="http://schemas.openxmlformats.org/officeDocument/2006/relationships/hyperlink" Target="http://marketplace.eclipse.org/content/angularjs-eclip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hyperlink" Target="https://github.com/angelozerr/angularjs-eclipse/wiki/Getting-Starte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LICENSE" TargetMode="External"/><Relationship Id="rId2" Type="http://schemas.openxmlformats.org/officeDocument/2006/relationships/hyperlink" Target="http://ternjs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ode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ernjs.net/doc/dem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tern.ace" TargetMode="External"/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.or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doc/manual.html#plugins" TargetMode="External"/><Relationship Id="rId2" Type="http://schemas.openxmlformats.org/officeDocument/2006/relationships/hyperlink" Target="http://ternjs.net/doc/manual.html#typedef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3588" y="2914650"/>
            <a:ext cx="7416824" cy="131445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Utilisation du moteur d’inférence </a:t>
            </a:r>
            <a:r>
              <a:rPr lang="fr-FR" b="1" dirty="0" smtClean="0">
                <a:solidFill>
                  <a:schemeClr val="tx1"/>
                </a:solidFill>
              </a:rPr>
              <a:t>JavaScript tern.js 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dans </a:t>
            </a:r>
            <a:r>
              <a:rPr lang="fr-FR" b="1" dirty="0" smtClean="0">
                <a:solidFill>
                  <a:schemeClr val="tx1"/>
                </a:solidFill>
              </a:rPr>
              <a:t>un contexte </a:t>
            </a:r>
            <a:r>
              <a:rPr lang="fr-FR" b="1" dirty="0" smtClean="0">
                <a:solidFill>
                  <a:schemeClr val="tx1"/>
                </a:solidFill>
              </a:rPr>
              <a:t>Java (Eclipse)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tern.java </a:t>
            </a:r>
            <a:r>
              <a:rPr lang="fr-FR" sz="2000" i="1" dirty="0">
                <a:solidFill>
                  <a:schemeClr val="tx1"/>
                </a:solidFill>
              </a:rPr>
              <a:t>par Angelo </a:t>
            </a:r>
            <a:r>
              <a:rPr lang="fr-FR" sz="2000" i="1" dirty="0" smtClean="0">
                <a:solidFill>
                  <a:schemeClr val="tx1"/>
                </a:solidFill>
              </a:rPr>
              <a:t>Zerr</a:t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>Paris JUG – 18/11/14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3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Server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Plugin : </a:t>
            </a:r>
          </a:p>
          <a:p>
            <a:pPr lvl="1"/>
            <a:r>
              <a:rPr lang="fr-FR" dirty="0"/>
              <a:t>utilise un JSON Type </a:t>
            </a:r>
            <a:r>
              <a:rPr lang="fr-FR" dirty="0" smtClean="0"/>
              <a:t>Definition.</a:t>
            </a:r>
          </a:p>
          <a:p>
            <a:pPr lvl="1"/>
            <a:r>
              <a:rPr lang="fr-FR" dirty="0" smtClean="0"/>
              <a:t>permet </a:t>
            </a:r>
            <a:r>
              <a:rPr lang="fr-FR" dirty="0"/>
              <a:t>de gérer plus finement le comportement d’une fonction, via du </a:t>
            </a:r>
            <a:r>
              <a:rPr lang="fr-FR" b="1" dirty="0"/>
              <a:t>code JavaScript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plugins officiels : </a:t>
            </a:r>
          </a:p>
          <a:p>
            <a:pPr lvl="2"/>
            <a:r>
              <a:rPr lang="fr-FR" b="1" dirty="0" smtClean="0"/>
              <a:t>angular</a:t>
            </a:r>
            <a:endParaRPr lang="fr-FR" dirty="0" smtClean="0"/>
          </a:p>
          <a:p>
            <a:pPr lvl="2"/>
            <a:r>
              <a:rPr lang="fr-FR" dirty="0" smtClean="0"/>
              <a:t> </a:t>
            </a:r>
            <a:r>
              <a:rPr lang="fr-FR" b="1" dirty="0" smtClean="0"/>
              <a:t>node</a:t>
            </a:r>
            <a:endParaRPr lang="fr-FR" dirty="0" smtClean="0"/>
          </a:p>
          <a:p>
            <a:pPr lvl="2"/>
            <a:r>
              <a:rPr lang="fr-FR" b="1" dirty="0" smtClean="0"/>
              <a:t>requirejs</a:t>
            </a:r>
            <a:endParaRPr lang="fr-FR" b="1" dirty="0"/>
          </a:p>
          <a:p>
            <a:pPr lvl="1"/>
            <a:r>
              <a:rPr lang="fr-FR" dirty="0"/>
              <a:t>plugins non officiels : </a:t>
            </a:r>
            <a:r>
              <a:rPr lang="fr-FR" b="1" dirty="0" err="1"/>
              <a:t>AlloyUI</a:t>
            </a:r>
            <a:r>
              <a:rPr lang="fr-FR" dirty="0"/>
              <a:t>, </a:t>
            </a:r>
            <a:r>
              <a:rPr lang="fr-FR" b="1" dirty="0" err="1"/>
              <a:t>CKEditor</a:t>
            </a:r>
            <a:r>
              <a:rPr lang="fr-FR" dirty="0"/>
              <a:t>, </a:t>
            </a:r>
            <a:r>
              <a:rPr lang="fr-FR" b="1" dirty="0"/>
              <a:t>Closure</a:t>
            </a:r>
            <a:r>
              <a:rPr lang="fr-FR" dirty="0"/>
              <a:t>, </a:t>
            </a:r>
            <a:r>
              <a:rPr lang="fr-FR" b="1" dirty="0" err="1"/>
              <a:t>CordovaJS</a:t>
            </a:r>
            <a:r>
              <a:rPr lang="fr-FR" dirty="0"/>
              <a:t>, </a:t>
            </a:r>
            <a:r>
              <a:rPr lang="fr-FR" b="1" dirty="0"/>
              <a:t>Dojo</a:t>
            </a:r>
            <a:r>
              <a:rPr lang="fr-FR" dirty="0"/>
              <a:t> , </a:t>
            </a:r>
            <a:r>
              <a:rPr lang="fr-FR" b="1" dirty="0" err="1"/>
              <a:t>ExtJS</a:t>
            </a:r>
            <a:r>
              <a:rPr lang="fr-FR" dirty="0"/>
              <a:t>, </a:t>
            </a:r>
            <a:r>
              <a:rPr lang="fr-FR" b="1" dirty="0"/>
              <a:t>Google </a:t>
            </a:r>
            <a:r>
              <a:rPr lang="fr-FR" b="1" dirty="0" err="1"/>
              <a:t>Maps</a:t>
            </a:r>
            <a:r>
              <a:rPr lang="fr-FR" dirty="0"/>
              <a:t>, </a:t>
            </a:r>
            <a:r>
              <a:rPr lang="fr-FR" b="1" dirty="0" err="1"/>
              <a:t>Liferay</a:t>
            </a:r>
            <a:r>
              <a:rPr lang="fr-FR" dirty="0"/>
              <a:t>, </a:t>
            </a:r>
            <a:r>
              <a:rPr lang="fr-FR" b="1" dirty="0" err="1"/>
              <a:t>Meteor</a:t>
            </a:r>
            <a:r>
              <a:rPr lang="fr-FR" dirty="0"/>
              <a:t>, </a:t>
            </a:r>
            <a:r>
              <a:rPr lang="fr-FR" b="1" dirty="0" err="1"/>
              <a:t>Qooxdoo</a:t>
            </a:r>
            <a:r>
              <a:rPr lang="fr-FR" dirty="0"/>
              <a:t> , </a:t>
            </a:r>
            <a:r>
              <a:rPr lang="fr-FR" b="1" dirty="0"/>
              <a:t>YUI </a:t>
            </a:r>
            <a:r>
              <a:rPr lang="fr-FR" b="1" dirty="0" smtClean="0"/>
              <a:t>Library, express, </a:t>
            </a:r>
            <a:r>
              <a:rPr lang="fr-FR" b="1" dirty="0" err="1" smtClean="0"/>
              <a:t>mongoose</a:t>
            </a:r>
            <a:r>
              <a:rPr lang="fr-FR" b="1" dirty="0" smtClean="0"/>
              <a:t>, </a:t>
            </a:r>
            <a:r>
              <a:rPr lang="fr-FR" b="1" dirty="0" err="1" smtClean="0"/>
              <a:t>mongodb</a:t>
            </a:r>
            <a:r>
              <a:rPr lang="fr-FR" b="1" dirty="0" smtClean="0"/>
              <a:t> native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Exemple avec la fonction </a:t>
            </a:r>
            <a:r>
              <a:rPr lang="fr-FR" b="1" dirty="0" smtClean="0"/>
              <a:t>require</a:t>
            </a:r>
            <a:r>
              <a:rPr lang="fr-FR" dirty="0" smtClean="0"/>
              <a:t> de node :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10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0408"/>
            <a:ext cx="2494098" cy="320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3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4536504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 </a:t>
            </a:r>
            <a:r>
              <a:rPr lang="fr-FR" dirty="0"/>
              <a:t>est disponible sur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github.com/angelozerr/tern.java</a:t>
            </a:r>
            <a:endParaRPr lang="fr-FR" b="1" dirty="0" smtClean="0"/>
          </a:p>
          <a:p>
            <a:r>
              <a:rPr lang="fr-FR" b="1" dirty="0" smtClean="0"/>
              <a:t>tern.java</a:t>
            </a:r>
            <a:r>
              <a:rPr lang="fr-FR" dirty="0" smtClean="0"/>
              <a:t> fournit un moteur d’inférence JavaScript dans un contexte Java.</a:t>
            </a:r>
          </a:p>
          <a:p>
            <a:r>
              <a:rPr lang="fr-FR" dirty="0" smtClean="0"/>
              <a:t>Il exécute </a:t>
            </a:r>
            <a:r>
              <a:rPr lang="fr-FR" b="1" dirty="0" smtClean="0"/>
              <a:t>tern.js</a:t>
            </a:r>
            <a:r>
              <a:rPr lang="fr-FR" dirty="0" smtClean="0"/>
              <a:t> dans un contexte Java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projet est découpé en 2 parties :</a:t>
            </a:r>
          </a:p>
          <a:p>
            <a:pPr lvl="1"/>
            <a:r>
              <a:rPr lang="fr-FR" b="1" dirty="0" err="1"/>
              <a:t>core</a:t>
            </a:r>
            <a:r>
              <a:rPr lang="fr-FR" dirty="0"/>
              <a:t> : utilisation de tern.js dans un contexte Java</a:t>
            </a:r>
          </a:p>
          <a:p>
            <a:pPr lvl="1"/>
            <a:r>
              <a:rPr lang="fr-FR" b="1" dirty="0" err="1"/>
              <a:t>eclipse</a:t>
            </a:r>
            <a:r>
              <a:rPr lang="fr-FR" dirty="0"/>
              <a:t> : utilisation de tern.java (</a:t>
            </a:r>
            <a:r>
              <a:rPr lang="fr-FR" dirty="0" err="1"/>
              <a:t>core</a:t>
            </a:r>
            <a:r>
              <a:rPr lang="fr-FR" dirty="0"/>
              <a:t>) dans Eclipse IDE</a:t>
            </a:r>
          </a:p>
          <a:p>
            <a:pPr marL="342900" lvl="1" indent="-342900"/>
            <a:r>
              <a:rPr lang="fr-FR" dirty="0"/>
              <a:t>tern.java (</a:t>
            </a:r>
            <a:r>
              <a:rPr lang="fr-FR" dirty="0" err="1"/>
              <a:t>core</a:t>
            </a:r>
            <a:r>
              <a:rPr lang="fr-FR" dirty="0"/>
              <a:t>) </a:t>
            </a:r>
            <a:r>
              <a:rPr lang="fr-FR" dirty="0" smtClean="0"/>
              <a:t>pourrait être </a:t>
            </a:r>
            <a:r>
              <a:rPr lang="fr-FR" dirty="0"/>
              <a:t>utilisé dans d’autres solutions Java :</a:t>
            </a:r>
          </a:p>
          <a:p>
            <a:pPr marL="742950" lvl="2" indent="-342900"/>
            <a:r>
              <a:rPr lang="fr-FR" b="1" dirty="0"/>
              <a:t>Champs </a:t>
            </a:r>
            <a:r>
              <a:rPr lang="fr-FR" b="1" dirty="0" smtClean="0"/>
              <a:t>texte </a:t>
            </a:r>
            <a:r>
              <a:rPr lang="fr-FR" b="1" dirty="0"/>
              <a:t>simple</a:t>
            </a:r>
            <a:r>
              <a:rPr lang="fr-FR" dirty="0"/>
              <a:t> : SWT Text, Swing </a:t>
            </a:r>
            <a:r>
              <a:rPr lang="fr-FR" dirty="0" err="1"/>
              <a:t>JTextField</a:t>
            </a:r>
            <a:r>
              <a:rPr lang="fr-FR" dirty="0"/>
              <a:t>, etc </a:t>
            </a:r>
          </a:p>
          <a:p>
            <a:pPr marL="742950" lvl="2" indent="-342900"/>
            <a:r>
              <a:rPr lang="fr-FR" b="1" dirty="0"/>
              <a:t>Editeur (IDE)</a:t>
            </a:r>
            <a:r>
              <a:rPr lang="fr-FR" dirty="0"/>
              <a:t>: 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</a:t>
            </a:r>
            <a:r>
              <a:rPr lang="fr-FR" dirty="0"/>
              <a:t>, etc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</a:t>
            </a:r>
            <a:r>
              <a:rPr lang="fr-FR" dirty="0" smtClean="0"/>
              <a:t>qui l’utilise?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640960" cy="375066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JBoss</a:t>
            </a:r>
            <a:r>
              <a:rPr lang="fr-FR" b="1" dirty="0" smtClean="0"/>
              <a:t> Studio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smtClean="0"/>
              <a:t>Support Angular</a:t>
            </a:r>
          </a:p>
          <a:p>
            <a:pPr lvl="1"/>
            <a:r>
              <a:rPr lang="fr-FR" dirty="0">
                <a:hlinkClick r:id="rId2"/>
              </a:rPr>
              <a:t>http://tools.jboss.org/blog/2014-06-19-beta2-for-luna.html#better-javascript</a:t>
            </a:r>
            <a:endParaRPr lang="fr-FR" dirty="0" smtClean="0"/>
          </a:p>
          <a:p>
            <a:r>
              <a:rPr lang="fr-FR" b="1" dirty="0" err="1" smtClean="0"/>
              <a:t>Liferay</a:t>
            </a:r>
            <a:r>
              <a:rPr lang="fr-FR" b="1" dirty="0" smtClean="0"/>
              <a:t> IDE 2.2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/>
              <a:t>YUI </a:t>
            </a:r>
            <a:r>
              <a:rPr lang="fr-FR" dirty="0" smtClean="0"/>
              <a:t>, AUI et </a:t>
            </a:r>
            <a:r>
              <a:rPr lang="fr-FR" dirty="0" err="1" smtClean="0"/>
              <a:t>Liferay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http://www.liferay.com/fr/web/gregory.amerson/blog/-/blogs/liferay-ide-2-2-release</a:t>
            </a:r>
            <a:endParaRPr lang="fr-FR" dirty="0" smtClean="0"/>
          </a:p>
          <a:p>
            <a:r>
              <a:rPr lang="fr-FR" b="1" dirty="0" smtClean="0"/>
              <a:t>Nodeclipse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Support node, express, </a:t>
            </a:r>
            <a:r>
              <a:rPr lang="fr-FR" dirty="0" err="1" smtClean="0"/>
              <a:t>mongodb</a:t>
            </a:r>
            <a:r>
              <a:rPr lang="fr-FR" dirty="0" smtClean="0"/>
              <a:t> native, </a:t>
            </a:r>
            <a:r>
              <a:rPr lang="fr-FR" dirty="0" err="1" smtClean="0"/>
              <a:t>mongoose</a:t>
            </a:r>
            <a:r>
              <a:rPr lang="fr-FR" dirty="0" smtClean="0"/>
              <a:t>.</a:t>
            </a:r>
          </a:p>
          <a:p>
            <a:pPr lvl="1"/>
            <a:r>
              <a:rPr lang="fr-FR" dirty="0">
                <a:hlinkClick r:id="rId4"/>
              </a:rPr>
              <a:t>http://www.nodeclipse.org/</a:t>
            </a:r>
            <a:endParaRPr lang="fr-FR" dirty="0" smtClean="0"/>
          </a:p>
          <a:p>
            <a:r>
              <a:rPr lang="fr-FR" b="1" dirty="0" err="1" smtClean="0"/>
              <a:t>MyEclipse</a:t>
            </a:r>
            <a:r>
              <a:rPr lang="fr-FR" b="1" dirty="0" smtClean="0"/>
              <a:t>:</a:t>
            </a:r>
          </a:p>
          <a:p>
            <a:pPr lvl="1"/>
            <a:r>
              <a:rPr lang="fr-FR" dirty="0">
                <a:hlinkClick r:id="rId5"/>
              </a:rPr>
              <a:t>https://www.genuitec.com/tag/tern/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 – Démo (Eclipse  SWT)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  <a:r>
              <a:rPr lang="fr-FR" dirty="0" smtClean="0"/>
              <a:t> et un simple champs texte SWT : </a:t>
            </a:r>
          </a:p>
          <a:p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45636"/>
            <a:ext cx="3653582" cy="27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rappel</a:t>
            </a:r>
            <a:r>
              <a:rPr lang="fr-FR" b="1" dirty="0" smtClean="0"/>
              <a:t>, </a:t>
            </a:r>
            <a:r>
              <a:rPr lang="fr-FR" b="1" dirty="0"/>
              <a:t>JSDT</a:t>
            </a:r>
            <a:r>
              <a:rPr lang="fr-FR" dirty="0"/>
              <a:t> est le plugin Eclipse officiel </a:t>
            </a:r>
            <a:r>
              <a:rPr lang="fr-FR" dirty="0" smtClean="0"/>
              <a:t>pour JavaScript.</a:t>
            </a:r>
            <a:endParaRPr lang="fr-FR" dirty="0"/>
          </a:p>
          <a:p>
            <a:r>
              <a:rPr lang="fr-FR" b="1" dirty="0" smtClean="0"/>
              <a:t>Tern IDE </a:t>
            </a:r>
            <a:r>
              <a:rPr lang="fr-FR" dirty="0" smtClean="0"/>
              <a:t>est un ensemble de plugins Eclipse basé sur </a:t>
            </a:r>
            <a:r>
              <a:rPr lang="fr-FR" b="1" dirty="0" smtClean="0"/>
              <a:t>tern.java</a:t>
            </a:r>
            <a:r>
              <a:rPr lang="fr-FR" dirty="0" smtClean="0"/>
              <a:t> pour l’IDE Eclipse.</a:t>
            </a:r>
          </a:p>
          <a:p>
            <a:r>
              <a:rPr lang="fr-FR" dirty="0" smtClean="0"/>
              <a:t>Il est découpé en 4 grandes parties : </a:t>
            </a:r>
          </a:p>
          <a:p>
            <a:pPr lvl="1"/>
            <a:r>
              <a:rPr lang="fr-FR" dirty="0" smtClean="0"/>
              <a:t>Tern IDE </a:t>
            </a:r>
            <a:r>
              <a:rPr lang="fr-FR" b="1" dirty="0" err="1" smtClean="0"/>
              <a:t>Core</a:t>
            </a:r>
            <a:r>
              <a:rPr lang="fr-FR" b="1" dirty="0" smtClean="0"/>
              <a:t>/UI</a:t>
            </a:r>
          </a:p>
          <a:p>
            <a:pPr lvl="1"/>
            <a:r>
              <a:rPr lang="fr-FR" dirty="0" smtClean="0"/>
              <a:t>Tern - </a:t>
            </a:r>
            <a:r>
              <a:rPr lang="fr-FR" b="1" dirty="0" err="1" smtClean="0"/>
              <a:t>Embed</a:t>
            </a:r>
            <a:r>
              <a:rPr lang="fr-FR" b="1" dirty="0" smtClean="0"/>
              <a:t> Node.js </a:t>
            </a:r>
            <a:r>
              <a:rPr lang="fr-FR" dirty="0" smtClean="0"/>
              <a:t>: fournit un serveur node.js (à utiliser si node.js n’est pas installé)</a:t>
            </a:r>
            <a:endParaRPr lang="fr-FR" dirty="0"/>
          </a:p>
          <a:p>
            <a:pPr lvl="1"/>
            <a:r>
              <a:rPr lang="fr-FR" dirty="0" smtClean="0"/>
              <a:t>Tern – </a:t>
            </a:r>
            <a:r>
              <a:rPr lang="fr-FR" b="1" dirty="0" smtClean="0"/>
              <a:t>JSDT</a:t>
            </a:r>
            <a:r>
              <a:rPr lang="fr-FR" dirty="0" smtClean="0"/>
              <a:t> : étend </a:t>
            </a:r>
            <a:r>
              <a:rPr lang="fr-FR" dirty="0"/>
              <a:t>la </a:t>
            </a:r>
            <a:r>
              <a:rPr lang="fr-FR" dirty="0" smtClean="0"/>
              <a:t>complétion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hover pour </a:t>
            </a:r>
            <a:r>
              <a:rPr lang="fr-FR" dirty="0" smtClean="0"/>
              <a:t>utiliser </a:t>
            </a:r>
            <a:r>
              <a:rPr lang="fr-FR" dirty="0"/>
              <a:t>tern dans </a:t>
            </a:r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diteur JavaScript JSDT</a:t>
            </a:r>
          </a:p>
          <a:p>
            <a:pPr lvl="1"/>
            <a:r>
              <a:rPr lang="fr-FR" dirty="0" smtClean="0"/>
              <a:t>Tern - </a:t>
            </a:r>
            <a:r>
              <a:rPr lang="fr-FR" b="1" dirty="0" err="1" smtClean="0"/>
              <a:t>Tooling</a:t>
            </a:r>
            <a:endParaRPr lang="fr-FR" b="1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Tern IDE n’est pas lié à JSDT, il peut être utilisé avec d’autres </a:t>
            </a:r>
            <a:r>
              <a:rPr lang="fr-FR" dirty="0" smtClean="0"/>
              <a:t>éditeurs JavaScript.</a:t>
            </a:r>
            <a:endParaRPr lang="fr-FR" dirty="0"/>
          </a:p>
          <a:p>
            <a:r>
              <a:rPr lang="fr-FR" dirty="0"/>
              <a:t>Tern IDE utilise tern pour </a:t>
            </a:r>
            <a:r>
              <a:rPr lang="fr-FR" dirty="0" smtClean="0"/>
              <a:t>fournir dans l’éditeur JavaScript JSDT: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complétion</a:t>
            </a:r>
            <a:r>
              <a:rPr lang="fr-FR" dirty="0" smtClean="0"/>
              <a:t> JavaScript</a:t>
            </a:r>
            <a:endParaRPr lang="fr-FR" b="1" dirty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navigation</a:t>
            </a:r>
            <a:r>
              <a:rPr lang="fr-FR" dirty="0"/>
              <a:t> </a:t>
            </a:r>
            <a:r>
              <a:rPr lang="fr-FR" dirty="0" smtClean="0"/>
              <a:t>JavaScript (</a:t>
            </a:r>
            <a:r>
              <a:rPr lang="fr-FR" dirty="0" err="1" smtClean="0"/>
              <a:t>h</a:t>
            </a:r>
            <a:r>
              <a:rPr lang="fr-FR" dirty="0" err="1" smtClean="0"/>
              <a:t>yperlinks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b="1" dirty="0" smtClean="0"/>
              <a:t>informations bulles </a:t>
            </a:r>
            <a:r>
              <a:rPr lang="fr-FR" dirty="0" smtClean="0"/>
              <a:t>JavaScript (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smtClean="0"/>
              <a:t>hover)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validation </a:t>
            </a:r>
            <a:r>
              <a:rPr lang="fr-FR" dirty="0"/>
              <a:t>JavaScript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http://marketplace.eclipse.org/content/tern-eclipse-ide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http://oss.opensagres.fr/tern.repository/0.6.0/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/>
              <a:t>pour démarrer avec Tern IDE : </a:t>
            </a:r>
            <a:r>
              <a:rPr lang="fr-FR" dirty="0" smtClean="0">
                <a:hlinkClick r:id="rId4"/>
              </a:rPr>
              <a:t>https://github.com/angelozerr/tern.java/wiki/Getting-Started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3649"/>
            <a:ext cx="5822968" cy="21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 – Démo </a:t>
            </a:r>
            <a:r>
              <a:rPr lang="fr-FR" dirty="0" smtClean="0"/>
              <a:t>(Complétion)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Démo avec le </a:t>
            </a:r>
            <a:r>
              <a:rPr lang="fr-FR" sz="1600" b="1" dirty="0" smtClean="0"/>
              <a:t>module browser</a:t>
            </a:r>
          </a:p>
          <a:p>
            <a:r>
              <a:rPr lang="fr-FR" sz="1600" dirty="0" smtClean="0"/>
              <a:t>Ici tern sait que la variable </a:t>
            </a:r>
            <a:r>
              <a:rPr lang="fr-FR" sz="1600" b="1" i="1" dirty="0" smtClean="0"/>
              <a:t>elt</a:t>
            </a:r>
            <a:r>
              <a:rPr lang="fr-FR" sz="1600" dirty="0" smtClean="0"/>
              <a:t> est de type </a:t>
            </a:r>
            <a:r>
              <a:rPr lang="fr-FR" sz="1600" b="1" i="1" dirty="0" smtClean="0"/>
              <a:t>HTMLElement</a:t>
            </a:r>
            <a:r>
              <a:rPr lang="fr-FR" sz="1600" dirty="0" smtClean="0"/>
              <a:t>:</a:t>
            </a:r>
          </a:p>
          <a:p>
            <a:endParaRPr lang="fr-F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662"/>
            <a:ext cx="7406640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1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</a:t>
            </a:r>
            <a:r>
              <a:rPr lang="fr-FR" dirty="0" smtClean="0"/>
              <a:t>(Complétion)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sait que </a:t>
            </a:r>
            <a:r>
              <a:rPr lang="fr-FR" sz="1600" b="1" i="1" dirty="0" smtClean="0"/>
              <a:t>e</a:t>
            </a:r>
            <a:r>
              <a:rPr lang="fr-FR" sz="1600" dirty="0" smtClean="0"/>
              <a:t> est un </a:t>
            </a:r>
            <a:r>
              <a:rPr lang="fr-FR" sz="1600" b="1" i="1" dirty="0" smtClean="0"/>
              <a:t>événement</a:t>
            </a:r>
            <a:r>
              <a:rPr lang="fr-FR" sz="1600" dirty="0" smtClean="0"/>
              <a:t> d’une callback :</a:t>
            </a:r>
          </a:p>
          <a:p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7272808" cy="23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(Hyperlink)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où est déclaré l’évènement e: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7369"/>
            <a:ext cx="61722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6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(Hover)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les informations de l’événement e 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45636"/>
            <a:ext cx="8006283" cy="24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Angelo Zerr</a:t>
            </a:r>
          </a:p>
          <a:p>
            <a:r>
              <a:rPr lang="fr-FR" dirty="0" smtClean="0"/>
              <a:t>Commiteur Eclipse</a:t>
            </a:r>
          </a:p>
          <a:p>
            <a:pPr lvl="1"/>
            <a:r>
              <a:rPr lang="fr-FR" dirty="0" smtClean="0"/>
              <a:t>Créateur </a:t>
            </a:r>
            <a:r>
              <a:rPr lang="fr-FR" b="1" dirty="0" smtClean="0"/>
              <a:t>Moteur CSS Eclipse E4</a:t>
            </a:r>
          </a:p>
          <a:p>
            <a:pPr lvl="1"/>
            <a:r>
              <a:rPr lang="fr-FR" b="1" dirty="0" smtClean="0"/>
              <a:t>Nebula </a:t>
            </a:r>
            <a:r>
              <a:rPr lang="fr-FR" b="1" dirty="0"/>
              <a:t>Pagination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https://www.eclipse.org/nebula/widgets/pagination/pagination.php</a:t>
            </a:r>
            <a:endParaRPr lang="fr-FR" dirty="0" smtClean="0"/>
          </a:p>
          <a:p>
            <a:r>
              <a:rPr lang="fr-FR" dirty="0" smtClean="0"/>
              <a:t>Contributeur open source :</a:t>
            </a:r>
          </a:p>
          <a:p>
            <a:pPr lvl="1"/>
            <a:r>
              <a:rPr lang="fr-FR" b="1" dirty="0"/>
              <a:t>tern.java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https://github.com/angelozerr/tern.java</a:t>
            </a:r>
            <a:endParaRPr lang="fr-FR" dirty="0" smtClean="0"/>
          </a:p>
          <a:p>
            <a:pPr lvl="1"/>
            <a:r>
              <a:rPr lang="fr-FR" b="1" dirty="0" smtClean="0"/>
              <a:t>AngularJS </a:t>
            </a:r>
            <a:r>
              <a:rPr lang="fr-FR" b="1" dirty="0"/>
              <a:t>Eclipse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https://github.com/angelozerr/angularjs-eclipse</a:t>
            </a:r>
            <a:endParaRPr lang="fr-FR" dirty="0" smtClean="0"/>
          </a:p>
          <a:p>
            <a:pPr lvl="1"/>
            <a:r>
              <a:rPr lang="fr-FR" b="1" dirty="0" smtClean="0"/>
              <a:t>XDocReport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https://code.google.com/p/xdocreport/</a:t>
            </a:r>
            <a:endParaRPr lang="fr-FR" dirty="0" smtClean="0"/>
          </a:p>
          <a:p>
            <a:pPr lvl="1"/>
            <a:r>
              <a:rPr lang="fr-FR" b="1" dirty="0"/>
              <a:t>Eclipse WTP/XML </a:t>
            </a:r>
            <a:r>
              <a:rPr lang="fr-FR" b="1" dirty="0" smtClean="0"/>
              <a:t>Search</a:t>
            </a:r>
            <a:r>
              <a:rPr lang="fr-FR" dirty="0"/>
              <a:t> : </a:t>
            </a:r>
            <a:r>
              <a:rPr lang="fr-FR" dirty="0">
                <a:hlinkClick r:id="rId6"/>
              </a:rPr>
              <a:t>https://github.com/angelozerr/eclipse-wtp-xml-search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sz="1400" dirty="0"/>
              <a:t>« Sodifrance propose des solutions qui </a:t>
            </a:r>
            <a:r>
              <a:rPr lang="fr-FR" sz="1400" dirty="0" smtClean="0"/>
              <a:t>accélèrent la </a:t>
            </a:r>
            <a:r>
              <a:rPr lang="fr-FR" sz="1400" dirty="0"/>
              <a:t>transformation des SI pour répondre aux </a:t>
            </a:r>
            <a:r>
              <a:rPr lang="fr-FR" sz="1400" dirty="0" smtClean="0"/>
              <a:t>nouveaux enjeux </a:t>
            </a:r>
            <a:r>
              <a:rPr lang="fr-FR" sz="1400" dirty="0"/>
              <a:t>de l'économie </a:t>
            </a:r>
            <a:r>
              <a:rPr lang="fr-FR" sz="1400" dirty="0" smtClean="0"/>
              <a:t>numérique</a:t>
            </a:r>
            <a:r>
              <a:rPr lang="fr-FR" sz="1400" dirty="0"/>
              <a:t>. </a:t>
            </a:r>
            <a:r>
              <a:rPr lang="fr-FR" sz="1400" dirty="0" smtClean="0"/>
              <a:t>»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7"/>
              </a:rPr>
              <a:t>http://www.sodifrance.fr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8"/>
              </a:rPr>
              <a:t>http://blog.sodifrance.fr</a:t>
            </a:r>
            <a:endParaRPr lang="fr-FR" sz="1400" dirty="0"/>
          </a:p>
          <a:p>
            <a:pPr marL="457200" lvl="1" indent="0">
              <a:buNone/>
            </a:pPr>
            <a:endParaRPr lang="fr-FR" sz="1400" dirty="0" smtClean="0"/>
          </a:p>
          <a:p>
            <a:pPr marL="457200" lvl="1" indent="0">
              <a:buNone/>
            </a:pPr>
            <a:endParaRPr lang="fr-FR" sz="14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77155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(Validation)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le plugin tern </a:t>
            </a:r>
            <a:r>
              <a:rPr lang="fr-FR" sz="1600" b="1" dirty="0" smtClean="0"/>
              <a:t>lint</a:t>
            </a:r>
            <a:r>
              <a:rPr lang="fr-FR" sz="1600" dirty="0" smtClean="0"/>
              <a:t> est </a:t>
            </a:r>
            <a:r>
              <a:rPr lang="fr-FR" sz="1600" dirty="0" smtClean="0"/>
              <a:t>utilisé : le paramètre </a:t>
            </a:r>
            <a:r>
              <a:rPr lang="fr-FR" sz="1600" b="1" dirty="0" smtClean="0"/>
              <a:t>getElementById</a:t>
            </a:r>
            <a:r>
              <a:rPr lang="fr-FR" sz="1600" dirty="0" smtClean="0"/>
              <a:t> attendu </a:t>
            </a:r>
            <a:r>
              <a:rPr lang="fr-FR" sz="1600" dirty="0" err="1" smtClean="0"/>
              <a:t>doît</a:t>
            </a:r>
            <a:r>
              <a:rPr lang="fr-FR" sz="1600" dirty="0" smtClean="0"/>
              <a:t> être de type </a:t>
            </a:r>
            <a:r>
              <a:rPr lang="fr-FR" sz="1600" b="1" dirty="0" smtClean="0"/>
              <a:t>string</a:t>
            </a:r>
            <a:r>
              <a:rPr lang="fr-FR" sz="1600" dirty="0" smtClean="0"/>
              <a:t> 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1779662"/>
            <a:ext cx="5743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251520" y="843558"/>
            <a:ext cx="8640960" cy="3960440"/>
          </a:xfrm>
        </p:spPr>
        <p:txBody>
          <a:bodyPr>
            <a:normAutofit/>
          </a:bodyPr>
          <a:lstStyle/>
          <a:p>
            <a:r>
              <a:rPr lang="fr-FR" dirty="0" smtClean="0"/>
              <a:t>Un module est un JSON Type Definition ou un plugin.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sélection des modules s’effectuent dans les propriétés du projet (ex : jquery).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21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06" y="1275606"/>
            <a:ext cx="3347839" cy="29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La sélection du module </a:t>
            </a:r>
            <a:r>
              <a:rPr lang="fr-FR" b="1" dirty="0" smtClean="0"/>
              <a:t>jquery</a:t>
            </a:r>
            <a:r>
              <a:rPr lang="fr-FR" dirty="0" smtClean="0"/>
              <a:t> fournit la </a:t>
            </a:r>
            <a:r>
              <a:rPr lang="fr-FR" dirty="0" smtClean="0"/>
              <a:t>complétion sur ce framework: 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►jquery est un JSON Type Definition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4" y="1419622"/>
            <a:ext cx="7780101" cy="23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Node.js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La sélection du module </a:t>
            </a:r>
            <a:r>
              <a:rPr lang="fr-FR" b="1" dirty="0" smtClean="0"/>
              <a:t>node </a:t>
            </a:r>
            <a:r>
              <a:rPr lang="fr-FR" dirty="0" smtClean="0"/>
              <a:t>fournit </a:t>
            </a:r>
            <a:r>
              <a:rPr lang="fr-FR" dirty="0"/>
              <a:t>la complétion sur ce framework: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►node est un plugin tern. Ici il gère la fonction require.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7704856" cy="239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Closure Library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La sélection du module </a:t>
            </a:r>
            <a:r>
              <a:rPr lang="fr-FR" b="1" dirty="0" smtClean="0"/>
              <a:t>closure </a:t>
            </a:r>
            <a:r>
              <a:rPr lang="fr-FR" dirty="0" smtClean="0"/>
              <a:t>fournit </a:t>
            </a:r>
            <a:r>
              <a:rPr lang="fr-FR" dirty="0"/>
              <a:t>la complétion sur ce framework:  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/>
              <a:t>closure est un plugin tern. Il se base sur les sources </a:t>
            </a:r>
            <a:r>
              <a:rPr lang="fr-FR" dirty="0" smtClean="0"/>
              <a:t>JavaScript de </a:t>
            </a:r>
            <a:r>
              <a:rPr lang="fr-FR" dirty="0" smtClean="0"/>
              <a:t>closure. </a:t>
            </a:r>
            <a:r>
              <a:rPr lang="fr-FR" dirty="0" smtClean="0"/>
              <a:t>La navigation permet </a:t>
            </a:r>
            <a:r>
              <a:rPr lang="fr-FR" dirty="0" smtClean="0"/>
              <a:t>d’ouvrir les sources de closure.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9" y="1347614"/>
            <a:ext cx="686435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Communication entre la complétion Eclipse et tern  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01" y="1347614"/>
            <a:ext cx="68199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serveur tern lancé : tern.js est exécuté dans Eclipse IDE via Node.js</a:t>
            </a:r>
          </a:p>
          <a:p>
            <a:r>
              <a:rPr lang="fr-FR" dirty="0" smtClean="0"/>
              <a:t>Ici le server tern charge les JSON Type </a:t>
            </a:r>
            <a:r>
              <a:rPr lang="fr-FR" dirty="0" smtClean="0"/>
              <a:t>Définitions </a:t>
            </a:r>
            <a:r>
              <a:rPr lang="fr-FR" dirty="0" smtClean="0"/>
              <a:t>emacs5, browser et jquery</a:t>
            </a:r>
          </a:p>
          <a:p>
            <a:r>
              <a:rPr lang="fr-FR" dirty="0" smtClean="0"/>
              <a:t>communication entre la complétion Eclipse et le serveur tern s’effectue via JSON : </a:t>
            </a:r>
          </a:p>
          <a:p>
            <a:pPr lvl="1"/>
            <a:r>
              <a:rPr lang="fr-FR" dirty="0" smtClean="0"/>
              <a:t>2 </a:t>
            </a:r>
            <a:r>
              <a:rPr lang="fr-FR" b="1" dirty="0" smtClean="0"/>
              <a:t>requêtes JSON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requête </a:t>
            </a:r>
            <a:r>
              <a:rPr lang="fr-FR" b="1" dirty="0" smtClean="0"/>
              <a:t>files</a:t>
            </a:r>
            <a:r>
              <a:rPr lang="fr-FR" dirty="0" smtClean="0"/>
              <a:t>: envoie le contenu de l’éditeur et d’autres fichiers (si besoin)</a:t>
            </a:r>
          </a:p>
          <a:p>
            <a:pPr lvl="2"/>
            <a:r>
              <a:rPr lang="fr-FR" dirty="0" smtClean="0"/>
              <a:t>Requête </a:t>
            </a:r>
            <a:r>
              <a:rPr lang="fr-FR" b="1" dirty="0" smtClean="0"/>
              <a:t>complétion</a:t>
            </a:r>
            <a:r>
              <a:rPr lang="fr-FR" dirty="0" smtClean="0"/>
              <a:t>:  envoie une requête de type complétion :</a:t>
            </a:r>
          </a:p>
          <a:p>
            <a:pPr lvl="3"/>
            <a:r>
              <a:rPr lang="fr-FR" dirty="0" smtClean="0"/>
              <a:t>type: complétion</a:t>
            </a:r>
          </a:p>
          <a:p>
            <a:pPr lvl="3"/>
            <a:r>
              <a:rPr lang="fr-FR" dirty="0" smtClean="0"/>
              <a:t>file: nom du fichier</a:t>
            </a:r>
          </a:p>
          <a:p>
            <a:pPr lvl="3"/>
            <a:r>
              <a:rPr lang="fr-FR" dirty="0" smtClean="0"/>
              <a:t>end: offset ou la complétion est lancée.</a:t>
            </a:r>
          </a:p>
          <a:p>
            <a:pPr lvl="1"/>
            <a:r>
              <a:rPr lang="fr-FR" dirty="0" smtClean="0"/>
              <a:t>Une </a:t>
            </a:r>
            <a:r>
              <a:rPr lang="fr-FR" b="1" dirty="0" smtClean="0"/>
              <a:t>réponse JSON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complétions : tableau avec le résultat de la complétion.</a:t>
            </a:r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Cocher Tern </a:t>
            </a:r>
            <a:r>
              <a:rPr lang="fr-FR" b="1" dirty="0" smtClean="0"/>
              <a:t>console</a:t>
            </a:r>
            <a:r>
              <a:rPr lang="fr-FR" dirty="0" smtClean="0"/>
              <a:t> dans les propriétés du projet </a:t>
            </a:r>
            <a:r>
              <a:rPr lang="fr-FR" b="1" dirty="0" smtClean="0"/>
              <a:t>Tern -&gt; </a:t>
            </a:r>
            <a:r>
              <a:rPr lang="fr-FR" b="1" dirty="0" smtClean="0"/>
              <a:t>Development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console Eclipse affiche les requêtes/réponses JSON: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7852170" cy="19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27</a:t>
            </a:fld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03598"/>
            <a:ext cx="2287030" cy="108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5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Serveur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tern.js écrits en JavaScript doit être </a:t>
            </a:r>
            <a:r>
              <a:rPr lang="fr-FR" b="1" dirty="0" smtClean="0"/>
              <a:t>exécuté dans un contexte Java</a:t>
            </a:r>
            <a:r>
              <a:rPr lang="fr-FR" dirty="0" smtClean="0"/>
              <a:t>, pour cela plusieurs solutions :</a:t>
            </a:r>
          </a:p>
          <a:p>
            <a:pPr lvl="1"/>
            <a:r>
              <a:rPr lang="fr-FR" b="1" dirty="0" smtClean="0"/>
              <a:t>Rhino</a:t>
            </a:r>
            <a:endParaRPr lang="fr-FR" dirty="0" smtClean="0"/>
          </a:p>
          <a:p>
            <a:pPr lvl="1"/>
            <a:r>
              <a:rPr lang="fr-FR" b="1" dirty="0" smtClean="0"/>
              <a:t>Node.js</a:t>
            </a:r>
            <a:r>
              <a:rPr lang="fr-FR" dirty="0" smtClean="0"/>
              <a:t> (client serveur), </a:t>
            </a:r>
          </a:p>
          <a:p>
            <a:pPr lvl="1"/>
            <a:r>
              <a:rPr lang="fr-FR" b="1" dirty="0" smtClean="0"/>
              <a:t>Nashhorm</a:t>
            </a:r>
            <a:r>
              <a:rPr lang="fr-FR" dirty="0"/>
              <a:t> ? </a:t>
            </a:r>
            <a:r>
              <a:rPr lang="fr-FR" dirty="0">
                <a:hlinkClick r:id="rId2"/>
              </a:rPr>
              <a:t>https://blogs.oracle.com/nashorn/</a:t>
            </a:r>
            <a:endParaRPr lang="fr-FR" dirty="0" smtClean="0"/>
          </a:p>
          <a:p>
            <a:pPr lvl="1"/>
            <a:r>
              <a:rPr lang="fr-FR" b="1" dirty="0" smtClean="0"/>
              <a:t>Vert.x</a:t>
            </a:r>
            <a:r>
              <a:rPr lang="fr-FR" dirty="0"/>
              <a:t> ? </a:t>
            </a:r>
            <a:r>
              <a:rPr lang="fr-FR" dirty="0">
                <a:hlinkClick r:id="rId3"/>
              </a:rPr>
              <a:t>http://vertx.io/</a:t>
            </a:r>
            <a:endParaRPr lang="fr-FR" dirty="0" smtClean="0"/>
          </a:p>
          <a:p>
            <a:pPr lvl="1"/>
            <a:r>
              <a:rPr lang="fr-FR" b="1" dirty="0" smtClean="0"/>
              <a:t>Jav8</a:t>
            </a:r>
            <a:r>
              <a:rPr lang="fr-FR" dirty="0" smtClean="0"/>
              <a:t> (Google </a:t>
            </a:r>
            <a:r>
              <a:rPr lang="fr-FR" dirty="0"/>
              <a:t>V8) ? </a:t>
            </a:r>
            <a:r>
              <a:rPr lang="fr-FR" dirty="0">
                <a:hlinkClick r:id="rId4"/>
              </a:rPr>
              <a:t>https://code.google.com/p/jav8/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Il existe actuellement </a:t>
            </a:r>
            <a:r>
              <a:rPr lang="fr-FR" b="1" dirty="0" smtClean="0"/>
              <a:t>2 implémentations du serveur tern en Java</a:t>
            </a:r>
            <a:r>
              <a:rPr lang="fr-FR" dirty="0" smtClean="0"/>
              <a:t> : </a:t>
            </a:r>
          </a:p>
          <a:p>
            <a:pPr lvl="1"/>
            <a:r>
              <a:rPr lang="fr-FR" b="1" dirty="0" smtClean="0"/>
              <a:t>Rhino</a:t>
            </a:r>
          </a:p>
          <a:p>
            <a:pPr lvl="1"/>
            <a:r>
              <a:rPr lang="fr-FR" b="1" dirty="0" smtClean="0"/>
              <a:t>Node.js</a:t>
            </a:r>
          </a:p>
          <a:p>
            <a:r>
              <a:rPr lang="fr-FR" dirty="0" smtClean="0"/>
              <a:t>Tern IDE utilise Node.js car :</a:t>
            </a:r>
          </a:p>
          <a:p>
            <a:pPr lvl="1"/>
            <a:r>
              <a:rPr lang="fr-FR" dirty="0" smtClean="0"/>
              <a:t>très performant.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ern.js étant très </a:t>
            </a:r>
            <a:r>
              <a:rPr lang="fr-FR" dirty="0" smtClean="0"/>
              <a:t>gourmand en mémoire, Rhino ne supporte pas cette contrainte.</a:t>
            </a:r>
          </a:p>
          <a:p>
            <a:r>
              <a:rPr lang="fr-FR" dirty="0" smtClean="0"/>
              <a:t>A tester avec Nashhorm</a:t>
            </a:r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131590"/>
            <a:ext cx="684847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Tern, en 2 mots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►"/>
            </a:pPr>
            <a:r>
              <a:rPr lang="fr-FR" b="1" dirty="0">
                <a:solidFill>
                  <a:srgbClr val="C00000"/>
                </a:solidFill>
              </a:rPr>
              <a:t>moteur d'inférence JavaScript</a:t>
            </a:r>
            <a:r>
              <a:rPr lang="fr-FR" dirty="0">
                <a:solidFill>
                  <a:srgbClr val="C00000"/>
                </a:solidFill>
              </a:rPr>
              <a:t> écrit en JavaScript par </a:t>
            </a:r>
            <a:r>
              <a:rPr lang="fr-FR" b="1" dirty="0">
                <a:solidFill>
                  <a:srgbClr val="C00000"/>
                </a:solidFill>
              </a:rPr>
              <a:t>Marijn </a:t>
            </a:r>
            <a:r>
              <a:rPr lang="fr-FR" b="1" dirty="0" smtClean="0">
                <a:solidFill>
                  <a:srgbClr val="C00000"/>
                </a:solidFill>
              </a:rPr>
              <a:t>Haverbeke </a:t>
            </a:r>
            <a:r>
              <a:rPr lang="fr-FR" dirty="0" smtClean="0">
                <a:solidFill>
                  <a:srgbClr val="C00000"/>
                </a:solidFill>
              </a:rPr>
              <a:t>(auteur de CodeMirror)</a:t>
            </a:r>
            <a:endParaRPr lang="fr-FR" dirty="0" smtClean="0"/>
          </a:p>
          <a:p>
            <a:r>
              <a:rPr lang="fr-FR" b="1" dirty="0" smtClean="0"/>
              <a:t>tern.js</a:t>
            </a:r>
            <a:r>
              <a:rPr lang="fr-FR" dirty="0" smtClean="0"/>
              <a:t>, ca sert à quoi?</a:t>
            </a:r>
          </a:p>
          <a:p>
            <a:pPr marL="742950" lvl="2" indent="-342900">
              <a:buClr>
                <a:schemeClr val="accent6"/>
              </a:buClr>
              <a:buFont typeface="Century Gothic" panose="020B0502020202020204" pitchFamily="34" charset="0"/>
              <a:buChar char="►"/>
            </a:pPr>
            <a:r>
              <a:rPr lang="fr-FR" dirty="0">
                <a:solidFill>
                  <a:srgbClr val="C00000"/>
                </a:solidFill>
              </a:rPr>
              <a:t>fournit  la </a:t>
            </a:r>
            <a:r>
              <a:rPr lang="fr-FR" b="1" dirty="0">
                <a:solidFill>
                  <a:srgbClr val="C00000"/>
                </a:solidFill>
              </a:rPr>
              <a:t>complétion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validation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navigation</a:t>
            </a:r>
            <a:r>
              <a:rPr lang="fr-FR" dirty="0">
                <a:solidFill>
                  <a:srgbClr val="C00000"/>
                </a:solidFill>
              </a:rPr>
              <a:t>, le </a:t>
            </a:r>
            <a:r>
              <a:rPr lang="fr-FR" b="1" dirty="0">
                <a:solidFill>
                  <a:srgbClr val="C00000"/>
                </a:solidFill>
              </a:rPr>
              <a:t>refactoring JavaScript</a:t>
            </a:r>
            <a:r>
              <a:rPr lang="fr-FR" dirty="0">
                <a:solidFill>
                  <a:srgbClr val="C00000"/>
                </a:solidFill>
              </a:rPr>
              <a:t> dans votre </a:t>
            </a:r>
            <a:r>
              <a:rPr lang="fr-FR" b="1" dirty="0">
                <a:solidFill>
                  <a:srgbClr val="C00000"/>
                </a:solidFill>
              </a:rPr>
              <a:t>éditeur</a:t>
            </a:r>
            <a:r>
              <a:rPr lang="fr-FR" dirty="0">
                <a:solidFill>
                  <a:srgbClr val="C00000"/>
                </a:solidFill>
              </a:rPr>
              <a:t> de code préféré pour jQuery, AngularJS, node.js ou autres </a:t>
            </a:r>
            <a:r>
              <a:rPr lang="fr-FR" b="1" dirty="0">
                <a:solidFill>
                  <a:srgbClr val="C00000"/>
                </a:solidFill>
              </a:rPr>
              <a:t>frameworks JavaScript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7734"/>
            <a:ext cx="6693121" cy="20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8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</a:t>
            </a:r>
            <a:r>
              <a:rPr lang="fr-FR" sz="1600" b="1" dirty="0"/>
              <a:t>complétion</a:t>
            </a:r>
            <a:r>
              <a:rPr lang="fr-FR" sz="1600" dirty="0"/>
              <a:t> Eclipse lance </a:t>
            </a:r>
            <a:r>
              <a:rPr lang="fr-FR" sz="1600" b="1" dirty="0"/>
              <a:t>un serveur node.js avec tern</a:t>
            </a:r>
            <a:r>
              <a:rPr lang="fr-FR" sz="1600" dirty="0"/>
              <a:t> et attend que tern soit initialisé.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complétion Eclipse </a:t>
            </a:r>
            <a:r>
              <a:rPr lang="fr-FR" sz="1600" b="1" dirty="0"/>
              <a:t>communique via un client HTTP</a:t>
            </a:r>
            <a:r>
              <a:rPr lang="fr-FR" sz="1600" dirty="0"/>
              <a:t> </a:t>
            </a:r>
            <a:r>
              <a:rPr lang="fr-FR" sz="1600" dirty="0" smtClean="0"/>
              <a:t>avec le </a:t>
            </a:r>
            <a:r>
              <a:rPr lang="fr-FR" sz="1600" b="1" dirty="0" smtClean="0"/>
              <a:t>serveur </a:t>
            </a:r>
            <a:r>
              <a:rPr lang="fr-FR" sz="1600" b="1" dirty="0"/>
              <a:t>node.js </a:t>
            </a:r>
            <a:r>
              <a:rPr lang="fr-FR" sz="1600" dirty="0"/>
              <a:t>via des </a:t>
            </a:r>
            <a:r>
              <a:rPr lang="fr-FR" sz="1600" b="1" dirty="0"/>
              <a:t>requêtes/réponses JSON</a:t>
            </a:r>
            <a:r>
              <a:rPr lang="fr-FR" sz="1600" dirty="0"/>
              <a:t>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le cas ou l’on souhaite débugger (pas à pas) un plugin tern,  la complétion ne doit pas lancer un serveur node.js. </a:t>
            </a:r>
            <a:r>
              <a:rPr lang="fr-FR" sz="1600" b="1" dirty="0" err="1"/>
              <a:t>Remote</a:t>
            </a:r>
            <a:r>
              <a:rPr lang="fr-FR" sz="1600" b="1" dirty="0"/>
              <a:t> </a:t>
            </a:r>
            <a:r>
              <a:rPr lang="fr-FR" sz="1600" b="1" dirty="0" err="1"/>
              <a:t>access</a:t>
            </a:r>
            <a:r>
              <a:rPr lang="fr-FR" sz="1600" b="1" dirty="0"/>
              <a:t> </a:t>
            </a:r>
            <a:r>
              <a:rPr lang="fr-FR" sz="1600" dirty="0"/>
              <a:t>doit être configuré :</a:t>
            </a:r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ce cas-ci, le serveur node.js doit être lancé par un système externe capable de débugger node.js (ex : Nodeclipse</a:t>
            </a:r>
            <a:r>
              <a:rPr lang="fr-FR" sz="1600" dirty="0" smtClean="0"/>
              <a:t>).</a:t>
            </a:r>
            <a:endParaRPr lang="fr-F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43758"/>
            <a:ext cx="4514850" cy="112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tern-</a:t>
            </a:r>
            <a:r>
              <a:rPr lang="fr-FR" dirty="0" err="1" smtClean="0"/>
              <a:t>jug</a:t>
            </a:r>
            <a:r>
              <a:rPr lang="fr-FR" dirty="0" smtClean="0"/>
              <a:t> : développement d’un plugin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9"/>
            <a:ext cx="4244280" cy="2592288"/>
          </a:xfrm>
        </p:spPr>
        <p:txBody>
          <a:bodyPr/>
          <a:lstStyle/>
          <a:p>
            <a:r>
              <a:rPr lang="fr-FR" dirty="0" smtClean="0"/>
              <a:t>Ecritur</a:t>
            </a:r>
            <a:r>
              <a:rPr lang="fr-FR" dirty="0" smtClean="0"/>
              <a:t>e du plugin tern JUG pour gérer la complétion avec l’</a:t>
            </a:r>
            <a:r>
              <a:rPr lang="fr-FR" b="1" dirty="0" smtClean="0"/>
              <a:t>opérateur new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Ecriture </a:t>
            </a:r>
            <a:r>
              <a:rPr lang="fr-FR" dirty="0" smtClean="0"/>
              <a:t>du plugin </a:t>
            </a:r>
            <a:r>
              <a:rPr lang="fr-FR" dirty="0"/>
              <a:t>tern </a:t>
            </a:r>
            <a:r>
              <a:rPr lang="fr-FR" dirty="0" smtClean="0"/>
              <a:t>JUG pour </a:t>
            </a:r>
            <a:r>
              <a:rPr lang="fr-FR" dirty="0"/>
              <a:t>gérer la complétion avec </a:t>
            </a:r>
            <a:r>
              <a:rPr lang="fr-FR" b="1" dirty="0" smtClean="0"/>
              <a:t>factory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7655"/>
            <a:ext cx="381642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671651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103" y="366814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Projet GitHub: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://github.com/angelozerr/tern-jug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AngularJS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AngularJS Eclipse </a:t>
            </a:r>
            <a:r>
              <a:rPr lang="fr-FR" sz="1600" dirty="0"/>
              <a:t>est disponible sur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github.com/angelozerr/angularjs-eclipse</a:t>
            </a:r>
            <a:endParaRPr lang="fr-FR" sz="1600" dirty="0" smtClean="0"/>
          </a:p>
          <a:p>
            <a:r>
              <a:rPr lang="fr-FR" sz="1600" dirty="0" smtClean="0"/>
              <a:t>Il est </a:t>
            </a:r>
            <a:r>
              <a:rPr lang="fr-FR" sz="1600" b="1" dirty="0" smtClean="0"/>
              <a:t>basé sur Tern IDE</a:t>
            </a:r>
          </a:p>
          <a:p>
            <a:r>
              <a:rPr lang="fr-FR" sz="1600" dirty="0" smtClean="0"/>
              <a:t>Il fournit la complétion, hyperlink, hover, validation spécifique à AngularJS dans: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HTML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JavaScript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32</a:t>
            </a:fld>
            <a:endParaRPr lang="fr-FR"/>
          </a:p>
        </p:txBody>
      </p:sp>
      <p:pic>
        <p:nvPicPr>
          <p:cNvPr id="6146" name="Picture 2" descr="https://raw.githubusercontent.com/wiki/angelozerr/angularjs-eclipse/images/HTMLAngularCompletionExpression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7574"/>
            <a:ext cx="420385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AngularJS Eclipse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http://marketplace.eclipse.org/content/angularjs-eclipse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http://oss.opensagres.fr/angularjs-eclipse/0.6.0/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pour démarrer avec AngularJS Eclipse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hlinkClick r:id="rId4"/>
              </a:rPr>
              <a:t>https://github.com/angelozerr/angularjs-eclipse/wiki/Getting-Started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707654"/>
            <a:ext cx="4810125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Refactoring</a:t>
            </a:r>
          </a:p>
          <a:p>
            <a:r>
              <a:rPr lang="fr-FR" sz="1600" dirty="0" smtClean="0"/>
              <a:t>Recherche références (</a:t>
            </a:r>
            <a:r>
              <a:rPr lang="fr-FR" sz="1600" dirty="0" err="1" smtClean="0"/>
              <a:t>Ctrl+Shift+G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r>
              <a:rPr lang="fr-FR" sz="1600" dirty="0" smtClean="0"/>
              <a:t>Améliorer certains plugins tern (AUI, YUI, </a:t>
            </a:r>
            <a:r>
              <a:rPr lang="fr-FR" sz="1600" dirty="0" err="1" smtClean="0"/>
              <a:t>Liferay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r>
              <a:rPr lang="fr-FR" sz="1600" dirty="0" smtClean="0"/>
              <a:t>Améliorer tern.js pour : </a:t>
            </a:r>
          </a:p>
          <a:p>
            <a:pPr lvl="1"/>
            <a:r>
              <a:rPr lang="fr-FR" sz="1200" dirty="0" smtClean="0"/>
              <a:t>Gérer la </a:t>
            </a:r>
            <a:r>
              <a:rPr lang="fr-FR" sz="1200" dirty="0" smtClean="0"/>
              <a:t>complétion</a:t>
            </a:r>
            <a:r>
              <a:rPr lang="fr-FR" sz="1200" dirty="0" smtClean="0"/>
              <a:t>, hyperlink, hover, validation dans les string</a:t>
            </a:r>
          </a:p>
          <a:p>
            <a:pPr lvl="1"/>
            <a:r>
              <a:rPr lang="fr-FR" sz="1200" dirty="0" smtClean="0"/>
              <a:t>Gérer les objets </a:t>
            </a:r>
            <a:r>
              <a:rPr lang="fr-FR" sz="1200" dirty="0" smtClean="0"/>
              <a:t>littéraux : </a:t>
            </a:r>
          </a:p>
          <a:p>
            <a:pPr lvl="2"/>
            <a:r>
              <a:rPr lang="fr-FR" sz="1100" dirty="0" smtClean="0"/>
              <a:t>Complétion sur les propriétés d’un objet.</a:t>
            </a:r>
          </a:p>
          <a:p>
            <a:pPr lvl="2"/>
            <a:r>
              <a:rPr lang="fr-FR" dirty="0" smtClean="0"/>
              <a:t>Validation sur les propriétés d’un objet.</a:t>
            </a:r>
            <a:endParaRPr lang="fr-FR" sz="1600" dirty="0"/>
          </a:p>
          <a:p>
            <a:r>
              <a:rPr lang="fr-FR" dirty="0" smtClean="0"/>
              <a:t>Améliorer les performances pour des projets qui intègre entièrement les librairies JavaScript (tern script </a:t>
            </a:r>
            <a:r>
              <a:rPr lang="fr-FR" dirty="0" err="1" smtClean="0"/>
              <a:t>path</a:t>
            </a:r>
            <a:r>
              <a:rPr lang="fr-FR" dirty="0" smtClean="0"/>
              <a:t>).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/>
            <a:r>
              <a:rPr lang="fr-FR" dirty="0" smtClean="0"/>
              <a:t>Présentation de tern.js</a:t>
            </a:r>
          </a:p>
          <a:p>
            <a:pPr lvl="1"/>
            <a:r>
              <a:rPr lang="fr-FR" dirty="0" smtClean="0"/>
              <a:t>Démo de </a:t>
            </a:r>
            <a:r>
              <a:rPr lang="fr-FR" b="1" dirty="0" smtClean="0"/>
              <a:t>tern.js dans un navigateur web </a:t>
            </a:r>
            <a:r>
              <a:rPr lang="fr-FR" dirty="0" smtClean="0"/>
              <a:t>avec l’éditeur CodeMirror</a:t>
            </a:r>
          </a:p>
          <a:p>
            <a:pPr lvl="1"/>
            <a:r>
              <a:rPr lang="fr-FR" dirty="0" smtClean="0"/>
              <a:t>Concepts de tern : </a:t>
            </a:r>
            <a:r>
              <a:rPr lang="fr-FR" b="1" dirty="0" smtClean="0"/>
              <a:t>plugin et JSON type </a:t>
            </a:r>
            <a:r>
              <a:rPr lang="fr-FR" b="1" dirty="0" smtClean="0"/>
              <a:t>d</a:t>
            </a:r>
            <a:r>
              <a:rPr lang="fr-FR" b="1" dirty="0" smtClean="0"/>
              <a:t>efinition</a:t>
            </a:r>
          </a:p>
          <a:p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tern.java</a:t>
            </a:r>
            <a:r>
              <a:rPr lang="fr-FR" dirty="0"/>
              <a:t>, c’est quoi?</a:t>
            </a:r>
          </a:p>
          <a:p>
            <a:pPr lvl="1"/>
            <a:r>
              <a:rPr lang="fr-FR" dirty="0"/>
              <a:t>Démo de </a:t>
            </a:r>
            <a:r>
              <a:rPr lang="fr-FR" b="1" dirty="0"/>
              <a:t>tern.java</a:t>
            </a:r>
            <a:r>
              <a:rPr lang="fr-FR" dirty="0"/>
              <a:t> avec jQuery, Google Closure, etc. dans l’IDE Eclipse</a:t>
            </a:r>
          </a:p>
          <a:p>
            <a:pPr lvl="1"/>
            <a:r>
              <a:rPr lang="fr-FR" dirty="0"/>
              <a:t>Comment a été </a:t>
            </a:r>
            <a:r>
              <a:rPr lang="fr-FR" b="1" dirty="0"/>
              <a:t>intégré tern dans Eclipse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Création d’un </a:t>
            </a:r>
            <a:r>
              <a:rPr lang="fr-FR" b="1" dirty="0"/>
              <a:t>plugin tern </a:t>
            </a:r>
            <a:r>
              <a:rPr lang="fr-FR" b="1" dirty="0" smtClean="0"/>
              <a:t>JUG</a:t>
            </a:r>
            <a:r>
              <a:rPr lang="fr-FR" dirty="0" smtClean="0"/>
              <a:t> pour </a:t>
            </a:r>
            <a:r>
              <a:rPr lang="fr-FR" dirty="0"/>
              <a:t>gérer son propre framework JavaScript.</a:t>
            </a:r>
          </a:p>
          <a:p>
            <a:r>
              <a:rPr lang="fr-FR" b="1" dirty="0" smtClean="0"/>
              <a:t>AngularJS Eclipse, </a:t>
            </a:r>
            <a:r>
              <a:rPr lang="fr-FR" dirty="0" smtClean="0"/>
              <a:t>c’est quoi?</a:t>
            </a:r>
          </a:p>
          <a:p>
            <a:pPr lvl="1"/>
            <a:r>
              <a:rPr lang="fr-FR" dirty="0" smtClean="0"/>
              <a:t>Basé sur tern.java</a:t>
            </a:r>
          </a:p>
          <a:p>
            <a:pPr lvl="1"/>
            <a:r>
              <a:rPr lang="fr-FR" dirty="0" smtClean="0"/>
              <a:t>Fonctionnalités Angular pour </a:t>
            </a:r>
          </a:p>
          <a:p>
            <a:pPr lvl="2"/>
            <a:r>
              <a:rPr lang="fr-FR" dirty="0" smtClean="0"/>
              <a:t>HTML (expression angular)</a:t>
            </a:r>
          </a:p>
          <a:p>
            <a:pPr lvl="2"/>
            <a:r>
              <a:rPr lang="fr-FR" dirty="0" smtClean="0"/>
              <a:t>JavaScript</a:t>
            </a:r>
            <a:endParaRPr lang="fr-FR" dirty="0"/>
          </a:p>
          <a:p>
            <a:pPr lvl="1"/>
            <a:r>
              <a:rPr lang="fr-FR" dirty="0" smtClean="0"/>
              <a:t>Démo de AngularJS Eclipse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1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</a:t>
            </a:r>
            <a:r>
              <a:rPr lang="en-US" dirty="0" smtClean="0"/>
              <a:t> is a stand-alone </a:t>
            </a:r>
            <a:r>
              <a:rPr lang="en-US" b="1" dirty="0" smtClean="0"/>
              <a:t>code-analysis engine</a:t>
            </a:r>
            <a:r>
              <a:rPr lang="en-US" dirty="0" smtClean="0"/>
              <a:t> for JavaScript. </a:t>
            </a:r>
            <a:r>
              <a:rPr lang="en-US" dirty="0"/>
              <a:t>It is intended to be used with </a:t>
            </a:r>
            <a:r>
              <a:rPr lang="en-US" dirty="0" smtClean="0"/>
              <a:t>a </a:t>
            </a:r>
            <a:r>
              <a:rPr lang="en-US" b="1" dirty="0" smtClean="0"/>
              <a:t>code editor plugin</a:t>
            </a:r>
            <a:r>
              <a:rPr lang="en-US" dirty="0"/>
              <a:t> to enhance the editor's support for intelligent JavaScript editing. </a:t>
            </a:r>
            <a:endParaRPr lang="en-US" dirty="0" smtClean="0"/>
          </a:p>
          <a:p>
            <a:r>
              <a:rPr lang="en-US" dirty="0" smtClean="0"/>
              <a:t>Features provided are:</a:t>
            </a:r>
            <a:endParaRPr lang="en-US" dirty="0"/>
          </a:p>
          <a:p>
            <a:pPr lvl="1"/>
            <a:r>
              <a:rPr lang="en-US" dirty="0"/>
              <a:t>Autocompletion on variables and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argument hints</a:t>
            </a:r>
          </a:p>
          <a:p>
            <a:pPr lvl="1"/>
            <a:r>
              <a:rPr lang="en-US" dirty="0"/>
              <a:t>Querying the type of an expression</a:t>
            </a:r>
          </a:p>
          <a:p>
            <a:pPr lvl="1"/>
            <a:r>
              <a:rPr lang="en-US" dirty="0"/>
              <a:t>Finding the definition of something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Tern</a:t>
            </a:r>
            <a:r>
              <a:rPr lang="fr-FR" dirty="0" smtClean="0"/>
              <a:t> est disponible sur </a:t>
            </a:r>
            <a:r>
              <a:rPr lang="fr-FR" dirty="0" smtClean="0">
                <a:hlinkClick r:id="rId2"/>
              </a:rPr>
              <a:t>http://ternjs.net/</a:t>
            </a:r>
            <a:endParaRPr lang="fr-FR" dirty="0" smtClean="0"/>
          </a:p>
          <a:p>
            <a:r>
              <a:rPr lang="fr-FR" dirty="0" smtClean="0"/>
              <a:t>Tern est open source (</a:t>
            </a:r>
            <a:r>
              <a:rPr lang="fr-FR" dirty="0" smtClean="0">
                <a:hlinkClick r:id="rId3"/>
              </a:rPr>
              <a:t>MIT </a:t>
            </a:r>
            <a:r>
              <a:rPr lang="fr-FR" dirty="0" err="1" smtClean="0">
                <a:hlinkClick r:id="rId3"/>
              </a:rPr>
              <a:t>license</a:t>
            </a:r>
            <a:r>
              <a:rPr lang="fr-FR" dirty="0" smtClean="0"/>
              <a:t>), écrit en JavaScript, et capable de s’exécuter à la fois </a:t>
            </a:r>
            <a:endParaRPr lang="fr-FR" dirty="0" smtClean="0"/>
          </a:p>
          <a:p>
            <a:pPr lvl="1"/>
            <a:r>
              <a:rPr lang="fr-FR" b="1" dirty="0"/>
              <a:t>dans le navigateur</a:t>
            </a:r>
            <a:r>
              <a:rPr lang="fr-FR" dirty="0"/>
              <a:t> : CodeMirror, ACE, Orion</a:t>
            </a:r>
          </a:p>
          <a:p>
            <a:pPr lvl="1"/>
            <a:r>
              <a:rPr lang="fr-FR" b="1" dirty="0" smtClean="0"/>
              <a:t>via </a:t>
            </a:r>
            <a:r>
              <a:rPr lang="fr-FR" b="1" dirty="0" smtClean="0">
                <a:hlinkClick r:id="rId4"/>
              </a:rPr>
              <a:t>node.js</a:t>
            </a:r>
            <a:r>
              <a:rPr lang="fr-FR" dirty="0" smtClean="0"/>
              <a:t>: </a:t>
            </a:r>
            <a:r>
              <a:rPr lang="fr-FR" dirty="0" smtClean="0"/>
              <a:t>Sublime Text, </a:t>
            </a:r>
            <a:r>
              <a:rPr lang="fr-FR" dirty="0" smtClean="0"/>
              <a:t>Vim, </a:t>
            </a:r>
            <a:r>
              <a:rPr lang="fr-FR" dirty="0" smtClean="0"/>
              <a:t>Emacs, LightTable, Eclipse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Tern est un moteur d’inférence qui pourrait être utilisé par toutes les communautés (Sublime Text, Emacs, Vim, Java, .Net. Etc)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– Démo (Navigateur Web)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Demo avec CodeMirror :</a:t>
            </a:r>
            <a:r>
              <a:rPr lang="fr-FR" dirty="0" smtClean="0">
                <a:hlinkClick r:id="rId2"/>
              </a:rPr>
              <a:t>http://ternjs.net/doc/demo.htm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704232" cy="274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Navigateur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peut s’exécuter dans un </a:t>
            </a:r>
            <a:r>
              <a:rPr lang="fr-FR" b="1" dirty="0" smtClean="0"/>
              <a:t>navigateur Web</a:t>
            </a:r>
          </a:p>
          <a:p>
            <a:r>
              <a:rPr lang="fr-FR" dirty="0" smtClean="0"/>
              <a:t>WebIDE (Mozilla) se base sur tern.js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3 éditeurs Web de code écrits en JavaScript supporte tern.js : </a:t>
            </a:r>
          </a:p>
          <a:p>
            <a:pPr lvl="1"/>
            <a:r>
              <a:rPr lang="fr-FR" b="1" dirty="0"/>
              <a:t>CodeMirror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http://codemirror.net/</a:t>
            </a:r>
            <a:endParaRPr lang="fr-FR" dirty="0"/>
          </a:p>
          <a:p>
            <a:pPr lvl="1"/>
            <a:r>
              <a:rPr lang="fr-FR" b="1" dirty="0"/>
              <a:t>ACE</a:t>
            </a:r>
            <a:r>
              <a:rPr lang="fr-FR" dirty="0"/>
              <a:t> (POC): </a:t>
            </a:r>
            <a:r>
              <a:rPr lang="fr-FR" dirty="0">
                <a:hlinkClick r:id="rId3"/>
              </a:rPr>
              <a:t>https://github.com/angelozerr/tern.ace</a:t>
            </a:r>
            <a:endParaRPr lang="fr-FR" dirty="0"/>
          </a:p>
          <a:p>
            <a:pPr lvl="1"/>
            <a:r>
              <a:rPr lang="fr-FR" b="1" dirty="0"/>
              <a:t>Orion</a:t>
            </a:r>
            <a:r>
              <a:rPr lang="fr-FR" dirty="0"/>
              <a:t> (POC): </a:t>
            </a:r>
            <a:r>
              <a:rPr lang="fr-FR" dirty="0">
                <a:hlinkClick r:id="rId4"/>
              </a:rPr>
              <a:t>https://github.com/angelozerr/tern.orion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1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&amp; analyse de code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Fichiers JavaScript</a:t>
            </a:r>
          </a:p>
          <a:p>
            <a:pPr lvl="1"/>
            <a:r>
              <a:rPr lang="fr-FR" b="1" dirty="0" smtClean="0"/>
              <a:t>Parse</a:t>
            </a:r>
            <a:r>
              <a:rPr lang="fr-FR" dirty="0" smtClean="0"/>
              <a:t> les fichiers JavaScript (AST)</a:t>
            </a:r>
          </a:p>
          <a:p>
            <a:pPr lvl="1"/>
            <a:r>
              <a:rPr lang="fr-FR" dirty="0" smtClean="0"/>
              <a:t>Utilise les commentaires </a:t>
            </a:r>
            <a:r>
              <a:rPr lang="fr-FR" b="1" dirty="0" smtClean="0"/>
              <a:t>JSDoc</a:t>
            </a:r>
            <a:r>
              <a:rPr lang="fr-FR" dirty="0" smtClean="0"/>
              <a:t> pour connaître les types.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Extensions de tern via</a:t>
            </a:r>
          </a:p>
          <a:p>
            <a:pPr lvl="1"/>
            <a:r>
              <a:rPr lang="fr-FR" b="1" dirty="0"/>
              <a:t>JSON Type Definition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http://ternjs.net/doc/manual.html#typedef</a:t>
            </a:r>
            <a:endParaRPr lang="fr-FR" dirty="0" smtClean="0"/>
          </a:p>
          <a:p>
            <a:pPr lvl="1"/>
            <a:r>
              <a:rPr lang="fr-FR" b="1" dirty="0" smtClean="0"/>
              <a:t>Server plugin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ternjs.net/doc/manual.html#plugins</a:t>
            </a:r>
            <a:endParaRPr lang="fr-FR" dirty="0" smtClean="0"/>
          </a:p>
          <a:p>
            <a:pPr lvl="1"/>
            <a:endParaRPr lang="fr-FR" dirty="0" smtClean="0"/>
          </a:p>
          <a:p>
            <a:pPr>
              <a:buFont typeface="Arial" panose="020B0604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Permet de supporter des frameworks JavaScript complexe (node, angular, jquery, etc)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/>
              <a:t>Type 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JSON </a:t>
            </a:r>
            <a:r>
              <a:rPr lang="fr-FR" dirty="0" smtClean="0"/>
              <a:t>Type Definition : </a:t>
            </a:r>
          </a:p>
          <a:p>
            <a:pPr lvl="1"/>
            <a:r>
              <a:rPr lang="fr-FR" dirty="0" smtClean="0"/>
              <a:t>descripteur JSON qui décrit la structure du framework JavaScript.</a:t>
            </a:r>
          </a:p>
          <a:p>
            <a:pPr lvl="1"/>
            <a:r>
              <a:rPr lang="fr-FR" dirty="0" smtClean="0"/>
              <a:t>écrit en JSON</a:t>
            </a:r>
          </a:p>
          <a:p>
            <a:pPr lvl="1"/>
            <a:r>
              <a:rPr lang="fr-FR" dirty="0" smtClean="0"/>
              <a:t>JSON Type Definition officiel: </a:t>
            </a:r>
            <a:endParaRPr lang="fr-FR" dirty="0" smtClean="0"/>
          </a:p>
          <a:p>
            <a:pPr lvl="2"/>
            <a:r>
              <a:rPr lang="fr-FR" b="1" dirty="0" smtClean="0"/>
              <a:t>ecma5</a:t>
            </a:r>
            <a:endParaRPr lang="fr-FR" dirty="0"/>
          </a:p>
          <a:p>
            <a:pPr lvl="2"/>
            <a:r>
              <a:rPr lang="fr-FR" b="1" dirty="0" smtClean="0"/>
              <a:t>browser</a:t>
            </a:r>
            <a:endParaRPr lang="fr-FR" dirty="0" smtClean="0"/>
          </a:p>
          <a:p>
            <a:pPr lvl="2"/>
            <a:r>
              <a:rPr lang="fr-FR" b="1" dirty="0" smtClean="0"/>
              <a:t>jquery</a:t>
            </a:r>
            <a:endParaRPr lang="fr-FR" dirty="0" smtClean="0"/>
          </a:p>
          <a:p>
            <a:pPr lvl="2"/>
            <a:r>
              <a:rPr lang="fr-FR" b="1" dirty="0" smtClean="0"/>
              <a:t>underscore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98" y="915566"/>
            <a:ext cx="470080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5F94BD"/>
      </a:accent1>
      <a:accent2>
        <a:srgbClr val="956582"/>
      </a:accent2>
      <a:accent3>
        <a:srgbClr val="F19F37"/>
      </a:accent3>
      <a:accent4>
        <a:srgbClr val="A89983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4826</TotalTime>
  <Words>1549</Words>
  <Application>Microsoft Office PowerPoint</Application>
  <PresentationFormat>Affichage à l'écran (16:9)</PresentationFormat>
  <Paragraphs>326</Paragraphs>
  <Slides>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Sodifrance</vt:lpstr>
      <vt:lpstr>tern.java par Angelo Zerr  Paris JUG – 18/11/14 </vt:lpstr>
      <vt:lpstr>Intro</vt:lpstr>
      <vt:lpstr>Tern, en 2 mots</vt:lpstr>
      <vt:lpstr>Plan</vt:lpstr>
      <vt:lpstr>Tern.js, c’est quoi?</vt:lpstr>
      <vt:lpstr>Tern.js – Démo (Navigateur Web)</vt:lpstr>
      <vt:lpstr>Tern.js &amp; Navigateur Web</vt:lpstr>
      <vt:lpstr>Tern &amp; analyse de code JavaScript</vt:lpstr>
      <vt:lpstr>JSON Type Definition</vt:lpstr>
      <vt:lpstr>Server plugin</vt:lpstr>
      <vt:lpstr>Tern.java, c’est quoi?</vt:lpstr>
      <vt:lpstr>Tern.java, qui l’utilise?</vt:lpstr>
      <vt:lpstr>Tern.java – Démo (Eclipse  SWT)</vt:lpstr>
      <vt:lpstr>Tern IDE, c’est quoi?</vt:lpstr>
      <vt:lpstr>Tern IDE - Installation</vt:lpstr>
      <vt:lpstr>Tern IDE – Démo (Complétion)</vt:lpstr>
      <vt:lpstr>Tern IDE – Démo (Complétion)</vt:lpstr>
      <vt:lpstr>Tern IDE – Démo (Hyperlink)</vt:lpstr>
      <vt:lpstr>Tern IDE – Démo (Hover)</vt:lpstr>
      <vt:lpstr>Tern IDE – Démo (Validation)</vt:lpstr>
      <vt:lpstr>TERN IDE &amp; Modules</vt:lpstr>
      <vt:lpstr>TERN IDE &amp; jQuery</vt:lpstr>
      <vt:lpstr>TERN IDE &amp; Node.js module</vt:lpstr>
      <vt:lpstr>TERN IDE &amp; Closure Library</vt:lpstr>
      <vt:lpstr>Tern Java - Comment ca marche?</vt:lpstr>
      <vt:lpstr>Tern Java - Comment ca marche?</vt:lpstr>
      <vt:lpstr>Tern Java - Comment ca marche?</vt:lpstr>
      <vt:lpstr>Implémentation Serveur tern</vt:lpstr>
      <vt:lpstr>Serveur Tern– Node.js</vt:lpstr>
      <vt:lpstr>Serveur Tern– Node.js</vt:lpstr>
      <vt:lpstr>tern-jug : développement d’un plugin tern</vt:lpstr>
      <vt:lpstr>AngularJS Eclipse</vt:lpstr>
      <vt:lpstr>AngularJS Eclipse - Installation</vt:lpstr>
      <vt:lpstr>Tern.java - 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Administrateur</cp:lastModifiedBy>
  <cp:revision>110</cp:revision>
  <dcterms:created xsi:type="dcterms:W3CDTF">2014-04-29T08:37:41Z</dcterms:created>
  <dcterms:modified xsi:type="dcterms:W3CDTF">2014-11-11T15:12:11Z</dcterms:modified>
</cp:coreProperties>
</file>