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4.jpg" ContentType="image/jpeg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  <p:sldId id="261" r:id="rId7"/>
    <p:sldId id="264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8" r:id="rId17"/>
    <p:sldId id="287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LITERATURE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RESEARCH GAPS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OBJECTIVES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METHODOLOGY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WORK DONE SO FAR	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CONCLUSION AND REFERENCES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LITERATURE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RESEARCH GAPS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OBJECTIVES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METHODOLOGY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WORK DONE SO FAR	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CONCLUSION AND REFERENCES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IMAGE PROCESSING FOR MASK DETETCTION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B.Tech</a:t>
            </a:r>
            <a:r>
              <a:rPr lang="en-US" dirty="0">
                <a:solidFill>
                  <a:schemeClr val="tx1"/>
                </a:solidFill>
              </a:rPr>
              <a:t>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Sem @ IIIT Pune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Independent Project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D86E7-204D-4728-9E1C-092012217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6" y="141006"/>
            <a:ext cx="2409271" cy="244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RESEARCH GAPS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Dataset with enough variety to deal with current variety of Masks</a:t>
            </a: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5AE2F-20D3-4B67-BF3F-B5C41D04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03" y="3272031"/>
            <a:ext cx="3120034" cy="2080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9B1D49-FBEB-4ADB-81BE-B5FA658B1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2" y="3272029"/>
            <a:ext cx="3697052" cy="2080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18CA3E-3F82-480F-8B54-55D649038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271" y="3272029"/>
            <a:ext cx="2669686" cy="20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8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RESEARCH GAPS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Datasets are resourced from Kaggle, Git-hub which are Independent and therefore we lack total con-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rol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over it.</a:t>
            </a: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C7CBB-F9A5-447B-9481-9A6F9AD9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617" y="3429000"/>
            <a:ext cx="4115678" cy="2175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42440B-F538-407C-84D1-1514684B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04" y="3429000"/>
            <a:ext cx="4661155" cy="217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6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+mj-lt"/>
              </a:rPr>
              <a:t>Machine learning is an application of artificial intelligence (AI) that provides systems the ability to automatically learn and improve from experience without being explicitly programmed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6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DEEP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+mj-lt"/>
              </a:rPr>
              <a:t>Deep learning is a subset of machine learning where artificial neural networks, algorithms inspired by the human brain, learn from large amounts of data.</a:t>
            </a: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1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80" y="1676992"/>
            <a:ext cx="10058400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+mj-lt"/>
              </a:rPr>
              <a:t>1. Decided on the problem statement after much though around the Current affairs happening around the world vis-`a-vis the Pandemic and how we could work around that.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1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200" b="0" i="0" dirty="0">
                <a:solidFill>
                  <a:srgbClr val="002060"/>
                </a:solidFill>
                <a:effectLst/>
                <a:latin typeface="+mj-lt"/>
              </a:rPr>
              <a:t>2.Sourcing the Dataset from pre-existing images on relevant sites.</a:t>
            </a:r>
            <a:endParaRPr lang="en-US" sz="1800" dirty="0">
              <a:solidFill>
                <a:srgbClr val="002060"/>
              </a:solidFill>
              <a:latin typeface="+mj-lt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1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dirty="0">
              <a:latin typeface="Arial" panose="020B0604020202020204" pitchFamily="34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320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3. Processing the dataset to optimize it for our Problem statement.</a:t>
            </a:r>
            <a:endParaRPr lang="en-US" sz="3200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5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i="0" dirty="0">
                <a:solidFill>
                  <a:srgbClr val="002060"/>
                </a:solidFill>
                <a:effectLst/>
                <a:latin typeface="+mj-lt"/>
              </a:rPr>
              <a:t>4. Model Selection for an appropriate fit.</a:t>
            </a:r>
            <a:endParaRPr lang="en-US" sz="1800" dirty="0">
              <a:solidFill>
                <a:srgbClr val="002060"/>
              </a:solidFill>
              <a:latin typeface="+mj-lt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A13E8-6C7F-4BAA-8A68-AE4D91981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"/>
          <a:stretch/>
        </p:blipFill>
        <p:spPr>
          <a:xfrm>
            <a:off x="801057" y="2991464"/>
            <a:ext cx="10589886" cy="31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91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i="0" dirty="0">
                <a:solidFill>
                  <a:srgbClr val="002060"/>
                </a:solidFill>
                <a:effectLst/>
                <a:latin typeface="+mj-lt"/>
              </a:rPr>
              <a:t>5.Optimising it for the Dataset.</a:t>
            </a:r>
            <a:endParaRPr lang="en-US" sz="1800" dirty="0">
              <a:solidFill>
                <a:srgbClr val="002060"/>
              </a:solidFill>
              <a:latin typeface="+mj-lt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Arial" panose="020B0604020202020204" pitchFamily="34" charset="0"/>
              </a:rPr>
              <a:t>              Downsizing                             Color 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E47DC-65D4-4A96-B7D6-46C1F42C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473" y="3432124"/>
            <a:ext cx="1680927" cy="126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F8DD7-1BC8-4575-8546-CE05D888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31" y="2937319"/>
            <a:ext cx="2095500" cy="2181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0CDB66-87EA-4D0A-A354-826B272D8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039" y="3430561"/>
            <a:ext cx="1218826" cy="1268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0277F-3C60-408C-B2F8-4B50EB408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358" y="3656779"/>
            <a:ext cx="1450755" cy="8162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7DD0F5-B5AB-492C-A6C2-E20867458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791" y="3656779"/>
            <a:ext cx="1450755" cy="8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2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i="0" dirty="0">
                <a:solidFill>
                  <a:srgbClr val="002060"/>
                </a:solidFill>
                <a:effectLst/>
                <a:latin typeface="+mj-lt"/>
              </a:rPr>
              <a:t>6. Using OpenCV to employ a </a:t>
            </a:r>
            <a:r>
              <a:rPr lang="en-US" sz="3200" b="0" i="0" dirty="0" err="1">
                <a:solidFill>
                  <a:srgbClr val="002060"/>
                </a:solidFill>
                <a:effectLst/>
                <a:latin typeface="+mj-lt"/>
              </a:rPr>
              <a:t>realtime</a:t>
            </a:r>
            <a:r>
              <a:rPr lang="en-US" sz="3200" b="0" i="0" dirty="0">
                <a:solidFill>
                  <a:srgbClr val="002060"/>
                </a:solidFill>
                <a:effectLst/>
                <a:latin typeface="+mj-lt"/>
              </a:rPr>
              <a:t> detection for a video input</a:t>
            </a:r>
            <a:endParaRPr lang="en-US" sz="1800" dirty="0">
              <a:solidFill>
                <a:srgbClr val="002060"/>
              </a:solidFill>
              <a:latin typeface="+mj-lt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CD38D-D394-4850-AA0D-54865C32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004" y="3359237"/>
            <a:ext cx="5031992" cy="285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1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YOU’RE GOING TO SEE?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89028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322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i="0" dirty="0">
                <a:effectLst/>
                <a:latin typeface="+mj-lt"/>
              </a:rPr>
              <a:t>7.</a:t>
            </a:r>
            <a:r>
              <a:rPr lang="en-US" sz="4400" b="0" i="0" dirty="0">
                <a:effectLst/>
                <a:latin typeface="+mj-lt"/>
              </a:rPr>
              <a:t> </a:t>
            </a:r>
            <a:r>
              <a:rPr lang="en-US" sz="3200" b="0" i="0" dirty="0">
                <a:effectLst/>
                <a:latin typeface="+mj-lt"/>
              </a:rPr>
              <a:t>Testing it for a varying choice of parameters and Hyperparameters.</a:t>
            </a:r>
            <a:endParaRPr lang="en-US" sz="2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5E14A-8E5B-4780-8969-D97B0CC2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87" y="3566002"/>
            <a:ext cx="6880826" cy="264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05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4400" dirty="0">
              <a:solidFill>
                <a:srgbClr val="00206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4000" b="0" i="0" dirty="0">
                <a:solidFill>
                  <a:srgbClr val="002060"/>
                </a:solidFill>
                <a:effectLst/>
                <a:latin typeface="+mj-lt"/>
              </a:rPr>
              <a:t>8. Establishing the final working model.</a:t>
            </a:r>
            <a:endParaRPr lang="en-US" sz="3600" dirty="0">
              <a:solidFill>
                <a:srgbClr val="002060"/>
              </a:solidFill>
              <a:latin typeface="+mj-lt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43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 DONE SO FAR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4400" dirty="0">
              <a:solidFill>
                <a:srgbClr val="00206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4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Obtained some part of the dataset.</a:t>
            </a:r>
          </a:p>
          <a:p>
            <a:pPr marL="0" indent="0" algn="ctr">
              <a:buNone/>
            </a:pPr>
            <a:endParaRPr lang="en-US" sz="4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Decided on what processing to do for optimum results.</a:t>
            </a:r>
          </a:p>
          <a:p>
            <a:pPr marL="0" indent="0" algn="ctr">
              <a:buNone/>
            </a:pPr>
            <a:endParaRPr lang="en-US" sz="4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Got Acquainted with the Various Algorithms involved and the Libraries used to implement them.</a:t>
            </a:r>
            <a:endParaRPr lang="en-US" sz="18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>
              <a:solidFill>
                <a:srgbClr val="00206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We hope to achieve a tangible impact over a real world problem that is actively plaguing the world using the recent advances in Data collection, Processing, Analysis and the application of Machine learning on the data</a:t>
            </a:r>
            <a:endParaRPr lang="en-US" sz="105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4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pic>
        <p:nvPicPr>
          <p:cNvPr id="1026" name="Picture 24">
            <a:extLst>
              <a:ext uri="{FF2B5EF4-FFF2-40B4-BE49-F238E27FC236}">
                <a16:creationId xmlns:a16="http://schemas.microsoft.com/office/drawing/2014/main" id="{A20B5B53-88A5-4C24-8D7A-52AEC817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63" y="2370932"/>
            <a:ext cx="2166151" cy="117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5" descr="Coursera for Business | Employee Training and Development Programs">
            <a:extLst>
              <a:ext uri="{FF2B5EF4-FFF2-40B4-BE49-F238E27FC236}">
                <a16:creationId xmlns:a16="http://schemas.microsoft.com/office/drawing/2014/main" id="{4BEC9283-BBE7-4B40-AB70-F39051AD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63" y="3802875"/>
            <a:ext cx="2088472" cy="108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58DAB6CA-59A6-4D67-A016-C4984BACE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72" y="29035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References : Andrew Ng/Deeplearning.ai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3F190-09AD-45A2-9855-49EF2EFBD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72" y="42543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Coursera.org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FE49B-D429-4C87-8431-C996FBC27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72" y="5082585"/>
            <a:ext cx="3058722" cy="13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Ashish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Jhangra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/Kaggle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900" dirty="0">
              <a:solidFill>
                <a:srgbClr val="000000"/>
              </a:solidFill>
              <a:latin typeface="Arial Rounded MT Bold" panose="020F07040305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ThePerceptron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Youtube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67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WARM 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+mj-lt"/>
              </a:rPr>
              <a:t>Director: Dr. Anupam Shukla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+mj-lt"/>
              </a:rPr>
              <a:t>Guide: Dr. Rahul Dixit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+mj-lt"/>
              </a:rPr>
              <a:t>HOD: Dr. Tanmoy Hazra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+mj-lt"/>
              </a:rPr>
              <a:t>Project By: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2060"/>
                </a:solidFill>
                <a:latin typeface="+mj-lt"/>
              </a:rPr>
              <a:t>Jasraj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Singh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Chhabda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: 111915051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+mj-lt"/>
              </a:rPr>
              <a:t>Harsh Prakash : 111915041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+mj-lt"/>
              </a:rPr>
              <a:t>Aryan Sharma : 111915018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2060"/>
                </a:solidFill>
                <a:latin typeface="+mj-lt"/>
              </a:rPr>
              <a:t>Amrendra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Shendkar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: 111915013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+mj-lt"/>
              </a:rPr>
              <a:t>Ashish Biswal : 111916013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2D887-3B92-4A38-BC60-06FFAAD3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615" y="2014194"/>
            <a:ext cx="2409271" cy="244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0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YOU’RE GOING TO SEE?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65456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+mj-lt"/>
                <a:cs typeface="Khula" panose="02000000000000000000" pitchFamily="2"/>
              </a:rPr>
              <a:t>Image processing is a method to perform some operations on an image, in order to get an enhanced image or to extract some useful information from it. </a:t>
            </a:r>
          </a:p>
          <a:p>
            <a:pPr marL="0" indent="0" algn="ctr">
              <a:buNone/>
            </a:pPr>
            <a:endParaRPr lang="en-US" sz="2800" dirty="0">
              <a:solidFill>
                <a:srgbClr val="0070C0"/>
              </a:solidFill>
              <a:latin typeface="+mj-lt"/>
              <a:cs typeface="Khula" panose="02000000000000000000" pitchFamily="2"/>
            </a:endParaRPr>
          </a:p>
          <a:p>
            <a:pPr marL="0" indent="0" algn="ctr">
              <a:buNone/>
            </a:pPr>
            <a:r>
              <a:rPr lang="en-US" sz="2800" b="0" i="0" dirty="0">
                <a:solidFill>
                  <a:srgbClr val="0070C0"/>
                </a:solidFill>
                <a:effectLst/>
                <a:latin typeface="+mj-lt"/>
                <a:cs typeface="Khula" panose="02000000000000000000" pitchFamily="2"/>
              </a:rPr>
              <a:t>It is a type of signal pro-</a:t>
            </a:r>
            <a:r>
              <a:rPr lang="en-US" sz="2800" b="0" i="0" dirty="0" err="1">
                <a:solidFill>
                  <a:srgbClr val="0070C0"/>
                </a:solidFill>
                <a:effectLst/>
                <a:latin typeface="+mj-lt"/>
                <a:cs typeface="Khula" panose="02000000000000000000" pitchFamily="2"/>
              </a:rPr>
              <a:t>cessing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+mj-lt"/>
                <a:cs typeface="Khula" panose="02000000000000000000" pitchFamily="2"/>
              </a:rPr>
              <a:t> in which input is an image and output may be image or characteristics/features associated with that image. </a:t>
            </a:r>
            <a:endParaRPr lang="en-US" sz="2800" dirty="0">
              <a:solidFill>
                <a:srgbClr val="0070C0"/>
              </a:solidFill>
              <a:latin typeface="+mj-lt"/>
              <a:cs typeface="Khula" panose="0200000000000000000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093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Image processing basically includes the following three steps: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Importing the image via image acquisition tools.</a:t>
            </a:r>
          </a:p>
          <a:p>
            <a:pPr marL="0" indent="0">
              <a:buNone/>
            </a:pPr>
            <a:endParaRPr lang="en-US" sz="20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2.     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Analysing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manipulating the image.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57903F"/>
                </a:solidFill>
                <a:effectLst/>
                <a:latin typeface="Arial" panose="020B0604020202020204" pitchFamily="34" charset="0"/>
              </a:rPr>
              <a:t>3.    Output in which result can be altered image or report that is based on image      analysis.</a:t>
            </a:r>
            <a:endParaRPr lang="en-US" sz="1800" dirty="0">
              <a:solidFill>
                <a:srgbClr val="57903F"/>
              </a:solidFill>
              <a:latin typeface="+mj-lt"/>
              <a:cs typeface="Khula" panose="0200000000000000000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560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MOTIVATION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In an effort to paint a more complete picture, we decided to show the creative process behind a solution for a seemingly simple use case in computer vision: </a:t>
            </a:r>
          </a:p>
          <a:p>
            <a:pPr marL="0" indent="0" algn="ctr">
              <a:buNone/>
            </a:pP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514350" indent="-514350" algn="ctr"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Detect people that pass through a security-like camera.</a:t>
            </a:r>
          </a:p>
          <a:p>
            <a:pPr marL="0" indent="0" algn="ctr">
              <a:buNone/>
            </a:pPr>
            <a:r>
              <a: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2. Identify face mask usage.</a:t>
            </a:r>
          </a:p>
          <a:p>
            <a:pPr marL="0" indent="0" algn="ctr">
              <a:buNone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3. Collect reliable statistics (people wearing masks)</a:t>
            </a:r>
            <a:endParaRPr lang="en-US" sz="1800" dirty="0">
              <a:solidFill>
                <a:srgbClr val="002060"/>
              </a:solidFill>
              <a:latin typeface="+mj-lt"/>
              <a:cs typeface="Khula" panose="0200000000000000000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6184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LITERATURE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 common use of machine learning is to identify what an image represents. For example, we might want to know what type of animal appears in the following photograph.</a:t>
            </a: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The task of predicting what an image represents is called image classification. An im-age classification model is trained to recognize various classes of images.</a:t>
            </a:r>
            <a:endParaRPr lang="en-US" sz="16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A2EF0-19F4-4C61-9BF5-B219DF7A7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81" y="2798686"/>
            <a:ext cx="3433393" cy="23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LITERATURE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6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 simple representation of classification of an image and then narrowing it down to a particular field.</a:t>
            </a: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Arial" panose="020B0604020202020204" pitchFamily="34" charset="0"/>
              </a:rPr>
              <a:t>\</a:t>
            </a: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</a:rPr>
              <a:t>A more detailed explanation for the same is mentioned in the report.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55B7D-B3A8-4B2B-8918-D9B170E78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57" t="6117" r="16434" b="6355"/>
          <a:stretch/>
        </p:blipFill>
        <p:spPr>
          <a:xfrm>
            <a:off x="4096852" y="2659128"/>
            <a:ext cx="3998296" cy="27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6AE7-6E97-44B6-8AFE-E381D087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To detect, classify and differentiate masked and unmasked people with a reasonably acceptable accuracy using various supplementary libraries:</a:t>
            </a: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Arial" panose="020B0604020202020204" pitchFamily="34" charset="0"/>
              </a:rPr>
              <a:t>        OpenCV                                       TensorFlow                                                      Python</a:t>
            </a:r>
          </a:p>
          <a:p>
            <a:pPr marL="0" indent="0" algn="ctr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F54F1-D770-4C22-8B12-5CDFF42C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97" y="3924733"/>
            <a:ext cx="2083011" cy="754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1340DB-669C-4DF4-ACA7-76A96CF9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10" y="3165039"/>
            <a:ext cx="2672179" cy="1519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F47D3C-9168-41A6-AFD0-4E50020F4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266" y="3181549"/>
            <a:ext cx="1927934" cy="150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61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{669E2375-05CE-478B-99D3-7B7FC441CB6A}tf78438558_win32</Template>
  <TotalTime>160</TotalTime>
  <Words>672</Words>
  <Application>Microsoft Office PowerPoint</Application>
  <PresentationFormat>Widescreen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Rounded MT Bold</vt:lpstr>
      <vt:lpstr>Century Gothic</vt:lpstr>
      <vt:lpstr>Garamond</vt:lpstr>
      <vt:lpstr>SavonVTI</vt:lpstr>
      <vt:lpstr>IMAGE PROCESSING FOR MASK DETETCTION</vt:lpstr>
      <vt:lpstr>WHAT YOU’RE GOING TO SEE?</vt:lpstr>
      <vt:lpstr>WHAT YOU’RE GOING TO SEE?</vt:lpstr>
      <vt:lpstr>INTRODUCTION</vt:lpstr>
      <vt:lpstr>INTRODUCTION</vt:lpstr>
      <vt:lpstr>MOTIVATION OVERVIEW</vt:lpstr>
      <vt:lpstr>LITERATURE</vt:lpstr>
      <vt:lpstr>LITERATURE</vt:lpstr>
      <vt:lpstr>OBJECTIVE</vt:lpstr>
      <vt:lpstr>RESEARCH GAPS</vt:lpstr>
      <vt:lpstr>RESEARCH GAPS</vt:lpstr>
      <vt:lpstr>MACHINE LEARNING</vt:lpstr>
      <vt:lpstr>DEEP LEARNING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WORK DONE SO FAR</vt:lpstr>
      <vt:lpstr>CONCLUSION</vt:lpstr>
      <vt:lpstr>REFERENCES</vt:lpstr>
      <vt:lpstr>A WARM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FOR MASK DETETCTION</dc:title>
  <dc:creator>JASRAJ</dc:creator>
  <cp:lastModifiedBy>JASRAJ</cp:lastModifiedBy>
  <cp:revision>3</cp:revision>
  <dcterms:created xsi:type="dcterms:W3CDTF">2020-09-22T04:00:52Z</dcterms:created>
  <dcterms:modified xsi:type="dcterms:W3CDTF">2020-09-23T18:24:49Z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